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72" r:id="rId5"/>
    <p:sldId id="273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8C396D-6B8F-40C8-9985-87AB0153640F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D067BB-D815-4B49-B762-AE13231459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76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81E6F-21AD-4A1D-8C7D-48E89CEE6A51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9072F-48FF-4007-82E0-8271CCCDBA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9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51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29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42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6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86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04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5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05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44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464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B877-F08A-414B-9D28-4006A0C7D31A}" type="datetimeFigureOut">
              <a:rPr lang="en-CA" smtClean="0"/>
              <a:t>20/09/2017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4F4E-8327-492B-9E6F-DB11898A173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56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Humanist Philosophers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CHY</a:t>
            </a:r>
          </a:p>
          <a:p>
            <a:r>
              <a:rPr lang="en-CA" dirty="0"/>
              <a:t>Lesson </a:t>
            </a:r>
            <a:r>
              <a:rPr lang="en-CA" dirty="0" smtClean="0"/>
              <a:t>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54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Renaissance art embraced classical myths as inspiration</a:t>
            </a:r>
          </a:p>
          <a:p>
            <a:r>
              <a:rPr lang="en-CA" dirty="0"/>
              <a:t>Art was made to represent the human condition</a:t>
            </a:r>
          </a:p>
          <a:p>
            <a:r>
              <a:rPr lang="en-CA" dirty="0"/>
              <a:t>Seeing the divine in the ordinary and every </a:t>
            </a:r>
            <a:r>
              <a:rPr lang="en-CA" dirty="0">
                <a:solidFill>
                  <a:srgbClr val="7030A0"/>
                </a:solidFill>
              </a:rPr>
              <a:t>day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87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Renaissance Society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Moved from communal family to nuclear family with the growth of new wealth</a:t>
            </a:r>
          </a:p>
          <a:p>
            <a:r>
              <a:rPr lang="en-US" dirty="0"/>
              <a:t>Property could be divided among individual family members</a:t>
            </a:r>
          </a:p>
          <a:p>
            <a:r>
              <a:rPr lang="en-US" dirty="0"/>
              <a:t>Each man could have his own property</a:t>
            </a:r>
          </a:p>
          <a:p>
            <a:r>
              <a:rPr lang="en-US" dirty="0"/>
              <a:t>Marriage became more personal (less of an alliance between 2 families)</a:t>
            </a:r>
          </a:p>
          <a:p>
            <a:r>
              <a:rPr lang="en-US" dirty="0"/>
              <a:t>Encouraged a broad education in classics and religion</a:t>
            </a:r>
          </a:p>
          <a:p>
            <a:r>
              <a:rPr lang="en-US" dirty="0"/>
              <a:t>Young men also needed history, literature, ethics, and </a:t>
            </a:r>
            <a:r>
              <a:rPr lang="en-US" dirty="0">
                <a:solidFill>
                  <a:srgbClr val="7030A0"/>
                </a:solidFill>
              </a:rPr>
              <a:t>rhetoric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173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the knight was transformed to the idea of the gentlemen</a:t>
            </a:r>
          </a:p>
          <a:p>
            <a:r>
              <a:rPr lang="en-US" dirty="0"/>
              <a:t>Refined manners and knowledge of the arts</a:t>
            </a:r>
          </a:p>
          <a:p>
            <a:r>
              <a:rPr lang="en-US" dirty="0"/>
              <a:t>Castiglione’s work </a:t>
            </a:r>
            <a:r>
              <a:rPr lang="en-US" i="1" dirty="0"/>
              <a:t>The Courtier </a:t>
            </a:r>
            <a:r>
              <a:rPr lang="en-US" dirty="0"/>
              <a:t>(1528) influenced courtly life</a:t>
            </a:r>
          </a:p>
          <a:p>
            <a:r>
              <a:rPr lang="en-US" dirty="0"/>
              <a:t>Virtues of moderation, liberality, wisdom, justice were encouraged</a:t>
            </a:r>
          </a:p>
          <a:p>
            <a:r>
              <a:rPr lang="en-US" dirty="0"/>
              <a:t>Women were to please the men, treated fairly by them, but always inferior</a:t>
            </a:r>
          </a:p>
          <a:p>
            <a:r>
              <a:rPr lang="en-US" dirty="0"/>
              <a:t>Women were more educated but not ever equal</a:t>
            </a:r>
          </a:p>
          <a:p>
            <a:r>
              <a:rPr lang="en-US" dirty="0"/>
              <a:t>Women managed households, household finances, and had authority over </a:t>
            </a:r>
            <a:r>
              <a:rPr lang="en-US" dirty="0">
                <a:solidFill>
                  <a:srgbClr val="7030A0"/>
                </a:solidFill>
              </a:rPr>
              <a:t>children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managed the public sphere, women ran the home</a:t>
            </a:r>
          </a:p>
          <a:p>
            <a:r>
              <a:rPr lang="en-US" dirty="0"/>
              <a:t>Double standard when it came to sex; men could have lots of sex, women could </a:t>
            </a:r>
            <a:r>
              <a:rPr lang="en-US" dirty="0">
                <a:solidFill>
                  <a:srgbClr val="7030A0"/>
                </a:solidFill>
              </a:rPr>
              <a:t>not!  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and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80% of the population was made up of peasants (free and serfs)</a:t>
            </a:r>
          </a:p>
          <a:p>
            <a:r>
              <a:rPr lang="en-US" dirty="0"/>
              <a:t>After the Black Death (mid-14</a:t>
            </a:r>
            <a:r>
              <a:rPr lang="en-US" baseline="30000" dirty="0"/>
              <a:t>th</a:t>
            </a:r>
            <a:r>
              <a:rPr lang="en-US" dirty="0"/>
              <a:t> C), serfdom declined</a:t>
            </a:r>
          </a:p>
          <a:p>
            <a:r>
              <a:rPr lang="en-US" dirty="0"/>
              <a:t>Simpler to grant freedom to serfs and then rent land to them (tenant farmers)</a:t>
            </a:r>
          </a:p>
          <a:p>
            <a:r>
              <a:rPr lang="en-US" dirty="0"/>
              <a:t>30% of this peasant population became urban poor, working for professionals (lawyers, bankers, skilled workers, etc.)</a:t>
            </a:r>
          </a:p>
          <a:p>
            <a:r>
              <a:rPr lang="en-US" dirty="0"/>
              <a:t>Upsurge in slavery (mainly from black cultures)</a:t>
            </a:r>
          </a:p>
          <a:p>
            <a:r>
              <a:rPr lang="en-US" dirty="0"/>
              <a:t>Most in domestic service but some as skilled </a:t>
            </a:r>
            <a:r>
              <a:rPr lang="en-US" dirty="0" err="1"/>
              <a:t>labourers</a:t>
            </a:r>
            <a:endParaRPr lang="en-US" dirty="0"/>
          </a:p>
          <a:p>
            <a:r>
              <a:rPr lang="en-US" dirty="0"/>
              <a:t>Didn’t last long as it started to decline by </a:t>
            </a:r>
            <a:r>
              <a:rPr lang="en-US" dirty="0">
                <a:solidFill>
                  <a:srgbClr val="7030A0"/>
                </a:solidFill>
              </a:rPr>
              <a:t>1500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1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Read page 26 (from </a:t>
            </a:r>
            <a:r>
              <a:rPr lang="en-US" i="1" dirty="0"/>
              <a:t>The Development of the State</a:t>
            </a:r>
            <a:r>
              <a:rPr lang="en-US" dirty="0"/>
              <a:t>…).  Make notes to add to this </a:t>
            </a:r>
            <a:r>
              <a:rPr lang="en-US" dirty="0" err="1"/>
              <a:t>powerpoint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 </a:t>
            </a:r>
            <a:r>
              <a:rPr lang="en-US" dirty="0">
                <a:sym typeface="Wingdings" panose="05000000000000000000" pitchFamily="2" charset="2"/>
              </a:rPr>
              <a:t> Answer questions 1, 3, 4, and 5 or 9 on page 27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 U  Answer questions 1, 3, 4, 5, 9</a:t>
            </a:r>
            <a:r>
              <a:rPr lang="en-US" dirty="0"/>
              <a:t> on page 27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60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Humanist Philosophers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Be able to clearly explain the ideas and theories of at least one humanist philosopher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Discuss the philosophers as a class</a:t>
            </a:r>
          </a:p>
          <a:p>
            <a:pPr marL="514350" indent="-514350">
              <a:buAutoNum type="arabicPeriod"/>
            </a:pPr>
            <a:r>
              <a:rPr lang="en-CA" dirty="0"/>
              <a:t>Partner activity: textbook question page 27 #2 </a:t>
            </a:r>
          </a:p>
          <a:p>
            <a:pPr marL="514350" indent="-514350">
              <a:buAutoNum type="arabicPeriod"/>
            </a:pPr>
            <a:r>
              <a:rPr lang="en-CA" dirty="0"/>
              <a:t>Note (The Renaissance Society and Modernity)</a:t>
            </a:r>
          </a:p>
          <a:p>
            <a:pPr marL="514350" indent="-514350">
              <a:buAutoNum type="arabicPeriod"/>
            </a:pPr>
            <a:r>
              <a:rPr lang="en-CA" dirty="0"/>
              <a:t>Review questions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919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249B3-F3BE-4737-8856-F29C0F25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Bruni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7E572-2DD6-4DC1-B51A-F6C7A0832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96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4B888-A483-44CF-A949-3ED6B347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Christine de Pisan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34F67-055A-4361-B369-F5B896F23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6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17AF4-53D9-432D-8838-65CE42AF5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Giovanni Pico </a:t>
            </a:r>
            <a:r>
              <a:rPr lang="en-CA" dirty="0" err="1"/>
              <a:t>della</a:t>
            </a:r>
            <a:r>
              <a:rPr lang="en-CA" dirty="0"/>
              <a:t> </a:t>
            </a:r>
            <a:r>
              <a:rPr lang="en-CA" dirty="0" err="1"/>
              <a:t>Mirandolo</a:t>
            </a:r>
            <a:r>
              <a:rPr lang="en-C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8FD36-3AC5-4DD5-AE60-B733443A7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52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F6F036-A484-4B00-B236-865A41FA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Thomas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C226DE-69F7-4D32-93DC-D0725B921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6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Textbook page 27,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Work with a partner, chart paper, and markers to answer this question.  Feel free to substitute the other philosophers we have looked for some of the ones listed in the question.  </a:t>
            </a:r>
          </a:p>
          <a:p>
            <a:endParaRPr lang="en-CA" dirty="0"/>
          </a:p>
          <a:p>
            <a:r>
              <a:rPr lang="en-CA" dirty="0"/>
              <a:t>Grab magnets from me and post your finished work on the board.  </a:t>
            </a:r>
          </a:p>
        </p:txBody>
      </p:sp>
    </p:spTree>
    <p:extLst>
      <p:ext uri="{BB962C8B-B14F-4D97-AF65-F5344CB8AC3E}">
        <p14:creationId xmlns:p14="http://schemas.microsoft.com/office/powerpoint/2010/main" val="39785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Renaissance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time period changed the way artists are perceived in society</a:t>
            </a:r>
          </a:p>
          <a:p>
            <a:r>
              <a:rPr lang="en-CA" dirty="0"/>
              <a:t>A shift from art and architecture simply being to glorify God</a:t>
            </a:r>
          </a:p>
          <a:p>
            <a:r>
              <a:rPr lang="en-CA" dirty="0"/>
              <a:t>Medieval art is often seen as a decline from the time of Rome</a:t>
            </a:r>
          </a:p>
          <a:p>
            <a:r>
              <a:rPr lang="en-CA" dirty="0"/>
              <a:t>Renaissance artists focused on proportion, order, harmony, symmetry, etc. </a:t>
            </a:r>
          </a:p>
          <a:p>
            <a:r>
              <a:rPr lang="en-CA" dirty="0"/>
              <a:t>Reflected the world around them</a:t>
            </a:r>
          </a:p>
          <a:p>
            <a:r>
              <a:rPr lang="en-CA" dirty="0"/>
              <a:t>Church continued to sponsor art and architecture but so did the middle </a:t>
            </a:r>
            <a:r>
              <a:rPr lang="en-CA" dirty="0">
                <a:solidFill>
                  <a:srgbClr val="7030A0"/>
                </a:solidFill>
              </a:rPr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117819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Wealthy people commissioned art to celebrate their own achievements</a:t>
            </a:r>
          </a:p>
          <a:p>
            <a:r>
              <a:rPr lang="en-CA" dirty="0"/>
              <a:t>Portraits, family homes, civic buildings, etc., all required skilled artists</a:t>
            </a:r>
          </a:p>
          <a:p>
            <a:r>
              <a:rPr lang="en-CA" dirty="0"/>
              <a:t>The artist achieved great recognition and fame, as well</a:t>
            </a:r>
          </a:p>
          <a:p>
            <a:r>
              <a:rPr lang="en-CA" dirty="0"/>
              <a:t>Michelangelo, Leonardo da Vinci were hired by popes and princes</a:t>
            </a:r>
          </a:p>
          <a:p>
            <a:r>
              <a:rPr lang="en-CA" dirty="0"/>
              <a:t>Considered geniuses and masters of their </a:t>
            </a:r>
            <a:r>
              <a:rPr lang="en-CA" dirty="0">
                <a:solidFill>
                  <a:srgbClr val="7030A0"/>
                </a:solidFill>
              </a:rPr>
              <a:t>craft</a:t>
            </a:r>
          </a:p>
        </p:txBody>
      </p:sp>
    </p:spTree>
    <p:extLst>
      <p:ext uri="{BB962C8B-B14F-4D97-AF65-F5344CB8AC3E}">
        <p14:creationId xmlns:p14="http://schemas.microsoft.com/office/powerpoint/2010/main" val="225193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576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Humanist Philosophers</vt:lpstr>
      <vt:lpstr>Humanist Philosophers</vt:lpstr>
      <vt:lpstr>Bruni</vt:lpstr>
      <vt:lpstr>Christine de Pisan</vt:lpstr>
      <vt:lpstr>Giovanni Pico della Mirandolo </vt:lpstr>
      <vt:lpstr>Thomas More</vt:lpstr>
      <vt:lpstr>Textbook page 27, question 2</vt:lpstr>
      <vt:lpstr>Renaissance Art</vt:lpstr>
      <vt:lpstr>PowerPoint Presentation</vt:lpstr>
      <vt:lpstr>PowerPoint Presentation</vt:lpstr>
      <vt:lpstr>Renaissance Society</vt:lpstr>
      <vt:lpstr>PowerPoint Presentation</vt:lpstr>
      <vt:lpstr>PowerPoint Presentation</vt:lpstr>
      <vt:lpstr>Society and Class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 Philosophers</dc:title>
  <dc:creator>Mairi .</dc:creator>
  <cp:lastModifiedBy>Bew, Mairi</cp:lastModifiedBy>
  <cp:revision>12</cp:revision>
  <cp:lastPrinted>2016-09-13T13:21:43Z</cp:lastPrinted>
  <dcterms:created xsi:type="dcterms:W3CDTF">2016-09-13T01:22:45Z</dcterms:created>
  <dcterms:modified xsi:type="dcterms:W3CDTF">2017-09-20T13:25:40Z</dcterms:modified>
</cp:coreProperties>
</file>