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58" r:id="rId13"/>
    <p:sldId id="262" r:id="rId14"/>
    <p:sldId id="263" r:id="rId15"/>
    <p:sldId id="264" r:id="rId16"/>
    <p:sldId id="268" r:id="rId17"/>
    <p:sldId id="260" r:id="rId18"/>
    <p:sldId id="265" r:id="rId19"/>
    <p:sldId id="261" r:id="rId20"/>
    <p:sldId id="266" r:id="rId21"/>
    <p:sldId id="267" r:id="rId22"/>
    <p:sldId id="269" r:id="rId23"/>
    <p:sldId id="270" r:id="rId24"/>
    <p:sldId id="272" r:id="rId25"/>
    <p:sldId id="271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43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7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65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84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84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59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9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27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98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61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90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68E3-81CC-4EB6-8996-CDBEABB0C567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43DB-F012-41CC-8C0B-DD30145213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64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And now in other areas…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</a:t>
            </a:r>
          </a:p>
          <a:p>
            <a:r>
              <a:rPr lang="en-CA" dirty="0"/>
              <a:t>Lesson 14</a:t>
            </a:r>
          </a:p>
        </p:txBody>
      </p:sp>
    </p:spTree>
    <p:extLst>
      <p:ext uri="{BB962C8B-B14F-4D97-AF65-F5344CB8AC3E}">
        <p14:creationId xmlns:p14="http://schemas.microsoft.com/office/powerpoint/2010/main" val="481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Brick and stone housing became more common in the cities</a:t>
            </a:r>
          </a:p>
          <a:p>
            <a:r>
              <a:rPr lang="en-US" dirty="0" smtClean="0"/>
              <a:t>Peasants lived in small thatched roof homes</a:t>
            </a:r>
          </a:p>
          <a:p>
            <a:r>
              <a:rPr lang="en-US" dirty="0" smtClean="0"/>
              <a:t>Glass was difficult to get and expensive</a:t>
            </a:r>
          </a:p>
          <a:p>
            <a:r>
              <a:rPr lang="en-US" dirty="0" smtClean="0"/>
              <a:t>Shutters were used instead</a:t>
            </a:r>
          </a:p>
          <a:p>
            <a:r>
              <a:rPr lang="en-US" dirty="0" smtClean="0"/>
              <a:t>Most people slept on sacks of straw</a:t>
            </a:r>
          </a:p>
          <a:p>
            <a:r>
              <a:rPr lang="en-US" dirty="0" smtClean="0"/>
              <a:t>Traditional culture declined as people moved from villages to cities</a:t>
            </a:r>
          </a:p>
          <a:p>
            <a:r>
              <a:rPr lang="en-US" dirty="0" smtClean="0"/>
              <a:t>Food was bought in a shop rather than picked from a </a:t>
            </a:r>
            <a:r>
              <a:rPr lang="en-US" dirty="0" smtClean="0">
                <a:solidFill>
                  <a:srgbClr val="7030A0"/>
                </a:solidFill>
              </a:rPr>
              <a:t>field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dwellers became more sophisticated</a:t>
            </a:r>
          </a:p>
          <a:p>
            <a:r>
              <a:rPr lang="en-US" dirty="0" smtClean="0"/>
              <a:t>Had less need for magic or ‘wise’ people</a:t>
            </a:r>
          </a:p>
          <a:p>
            <a:r>
              <a:rPr lang="en-US" dirty="0" smtClean="0"/>
              <a:t>Superstition </a:t>
            </a:r>
            <a:r>
              <a:rPr lang="en-US" dirty="0" smtClean="0"/>
              <a:t>lost </a:t>
            </a:r>
            <a:r>
              <a:rPr lang="en-US" dirty="0" smtClean="0"/>
              <a:t>its </a:t>
            </a:r>
            <a:r>
              <a:rPr lang="en-US" dirty="0" smtClean="0">
                <a:solidFill>
                  <a:srgbClr val="7030A0"/>
                </a:solidFill>
              </a:rPr>
              <a:t>influence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Vast Empire: The Ottomans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Ottomans: followers of the ghazi (warrior) Osman (ruled 1300-1326)</a:t>
            </a:r>
          </a:p>
          <a:p>
            <a:r>
              <a:rPr lang="en-CA" dirty="0"/>
              <a:t>Small empire that acted kindly towards those they conquered</a:t>
            </a:r>
          </a:p>
          <a:p>
            <a:r>
              <a:rPr lang="en-CA" dirty="0"/>
              <a:t>Lives of peasants improved</a:t>
            </a:r>
          </a:p>
          <a:p>
            <a:r>
              <a:rPr lang="en-CA" dirty="0"/>
              <a:t>Muslims served in the army but didn’t pay taxes; non-Muslims paid taxes but didn’t have to serve in the army</a:t>
            </a:r>
          </a:p>
          <a:p>
            <a:r>
              <a:rPr lang="en-CA" dirty="0"/>
              <a:t>Brief interruption between </a:t>
            </a:r>
            <a:r>
              <a:rPr lang="en-CA" dirty="0">
                <a:solidFill>
                  <a:srgbClr val="7030A0"/>
                </a:solidFill>
              </a:rPr>
              <a:t>1402-1451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2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Powerful Sultans Lead to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Mehmed II conquered Constantinople (pop 50 000, down from 1 million) in 1453</a:t>
            </a:r>
          </a:p>
          <a:p>
            <a:r>
              <a:rPr lang="en-CA" dirty="0"/>
              <a:t>No territory but still ruled the Bosporus Strait (trade into the Black Sea)</a:t>
            </a:r>
          </a:p>
          <a:p>
            <a:r>
              <a:rPr lang="en-CA" dirty="0"/>
              <a:t>Attacked the city with 26 </a:t>
            </a:r>
            <a:r>
              <a:rPr lang="en-CA" dirty="0" err="1"/>
              <a:t>ft</a:t>
            </a:r>
            <a:r>
              <a:rPr lang="en-CA" dirty="0"/>
              <a:t> long cannons</a:t>
            </a:r>
          </a:p>
          <a:p>
            <a:r>
              <a:rPr lang="en-CA" dirty="0"/>
              <a:t>Ran a chain across the strait</a:t>
            </a:r>
          </a:p>
          <a:p>
            <a:r>
              <a:rPr lang="en-CA" dirty="0"/>
              <a:t>Entered the city after 7 weeks</a:t>
            </a:r>
          </a:p>
          <a:p>
            <a:r>
              <a:rPr lang="en-CA" dirty="0"/>
              <a:t>Now “Mehmed the </a:t>
            </a:r>
            <a:r>
              <a:rPr lang="en-CA" dirty="0">
                <a:solidFill>
                  <a:srgbClr val="7030A0"/>
                </a:solidFill>
              </a:rPr>
              <a:t>Conqueror”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City opened to new people of all backgrounds and religions</a:t>
            </a:r>
          </a:p>
          <a:p>
            <a:r>
              <a:rPr lang="en-CA" dirty="0"/>
              <a:t>Renamed the city Istanbul</a:t>
            </a:r>
          </a:p>
          <a:p>
            <a:r>
              <a:rPr lang="en-CA" dirty="0"/>
              <a:t>Continued on, capturing the holy cities of Islam: Mecca and Medina (Saudi Arabia)</a:t>
            </a:r>
          </a:p>
          <a:p>
            <a:r>
              <a:rPr lang="en-CA" dirty="0"/>
              <a:t>Carried on through the Middle East, capturing Cairo (Egypt)</a:t>
            </a:r>
          </a:p>
          <a:p>
            <a:endParaRPr lang="en-CA" dirty="0"/>
          </a:p>
          <a:p>
            <a:r>
              <a:rPr lang="en-CA" dirty="0"/>
              <a:t>(same time as Cortez was capturing the Aztec </a:t>
            </a:r>
            <a:r>
              <a:rPr lang="en-CA" dirty="0">
                <a:solidFill>
                  <a:srgbClr val="7030A0"/>
                </a:solidFill>
              </a:rPr>
              <a:t>Empire</a:t>
            </a:r>
            <a:r>
              <a:rPr lang="en-CA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821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Suleyman</a:t>
            </a:r>
            <a:r>
              <a:rPr lang="en-CA" dirty="0"/>
              <a:t> the Lawgiver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Ruled from 1520-1566</a:t>
            </a:r>
          </a:p>
          <a:p>
            <a:r>
              <a:rPr lang="en-CA" dirty="0"/>
              <a:t>Called </a:t>
            </a:r>
            <a:r>
              <a:rPr lang="en-CA" dirty="0" err="1"/>
              <a:t>Suleyman</a:t>
            </a:r>
            <a:r>
              <a:rPr lang="en-CA" dirty="0"/>
              <a:t> the </a:t>
            </a:r>
            <a:r>
              <a:rPr lang="en-CA" dirty="0" err="1"/>
              <a:t>Magnificient</a:t>
            </a:r>
            <a:r>
              <a:rPr lang="en-CA" dirty="0"/>
              <a:t> in the West, due to cultural achievements</a:t>
            </a:r>
          </a:p>
          <a:p>
            <a:r>
              <a:rPr lang="en-CA" dirty="0"/>
              <a:t>Carried on expanding the Ottoman empire through conquest</a:t>
            </a:r>
          </a:p>
          <a:p>
            <a:r>
              <a:rPr lang="en-CA" dirty="0"/>
              <a:t>Pushed through Hungary and Austria… to the outskirts of Vienna</a:t>
            </a:r>
          </a:p>
          <a:p>
            <a:r>
              <a:rPr lang="en-CA" dirty="0"/>
              <a:t>Only Charles V (Hapsburg Empire in Austria, Germany, Spain, Portugal…) had an empire to rival the </a:t>
            </a:r>
            <a:r>
              <a:rPr lang="en-CA" dirty="0">
                <a:solidFill>
                  <a:srgbClr val="7030A0"/>
                </a:solidFill>
              </a:rPr>
              <a:t>Ottomans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4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2" descr="https://upload.wikimedia.org/wikipedia/commons/2/2a/Karl_V_by_Tic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72" y="757238"/>
            <a:ext cx="35337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encyclopediaofukraine.com/pic%5CS%5CU%5CSuleyman%20I_1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6" y="365125"/>
            <a:ext cx="3743739" cy="58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CA"/>
          </a:p>
        </p:txBody>
      </p:sp>
      <p:pic>
        <p:nvPicPr>
          <p:cNvPr id="2050" name="Picture 2" descr="https://notesonliberty.files.wordpress.com/2012/03/islamottomanempire.jpg?w=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1" y="239151"/>
            <a:ext cx="9193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Ottoman Social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Very efficient and organized</a:t>
            </a:r>
          </a:p>
          <a:p>
            <a:r>
              <a:rPr lang="en-CA" dirty="0"/>
              <a:t>New law code for criminal and civil issues</a:t>
            </a:r>
          </a:p>
          <a:p>
            <a:r>
              <a:rPr lang="en-CA" dirty="0"/>
              <a:t>Simplified taxation and gov’t bureaucracy</a:t>
            </a:r>
          </a:p>
          <a:p>
            <a:r>
              <a:rPr lang="en-CA" dirty="0"/>
              <a:t>Daily life was better for most people</a:t>
            </a:r>
          </a:p>
          <a:p>
            <a:r>
              <a:rPr lang="en-CA" dirty="0"/>
              <a:t>Sultan </a:t>
            </a:r>
            <a:r>
              <a:rPr lang="en-CA" dirty="0" err="1"/>
              <a:t>Suleyman</a:t>
            </a:r>
            <a:r>
              <a:rPr lang="en-CA" dirty="0"/>
              <a:t> had 20 000 personal slaves to run the palace</a:t>
            </a:r>
          </a:p>
          <a:p>
            <a:r>
              <a:rPr lang="en-CA" dirty="0"/>
              <a:t>Slaves were drafted boys from conquered Christian territories</a:t>
            </a:r>
          </a:p>
          <a:p>
            <a:r>
              <a:rPr lang="en-CA" dirty="0"/>
              <a:t>Educated them, converted them to Islam, trained them</a:t>
            </a:r>
          </a:p>
          <a:p>
            <a:r>
              <a:rPr lang="en-CA" dirty="0"/>
              <a:t>30 000 soldiers (called janissaries) trained to be loyal to the sultan only</a:t>
            </a:r>
          </a:p>
          <a:p>
            <a:r>
              <a:rPr lang="en-CA" dirty="0"/>
              <a:t>Christian parents often bribed officials to take their sons because they could become high level </a:t>
            </a:r>
            <a:r>
              <a:rPr lang="en-CA" dirty="0">
                <a:solidFill>
                  <a:srgbClr val="7030A0"/>
                </a:solidFill>
              </a:rPr>
              <a:t>officials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6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Suleyman</a:t>
            </a:r>
            <a:r>
              <a:rPr lang="en-CA" dirty="0"/>
              <a:t> followed strict Islamic law</a:t>
            </a:r>
          </a:p>
          <a:p>
            <a:r>
              <a:rPr lang="en-CA" dirty="0"/>
              <a:t>This meant the Ottomans granted religious freedom to Christians and Jews</a:t>
            </a:r>
          </a:p>
          <a:p>
            <a:r>
              <a:rPr lang="en-CA" dirty="0"/>
              <a:t>These groups reported regularly to the sultan so that any potential conflicts could easily be </a:t>
            </a:r>
            <a:r>
              <a:rPr lang="en-CA" dirty="0">
                <a:solidFill>
                  <a:srgbClr val="7030A0"/>
                </a:solidFill>
              </a:rPr>
              <a:t>minimized</a:t>
            </a:r>
          </a:p>
        </p:txBody>
      </p:sp>
    </p:spTree>
    <p:extLst>
      <p:ext uri="{BB962C8B-B14F-4D97-AF65-F5344CB8AC3E}">
        <p14:creationId xmlns:p14="http://schemas.microsoft.com/office/powerpoint/2010/main" val="18695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 now in other areas…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</a:t>
            </a:r>
          </a:p>
          <a:p>
            <a:pPr marL="0" indent="0">
              <a:buNone/>
            </a:pPr>
            <a:r>
              <a:rPr lang="en-CA" dirty="0"/>
              <a:t>Recognize other societies that were changing alongside the renaissance and reformation of western Europe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Review the values and ideals of European society</a:t>
            </a:r>
          </a:p>
          <a:p>
            <a:pPr marL="514350" indent="-514350">
              <a:buAutoNum type="arabicPeriod"/>
            </a:pPr>
            <a:r>
              <a:rPr lang="en-CA" dirty="0"/>
              <a:t>The Ottoman Empire grows</a:t>
            </a:r>
          </a:p>
          <a:p>
            <a:pPr marL="514350" indent="-514350">
              <a:buAutoNum type="arabicPeriod"/>
            </a:pPr>
            <a:r>
              <a:rPr lang="en-CA" dirty="0"/>
              <a:t>Japan reorganized</a:t>
            </a:r>
          </a:p>
        </p:txBody>
      </p:sp>
    </p:spTree>
    <p:extLst>
      <p:ext uri="{BB962C8B-B14F-4D97-AF65-F5344CB8AC3E}">
        <p14:creationId xmlns:p14="http://schemas.microsoft.com/office/powerpoint/2010/main" val="30129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Suleyman</a:t>
            </a:r>
            <a:r>
              <a:rPr lang="en-CA" dirty="0"/>
              <a:t> was a student of poetry, history, geography, astronomy, mathematics, and architecture</a:t>
            </a:r>
          </a:p>
          <a:p>
            <a:r>
              <a:rPr lang="en-CA" dirty="0"/>
              <a:t>Hired the best of the best to build the Mosque of </a:t>
            </a:r>
            <a:r>
              <a:rPr lang="en-CA" dirty="0" err="1"/>
              <a:t>Suleyman</a:t>
            </a:r>
            <a:r>
              <a:rPr lang="en-CA" dirty="0"/>
              <a:t> with four schools, a library, a bath, and a hospital</a:t>
            </a:r>
          </a:p>
          <a:p>
            <a:r>
              <a:rPr lang="en-CA" dirty="0"/>
              <a:t>Art and literature flourished; similar to European renaissance</a:t>
            </a:r>
          </a:p>
          <a:p>
            <a:r>
              <a:rPr lang="en-CA" dirty="0"/>
              <a:t>Looked to Persia and Arabia for models</a:t>
            </a:r>
          </a:p>
          <a:p>
            <a:r>
              <a:rPr lang="en-CA" dirty="0"/>
              <a:t>Lots of cultural </a:t>
            </a:r>
            <a:r>
              <a:rPr lang="en-CA" dirty="0">
                <a:solidFill>
                  <a:srgbClr val="7030A0"/>
                </a:solidFill>
              </a:rPr>
              <a:t>blending</a:t>
            </a:r>
          </a:p>
        </p:txBody>
      </p:sp>
    </p:spTree>
    <p:extLst>
      <p:ext uri="{BB962C8B-B14F-4D97-AF65-F5344CB8AC3E}">
        <p14:creationId xmlns:p14="http://schemas.microsoft.com/office/powerpoint/2010/main" val="22742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s://classconnection.s3.amazonaws.com/371/flashcards/903371/jpg/mosque_of_siileyman1323733507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60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raphotos.com/img/s/v-3/p68753541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000919"/>
            <a:ext cx="39909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Empire Declines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Suleyman</a:t>
            </a:r>
            <a:r>
              <a:rPr lang="en-CA" dirty="0"/>
              <a:t> killed his ablest son and drove another into exile</a:t>
            </a:r>
          </a:p>
          <a:p>
            <a:r>
              <a:rPr lang="en-CA" dirty="0"/>
              <a:t>Incompetent third son inherited</a:t>
            </a:r>
          </a:p>
          <a:p>
            <a:r>
              <a:rPr lang="en-CA" dirty="0"/>
              <a:t>Become the custom for each new sultan to have his brothers strangled </a:t>
            </a:r>
          </a:p>
          <a:p>
            <a:r>
              <a:rPr lang="en-CA" dirty="0"/>
              <a:t>Kept sons prisoner in the harem (no education or training)</a:t>
            </a:r>
          </a:p>
          <a:p>
            <a:r>
              <a:rPr lang="en-CA" dirty="0"/>
              <a:t>Led to weak leaders</a:t>
            </a:r>
          </a:p>
          <a:p>
            <a:r>
              <a:rPr lang="en-CA" dirty="0"/>
              <a:t>Yet the empire continued to influence into the early 20</a:t>
            </a:r>
            <a:r>
              <a:rPr lang="en-CA" baseline="30000" dirty="0"/>
              <a:t>th</a:t>
            </a:r>
            <a:r>
              <a:rPr lang="en-CA" dirty="0"/>
              <a:t> </a:t>
            </a:r>
            <a:r>
              <a:rPr lang="en-CA" dirty="0">
                <a:solidFill>
                  <a:srgbClr val="7030A0"/>
                </a:solidFill>
              </a:rPr>
              <a:t>century</a:t>
            </a:r>
          </a:p>
        </p:txBody>
      </p:sp>
      <p:pic>
        <p:nvPicPr>
          <p:cNvPr id="6146" name="Picture 2" descr="http://66.media.tumblr.com/tumblr_melb5us4Bo1qdrz3yo1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0" y="239657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Japan, at 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Shogun (military leaders) in the north and south began to fight each other in 1300s</a:t>
            </a:r>
          </a:p>
          <a:p>
            <a:r>
              <a:rPr lang="en-CA" dirty="0"/>
              <a:t>In 1467, civil war tore apart the old feudal system</a:t>
            </a:r>
          </a:p>
          <a:p>
            <a:r>
              <a:rPr lang="en-CA" dirty="0"/>
              <a:t>100s of separate domains (regions) took independent power</a:t>
            </a:r>
          </a:p>
          <a:p>
            <a:r>
              <a:rPr lang="en-CA" dirty="0"/>
              <a:t>This </a:t>
            </a:r>
            <a:r>
              <a:rPr lang="en-CA" dirty="0" err="1"/>
              <a:t>sengoku</a:t>
            </a:r>
            <a:r>
              <a:rPr lang="en-CA" dirty="0"/>
              <a:t> (‘warring period’) lasted until 1568</a:t>
            </a:r>
          </a:p>
          <a:p>
            <a:r>
              <a:rPr lang="en-CA" dirty="0"/>
              <a:t>Powerful samurai took control and called themselves daimyo</a:t>
            </a:r>
          </a:p>
          <a:p>
            <a:r>
              <a:rPr lang="en-CA" dirty="0"/>
              <a:t>Emperor (despite being a descendent of Amaterasu the sun goddess) lost all real power and became a </a:t>
            </a:r>
            <a:r>
              <a:rPr lang="en-CA" dirty="0">
                <a:solidFill>
                  <a:srgbClr val="7030A0"/>
                </a:solidFill>
              </a:rPr>
              <a:t>figurehead</a:t>
            </a:r>
          </a:p>
        </p:txBody>
      </p:sp>
    </p:spTree>
    <p:extLst>
      <p:ext uri="{BB962C8B-B14F-4D97-AF65-F5344CB8AC3E}">
        <p14:creationId xmlns:p14="http://schemas.microsoft.com/office/powerpoint/2010/main" val="50747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 descr="https://upload.wikimedia.org/wikipedia/commons/a/a6/Sengoku_period_b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749899"/>
            <a:ext cx="431482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2/2a/1570_wi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4423" cy="4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7"/>
          <p:cNvSpPr/>
          <p:nvPr>
            <p:custDataLst>
              <p:tags r:id="rId1"/>
            </p:custDataLst>
          </p:nvPr>
        </p:nvSpPr>
        <p:spPr>
          <a:xfrm>
            <a:off x="6010275" y="19526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1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Similar to European feudalism</a:t>
            </a:r>
          </a:p>
          <a:p>
            <a:r>
              <a:rPr lang="en-CA" dirty="0"/>
              <a:t>Built castles and armed themselves with samurai on horseback</a:t>
            </a:r>
          </a:p>
          <a:p>
            <a:r>
              <a:rPr lang="en-CA" dirty="0"/>
              <a:t>Constantly fighting with each other for land and power</a:t>
            </a:r>
          </a:p>
          <a:p>
            <a:r>
              <a:rPr lang="en-CA" dirty="0"/>
              <a:t>Ambitious daimyo sought to control the entire country</a:t>
            </a:r>
          </a:p>
          <a:p>
            <a:r>
              <a:rPr lang="en-CA" dirty="0"/>
              <a:t>1575, first time firearms (muskets) were used successfully in Japan, by Nobunaga</a:t>
            </a:r>
          </a:p>
          <a:p>
            <a:r>
              <a:rPr lang="en-CA" dirty="0"/>
              <a:t>He was unable to retain control for long and committed seppuku</a:t>
            </a:r>
          </a:p>
          <a:p>
            <a:r>
              <a:rPr lang="en-CA" dirty="0"/>
              <a:t>Japan was finally unified in 1600 by Tokugawa </a:t>
            </a:r>
            <a:r>
              <a:rPr lang="en-CA" dirty="0" err="1"/>
              <a:t>Ieyasu</a:t>
            </a:r>
            <a:endParaRPr lang="en-CA" dirty="0"/>
          </a:p>
          <a:p>
            <a:r>
              <a:rPr lang="en-CA" dirty="0"/>
              <a:t>Moved the capital from Kyoto to Edo (now </a:t>
            </a:r>
            <a:r>
              <a:rPr lang="en-CA" dirty="0">
                <a:solidFill>
                  <a:srgbClr val="7030A0"/>
                </a:solidFill>
              </a:rPr>
              <a:t>Tokyo)</a:t>
            </a:r>
          </a:p>
        </p:txBody>
      </p:sp>
    </p:spTree>
    <p:extLst>
      <p:ext uri="{BB962C8B-B14F-4D97-AF65-F5344CB8AC3E}">
        <p14:creationId xmlns:p14="http://schemas.microsoft.com/office/powerpoint/2010/main" val="35869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b/b7/Iemit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" r="1" b="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CA" dirty="0"/>
              <a:t>Tokugawa </a:t>
            </a:r>
            <a:r>
              <a:rPr lang="en-CA" dirty="0" err="1"/>
              <a:t>Ieyasu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n-CA" dirty="0"/>
              <a:t>Shogun who unites Japan in 1600</a:t>
            </a:r>
          </a:p>
        </p:txBody>
      </p:sp>
    </p:spTree>
    <p:extLst>
      <p:ext uri="{BB962C8B-B14F-4D97-AF65-F5344CB8AC3E}">
        <p14:creationId xmlns:p14="http://schemas.microsoft.com/office/powerpoint/2010/main" val="4522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okugawa-shogunate.weebly.com/uploads/1/5/3/4/15342364/1460076.jpg?4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r="-2" b="4186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702366"/>
            <a:ext cx="3651466" cy="5521454"/>
          </a:xfrm>
        </p:spPr>
        <p:txBody>
          <a:bodyPr>
            <a:normAutofit/>
          </a:bodyPr>
          <a:lstStyle/>
          <a:p>
            <a:r>
              <a:rPr lang="en-CA" dirty="0"/>
              <a:t>Social structure in Tokugawa period</a:t>
            </a:r>
          </a:p>
          <a:p>
            <a:r>
              <a:rPr lang="en-CA" dirty="0"/>
              <a:t>Merchants were even below the peasants</a:t>
            </a:r>
          </a:p>
          <a:p>
            <a:r>
              <a:rPr lang="en-CA" dirty="0"/>
              <a:t>Culture was very important to samurai</a:t>
            </a:r>
          </a:p>
          <a:p>
            <a:r>
              <a:rPr lang="en-CA" dirty="0"/>
              <a:t>Poetry, drama, tea ceremony, Zen Buddhism all </a:t>
            </a:r>
            <a:r>
              <a:rPr lang="en-CA" dirty="0">
                <a:solidFill>
                  <a:srgbClr val="7030A0"/>
                </a:solidFill>
              </a:rPr>
              <a:t>thrived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44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Daily Life in Europe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 and reformation ideas only involved a small percentage of the people</a:t>
            </a:r>
          </a:p>
          <a:p>
            <a:r>
              <a:rPr lang="en-US" dirty="0" smtClean="0"/>
              <a:t>Ordinary people had their own ways of doing things; their own way of seeing the </a:t>
            </a:r>
            <a:r>
              <a:rPr lang="en-US" dirty="0" smtClean="0">
                <a:solidFill>
                  <a:srgbClr val="7030A0"/>
                </a:solidFill>
              </a:rPr>
              <a:t>world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people still lived in small villages, struggling with nature to survive</a:t>
            </a:r>
          </a:p>
          <a:p>
            <a:r>
              <a:rPr lang="en-US" dirty="0"/>
              <a:t>War, famine, and plague continued to affect people</a:t>
            </a:r>
          </a:p>
          <a:p>
            <a:r>
              <a:rPr lang="en-US" dirty="0"/>
              <a:t>Superstitions were used to explain and control their lives</a:t>
            </a:r>
            <a:endParaRPr lang="en-CA" dirty="0"/>
          </a:p>
          <a:p>
            <a:r>
              <a:rPr lang="en-US" dirty="0" smtClean="0"/>
              <a:t>Belief in spirits meant that nothing was an accident</a:t>
            </a:r>
          </a:p>
          <a:p>
            <a:r>
              <a:rPr lang="en-US" dirty="0" smtClean="0"/>
              <a:t>Bad things were caused by bad spirits</a:t>
            </a:r>
          </a:p>
          <a:p>
            <a:r>
              <a:rPr lang="en-US" dirty="0" smtClean="0"/>
              <a:t>Village priests accepted or ignored this</a:t>
            </a:r>
          </a:p>
          <a:p>
            <a:r>
              <a:rPr lang="en-US" dirty="0" smtClean="0"/>
              <a:t>Villagers use the priests to </a:t>
            </a:r>
            <a:r>
              <a:rPr lang="en-US" dirty="0" err="1" smtClean="0"/>
              <a:t>conteract</a:t>
            </a:r>
            <a:r>
              <a:rPr lang="en-US" dirty="0" smtClean="0"/>
              <a:t> the bad (it couldn’t </a:t>
            </a:r>
            <a:r>
              <a:rPr lang="en-US" dirty="0" smtClean="0">
                <a:solidFill>
                  <a:srgbClr val="7030A0"/>
                </a:solidFill>
              </a:rPr>
              <a:t>hurt</a:t>
            </a:r>
            <a:r>
              <a:rPr lang="en-US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6386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people also use a ‘wise’ person to interpret strange events</a:t>
            </a:r>
          </a:p>
          <a:p>
            <a:r>
              <a:rPr lang="en-US" dirty="0" smtClean="0"/>
              <a:t>These men and women could provide remedies for warding off evil </a:t>
            </a:r>
          </a:p>
          <a:p>
            <a:r>
              <a:rPr lang="en-US" dirty="0" smtClean="0"/>
              <a:t>Really, a belief in witchcraft</a:t>
            </a:r>
          </a:p>
          <a:p>
            <a:r>
              <a:rPr lang="en-US" dirty="0" smtClean="0"/>
              <a:t>Witches could be good or bad</a:t>
            </a:r>
          </a:p>
          <a:p>
            <a:r>
              <a:rPr lang="en-US" dirty="0" smtClean="0"/>
              <a:t>Often unusual people who kept themselves apart from the community</a:t>
            </a:r>
          </a:p>
          <a:p>
            <a:r>
              <a:rPr lang="en-US" dirty="0" smtClean="0"/>
              <a:t>Accusations and stories were embellished over </a:t>
            </a:r>
            <a:r>
              <a:rPr lang="en-US" dirty="0" smtClean="0">
                <a:solidFill>
                  <a:srgbClr val="7030A0"/>
                </a:solidFill>
              </a:rPr>
              <a:t>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02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Witch hunts began in the mid-1500s (lasted about 100 years)</a:t>
            </a:r>
          </a:p>
          <a:p>
            <a:r>
              <a:rPr lang="en-US" dirty="0" smtClean="0"/>
              <a:t>Put on trial</a:t>
            </a:r>
          </a:p>
          <a:p>
            <a:r>
              <a:rPr lang="en-US" dirty="0" smtClean="0"/>
              <a:t>Punishment was death</a:t>
            </a:r>
          </a:p>
          <a:p>
            <a:r>
              <a:rPr lang="en-US" dirty="0" smtClean="0"/>
              <a:t>Religious and secular leaders accepted witches as explanation for </a:t>
            </a:r>
            <a:r>
              <a:rPr lang="en-US" dirty="0" smtClean="0">
                <a:solidFill>
                  <a:srgbClr val="7030A0"/>
                </a:solidFill>
              </a:rPr>
              <a:t>problems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enjoyed working and relaxing together; drinking, sewing, storytelling, playing games, watching travelling actors perform,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Making fun of each other was also common in public displays of ‘charivari’ or ‘abbeys of misrule’</a:t>
            </a:r>
          </a:p>
          <a:p>
            <a:r>
              <a:rPr lang="en-US" dirty="0" smtClean="0"/>
              <a:t>Also showed resentment of the privileges of those who ruled</a:t>
            </a:r>
          </a:p>
          <a:p>
            <a:r>
              <a:rPr lang="en-US" dirty="0" smtClean="0"/>
              <a:t>People stuck with those who lived like them</a:t>
            </a:r>
          </a:p>
          <a:p>
            <a:r>
              <a:rPr lang="en-US" dirty="0" smtClean="0"/>
              <a:t>Joined guilds based on professions</a:t>
            </a:r>
          </a:p>
          <a:p>
            <a:r>
              <a:rPr lang="en-US" dirty="0" smtClean="0"/>
              <a:t>Villagers made decisions about their village together (small villages may only have a dozen</a:t>
            </a:r>
            <a:r>
              <a:rPr lang="en-US" dirty="0" smtClean="0">
                <a:solidFill>
                  <a:srgbClr val="7030A0"/>
                </a:solidFill>
              </a:rPr>
              <a:t> families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1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Knowledge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 need to explain the printing press? </a:t>
            </a:r>
          </a:p>
          <a:p>
            <a:r>
              <a:rPr lang="en-US" dirty="0" smtClean="0"/>
              <a:t>Almanacs were published with predictions for the weather, etc. </a:t>
            </a:r>
          </a:p>
          <a:p>
            <a:r>
              <a:rPr lang="en-US" dirty="0" smtClean="0"/>
              <a:t>Peddlers travelled around selling books</a:t>
            </a:r>
          </a:p>
          <a:p>
            <a:r>
              <a:rPr lang="en-US" dirty="0" smtClean="0"/>
              <a:t>Priest travelled around taking the messages of Luther, Calvin, etc. </a:t>
            </a:r>
          </a:p>
          <a:p>
            <a:r>
              <a:rPr lang="en-US" dirty="0" smtClean="0"/>
              <a:t>Those of different religions did struggle to </a:t>
            </a:r>
            <a:r>
              <a:rPr lang="en-US" dirty="0" smtClean="0">
                <a:solidFill>
                  <a:srgbClr val="7030A0"/>
                </a:solidFill>
              </a:rPr>
              <a:t>coexist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Wages rose as </a:t>
            </a:r>
            <a:r>
              <a:rPr lang="en-US" dirty="0" err="1" smtClean="0"/>
              <a:t>labour</a:t>
            </a:r>
            <a:r>
              <a:rPr lang="en-US" dirty="0" smtClean="0"/>
              <a:t> force declined due to plague, and the end of serfdom (peasants were free to go where the money was!)</a:t>
            </a:r>
          </a:p>
          <a:p>
            <a:r>
              <a:rPr lang="en-US" dirty="0" smtClean="0"/>
              <a:t>Religious wars were expensive, money became more scarce</a:t>
            </a:r>
          </a:p>
          <a:p>
            <a:r>
              <a:rPr lang="en-US" dirty="0" smtClean="0"/>
              <a:t>Cheese and eggs were cheapest sources of protein</a:t>
            </a:r>
          </a:p>
          <a:p>
            <a:r>
              <a:rPr lang="en-US" dirty="0" smtClean="0"/>
              <a:t>Salt was important</a:t>
            </a:r>
          </a:p>
          <a:p>
            <a:r>
              <a:rPr lang="en-US" dirty="0" smtClean="0"/>
              <a:t>Spices were introduced from the East (luxury items at first)</a:t>
            </a:r>
          </a:p>
          <a:p>
            <a:r>
              <a:rPr lang="en-US" dirty="0" smtClean="0"/>
              <a:t>New vegetables arrived (asparagus, melons, tomatoes, spinach)</a:t>
            </a:r>
          </a:p>
          <a:p>
            <a:r>
              <a:rPr lang="en-US" dirty="0" smtClean="0"/>
              <a:t>People ate with their fingers; picked from a common </a:t>
            </a:r>
            <a:r>
              <a:rPr lang="en-US" dirty="0" smtClean="0">
                <a:solidFill>
                  <a:srgbClr val="7030A0"/>
                </a:solidFill>
              </a:rPr>
              <a:t>dish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1185</Words>
  <Application>Microsoft Office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And now in other areas…</vt:lpstr>
      <vt:lpstr>And now in other areas…</vt:lpstr>
      <vt:lpstr>Culture and Daily Life in Europe</vt:lpstr>
      <vt:lpstr>Superstitions</vt:lpstr>
      <vt:lpstr>PowerPoint Presentation</vt:lpstr>
      <vt:lpstr>PowerPoint Presentation</vt:lpstr>
      <vt:lpstr>Daily Life</vt:lpstr>
      <vt:lpstr>Spread of Knowledge</vt:lpstr>
      <vt:lpstr>Changes</vt:lpstr>
      <vt:lpstr>PowerPoint Presentation</vt:lpstr>
      <vt:lpstr>PowerPoint Presentation</vt:lpstr>
      <vt:lpstr>A Vast Empire: The Ottomans</vt:lpstr>
      <vt:lpstr>Powerful Sultans Lead to Expansion</vt:lpstr>
      <vt:lpstr>PowerPoint Presentation</vt:lpstr>
      <vt:lpstr>Suleyman the Lawgiver</vt:lpstr>
      <vt:lpstr>PowerPoint Presentation</vt:lpstr>
      <vt:lpstr>PowerPoint Presentation</vt:lpstr>
      <vt:lpstr>Ottoman Social Structure</vt:lpstr>
      <vt:lpstr>PowerPoint Presentation</vt:lpstr>
      <vt:lpstr>PowerPoint Presentation</vt:lpstr>
      <vt:lpstr>PowerPoint Presentation</vt:lpstr>
      <vt:lpstr>The Empire Declines</vt:lpstr>
      <vt:lpstr>Japan, at this time</vt:lpstr>
      <vt:lpstr>PowerPoint Presentation</vt:lpstr>
      <vt:lpstr>PowerPoint Presentation</vt:lpstr>
      <vt:lpstr>Tokugawa Ieyasu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now in other areas…</dc:title>
  <dc:creator>Mairi .</dc:creator>
  <cp:lastModifiedBy>Bew, Mairi</cp:lastModifiedBy>
  <cp:revision>16</cp:revision>
  <dcterms:created xsi:type="dcterms:W3CDTF">2016-09-22T22:47:55Z</dcterms:created>
  <dcterms:modified xsi:type="dcterms:W3CDTF">2017-09-27T13:25:06Z</dcterms:modified>
</cp:coreProperties>
</file>