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2" r:id="rId10"/>
    <p:sldId id="266" r:id="rId11"/>
    <p:sldId id="268" r:id="rId12"/>
    <p:sldId id="269"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6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7F50017F-94A6-405E-96A3-8D6B1E875CE1}" type="datetimeFigureOut">
              <a:rPr lang="en-CA" smtClean="0"/>
              <a:t>05/09/2017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980F65-57E9-4388-A5D2-327B64CA04A0}" type="slidenum">
              <a:rPr lang="en-CA" smtClean="0"/>
              <a:t>‹#›</a:t>
            </a:fld>
            <a:endParaRPr lang="en-CA"/>
          </a:p>
        </p:txBody>
      </p:sp>
    </p:spTree>
    <p:extLst>
      <p:ext uri="{BB962C8B-B14F-4D97-AF65-F5344CB8AC3E}">
        <p14:creationId xmlns:p14="http://schemas.microsoft.com/office/powerpoint/2010/main" val="2500415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F50017F-94A6-405E-96A3-8D6B1E875CE1}" type="datetimeFigureOut">
              <a:rPr lang="en-CA" smtClean="0"/>
              <a:t>05/09/2017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980F65-57E9-4388-A5D2-327B64CA04A0}" type="slidenum">
              <a:rPr lang="en-CA" smtClean="0"/>
              <a:t>‹#›</a:t>
            </a:fld>
            <a:endParaRPr lang="en-CA"/>
          </a:p>
        </p:txBody>
      </p:sp>
    </p:spTree>
    <p:extLst>
      <p:ext uri="{BB962C8B-B14F-4D97-AF65-F5344CB8AC3E}">
        <p14:creationId xmlns:p14="http://schemas.microsoft.com/office/powerpoint/2010/main" val="205910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F50017F-94A6-405E-96A3-8D6B1E875CE1}" type="datetimeFigureOut">
              <a:rPr lang="en-CA" smtClean="0"/>
              <a:t>05/09/2017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980F65-57E9-4388-A5D2-327B64CA04A0}" type="slidenum">
              <a:rPr lang="en-CA" smtClean="0"/>
              <a:t>‹#›</a:t>
            </a:fld>
            <a:endParaRPr lang="en-CA"/>
          </a:p>
        </p:txBody>
      </p:sp>
    </p:spTree>
    <p:extLst>
      <p:ext uri="{BB962C8B-B14F-4D97-AF65-F5344CB8AC3E}">
        <p14:creationId xmlns:p14="http://schemas.microsoft.com/office/powerpoint/2010/main" val="1843549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F50017F-94A6-405E-96A3-8D6B1E875CE1}" type="datetimeFigureOut">
              <a:rPr lang="en-CA" smtClean="0"/>
              <a:t>05/09/2017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980F65-57E9-4388-A5D2-327B64CA04A0}" type="slidenum">
              <a:rPr lang="en-CA" smtClean="0"/>
              <a:t>‹#›</a:t>
            </a:fld>
            <a:endParaRPr lang="en-CA"/>
          </a:p>
        </p:txBody>
      </p:sp>
    </p:spTree>
    <p:extLst>
      <p:ext uri="{BB962C8B-B14F-4D97-AF65-F5344CB8AC3E}">
        <p14:creationId xmlns:p14="http://schemas.microsoft.com/office/powerpoint/2010/main" val="1234507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50017F-94A6-405E-96A3-8D6B1E875CE1}" type="datetimeFigureOut">
              <a:rPr lang="en-CA" smtClean="0"/>
              <a:t>05/09/2017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D980F65-57E9-4388-A5D2-327B64CA04A0}" type="slidenum">
              <a:rPr lang="en-CA" smtClean="0"/>
              <a:t>‹#›</a:t>
            </a:fld>
            <a:endParaRPr lang="en-CA"/>
          </a:p>
        </p:txBody>
      </p:sp>
    </p:spTree>
    <p:extLst>
      <p:ext uri="{BB962C8B-B14F-4D97-AF65-F5344CB8AC3E}">
        <p14:creationId xmlns:p14="http://schemas.microsoft.com/office/powerpoint/2010/main" val="2210826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7F50017F-94A6-405E-96A3-8D6B1E875CE1}" type="datetimeFigureOut">
              <a:rPr lang="en-CA" smtClean="0"/>
              <a:t>05/09/2017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980F65-57E9-4388-A5D2-327B64CA04A0}" type="slidenum">
              <a:rPr lang="en-CA" smtClean="0"/>
              <a:t>‹#›</a:t>
            </a:fld>
            <a:endParaRPr lang="en-CA"/>
          </a:p>
        </p:txBody>
      </p:sp>
    </p:spTree>
    <p:extLst>
      <p:ext uri="{BB962C8B-B14F-4D97-AF65-F5344CB8AC3E}">
        <p14:creationId xmlns:p14="http://schemas.microsoft.com/office/powerpoint/2010/main" val="2172916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7F50017F-94A6-405E-96A3-8D6B1E875CE1}" type="datetimeFigureOut">
              <a:rPr lang="en-CA" smtClean="0"/>
              <a:t>05/09/2017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D980F65-57E9-4388-A5D2-327B64CA04A0}" type="slidenum">
              <a:rPr lang="en-CA" smtClean="0"/>
              <a:t>‹#›</a:t>
            </a:fld>
            <a:endParaRPr lang="en-CA"/>
          </a:p>
        </p:txBody>
      </p:sp>
    </p:spTree>
    <p:extLst>
      <p:ext uri="{BB962C8B-B14F-4D97-AF65-F5344CB8AC3E}">
        <p14:creationId xmlns:p14="http://schemas.microsoft.com/office/powerpoint/2010/main" val="301914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7F50017F-94A6-405E-96A3-8D6B1E875CE1}" type="datetimeFigureOut">
              <a:rPr lang="en-CA" smtClean="0"/>
              <a:t>05/09/2017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D980F65-57E9-4388-A5D2-327B64CA04A0}" type="slidenum">
              <a:rPr lang="en-CA" smtClean="0"/>
              <a:t>‹#›</a:t>
            </a:fld>
            <a:endParaRPr lang="en-CA"/>
          </a:p>
        </p:txBody>
      </p:sp>
    </p:spTree>
    <p:extLst>
      <p:ext uri="{BB962C8B-B14F-4D97-AF65-F5344CB8AC3E}">
        <p14:creationId xmlns:p14="http://schemas.microsoft.com/office/powerpoint/2010/main" val="2093230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50017F-94A6-405E-96A3-8D6B1E875CE1}" type="datetimeFigureOut">
              <a:rPr lang="en-CA" smtClean="0"/>
              <a:t>05/09/2017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D980F65-57E9-4388-A5D2-327B64CA04A0}" type="slidenum">
              <a:rPr lang="en-CA" smtClean="0"/>
              <a:t>‹#›</a:t>
            </a:fld>
            <a:endParaRPr lang="en-CA"/>
          </a:p>
        </p:txBody>
      </p:sp>
    </p:spTree>
    <p:extLst>
      <p:ext uri="{BB962C8B-B14F-4D97-AF65-F5344CB8AC3E}">
        <p14:creationId xmlns:p14="http://schemas.microsoft.com/office/powerpoint/2010/main" val="3958594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50017F-94A6-405E-96A3-8D6B1E875CE1}" type="datetimeFigureOut">
              <a:rPr lang="en-CA" smtClean="0"/>
              <a:t>05/09/2017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980F65-57E9-4388-A5D2-327B64CA04A0}" type="slidenum">
              <a:rPr lang="en-CA" smtClean="0"/>
              <a:t>‹#›</a:t>
            </a:fld>
            <a:endParaRPr lang="en-CA"/>
          </a:p>
        </p:txBody>
      </p:sp>
    </p:spTree>
    <p:extLst>
      <p:ext uri="{BB962C8B-B14F-4D97-AF65-F5344CB8AC3E}">
        <p14:creationId xmlns:p14="http://schemas.microsoft.com/office/powerpoint/2010/main" val="1177746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50017F-94A6-405E-96A3-8D6B1E875CE1}" type="datetimeFigureOut">
              <a:rPr lang="en-CA" smtClean="0"/>
              <a:t>05/09/2017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D980F65-57E9-4388-A5D2-327B64CA04A0}" type="slidenum">
              <a:rPr lang="en-CA" smtClean="0"/>
              <a:t>‹#›</a:t>
            </a:fld>
            <a:endParaRPr lang="en-CA"/>
          </a:p>
        </p:txBody>
      </p:sp>
    </p:spTree>
    <p:extLst>
      <p:ext uri="{BB962C8B-B14F-4D97-AF65-F5344CB8AC3E}">
        <p14:creationId xmlns:p14="http://schemas.microsoft.com/office/powerpoint/2010/main" val="1437853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6000"/>
            <a:lum/>
          </a:blip>
          <a:srcRect/>
          <a:stretch>
            <a:fillRect t="-11000" b="-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0017F-94A6-405E-96A3-8D6B1E875CE1}" type="datetimeFigureOut">
              <a:rPr lang="en-CA" smtClean="0"/>
              <a:t>05/09/2017</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980F65-57E9-4388-A5D2-327B64CA04A0}" type="slidenum">
              <a:rPr lang="en-CA" smtClean="0"/>
              <a:t>‹#›</a:t>
            </a:fld>
            <a:endParaRPr lang="en-CA"/>
          </a:p>
        </p:txBody>
      </p:sp>
    </p:spTree>
    <p:extLst>
      <p:ext uri="{BB962C8B-B14F-4D97-AF65-F5344CB8AC3E}">
        <p14:creationId xmlns:p14="http://schemas.microsoft.com/office/powerpoint/2010/main" val="4104644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Mairi.bew@tldsb.on.ca"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msbew.weebl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Welcome to World History! </a:t>
            </a:r>
          </a:p>
        </p:txBody>
      </p:sp>
      <p:sp>
        <p:nvSpPr>
          <p:cNvPr id="3" name="Subtitle 2"/>
          <p:cNvSpPr>
            <a:spLocks noGrp="1"/>
          </p:cNvSpPr>
          <p:nvPr>
            <p:ph type="subTitle" idx="1"/>
          </p:nvPr>
        </p:nvSpPr>
        <p:spPr/>
        <p:txBody>
          <a:bodyPr/>
          <a:lstStyle/>
          <a:p>
            <a:r>
              <a:rPr lang="en-CA" dirty="0"/>
              <a:t>CHY 4C/4U</a:t>
            </a:r>
          </a:p>
          <a:p>
            <a:r>
              <a:rPr lang="en-CA" dirty="0"/>
              <a:t>Lesson 1</a:t>
            </a:r>
          </a:p>
        </p:txBody>
      </p:sp>
    </p:spTree>
    <p:extLst>
      <p:ext uri="{BB962C8B-B14F-4D97-AF65-F5344CB8AC3E}">
        <p14:creationId xmlns:p14="http://schemas.microsoft.com/office/powerpoint/2010/main" val="2962762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Google Classroom</a:t>
            </a:r>
          </a:p>
        </p:txBody>
      </p:sp>
      <p:sp>
        <p:nvSpPr>
          <p:cNvPr id="3" name="Content Placeholder 2"/>
          <p:cNvSpPr>
            <a:spLocks noGrp="1"/>
          </p:cNvSpPr>
          <p:nvPr>
            <p:ph idx="1"/>
          </p:nvPr>
        </p:nvSpPr>
        <p:spPr/>
        <p:txBody>
          <a:bodyPr/>
          <a:lstStyle/>
          <a:p>
            <a:r>
              <a:rPr lang="en-CA" dirty="0"/>
              <a:t>Watch this space</a:t>
            </a:r>
          </a:p>
          <a:p>
            <a:r>
              <a:rPr lang="en-CA" dirty="0"/>
              <a:t>We will attempt to use Google Classroom to share what we have learned</a:t>
            </a:r>
          </a:p>
        </p:txBody>
      </p:sp>
    </p:spTree>
    <p:extLst>
      <p:ext uri="{BB962C8B-B14F-4D97-AF65-F5344CB8AC3E}">
        <p14:creationId xmlns:p14="http://schemas.microsoft.com/office/powerpoint/2010/main" val="80141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Most Significant Events in History</a:t>
            </a:r>
            <a:endParaRPr lang="en-CA" dirty="0"/>
          </a:p>
        </p:txBody>
      </p:sp>
      <p:sp>
        <p:nvSpPr>
          <p:cNvPr id="3" name="Content Placeholder 2"/>
          <p:cNvSpPr>
            <a:spLocks noGrp="1"/>
          </p:cNvSpPr>
          <p:nvPr>
            <p:ph idx="1"/>
          </p:nvPr>
        </p:nvSpPr>
        <p:spPr/>
        <p:txBody>
          <a:bodyPr>
            <a:normAutofit/>
          </a:bodyPr>
          <a:lstStyle/>
          <a:p>
            <a:pPr marL="0" indent="0">
              <a:buNone/>
            </a:pPr>
            <a:r>
              <a:rPr lang="en-US" dirty="0" smtClean="0"/>
              <a:t>Step 1: </a:t>
            </a:r>
          </a:p>
          <a:p>
            <a:r>
              <a:rPr lang="en-US" dirty="0" smtClean="0"/>
              <a:t>On a scrap piece of paper, list historical events that you believe changed the world.</a:t>
            </a:r>
          </a:p>
          <a:p>
            <a:pPr marL="0" indent="0">
              <a:buNone/>
            </a:pPr>
            <a:r>
              <a:rPr lang="en-US" dirty="0" smtClean="0"/>
              <a:t>Step 2: </a:t>
            </a:r>
          </a:p>
          <a:p>
            <a:r>
              <a:rPr lang="en-US" dirty="0" smtClean="0"/>
              <a:t>In a group of 3 or 4, discuss and debate your choices</a:t>
            </a:r>
          </a:p>
          <a:p>
            <a:r>
              <a:rPr lang="en-US" dirty="0" smtClean="0"/>
              <a:t>Use chart paper to list your group’s choices (put on the board)</a:t>
            </a:r>
          </a:p>
          <a:p>
            <a:pPr marL="0" indent="0">
              <a:buNone/>
            </a:pPr>
            <a:r>
              <a:rPr lang="en-US" dirty="0" smtClean="0"/>
              <a:t>Step 3: </a:t>
            </a:r>
          </a:p>
          <a:p>
            <a:r>
              <a:rPr lang="en-US" dirty="0" smtClean="0"/>
              <a:t>Be prepared to compare and discriminate between the choices of other groups</a:t>
            </a:r>
          </a:p>
          <a:p>
            <a:endParaRPr lang="en-CA" dirty="0"/>
          </a:p>
        </p:txBody>
      </p:sp>
    </p:spTree>
    <p:extLst>
      <p:ext uri="{BB962C8B-B14F-4D97-AF65-F5344CB8AC3E}">
        <p14:creationId xmlns:p14="http://schemas.microsoft.com/office/powerpoint/2010/main" val="29025913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3" name="Content Placeholder 2"/>
          <p:cNvSpPr>
            <a:spLocks noGrp="1"/>
          </p:cNvSpPr>
          <p:nvPr>
            <p:ph sz="half" idx="1"/>
          </p:nvPr>
        </p:nvSpPr>
        <p:spPr/>
        <p:txBody>
          <a:bodyPr/>
          <a:lstStyle/>
          <a:p>
            <a:pPr marL="0" indent="0">
              <a:buNone/>
            </a:pPr>
            <a:r>
              <a:rPr lang="en-US" dirty="0" smtClean="0"/>
              <a:t>Step 4: </a:t>
            </a:r>
            <a:r>
              <a:rPr lang="en-CA" dirty="0" smtClean="0"/>
              <a:t> Debrief</a:t>
            </a:r>
          </a:p>
          <a:p>
            <a:pPr marL="0" indent="0">
              <a:buNone/>
            </a:pPr>
            <a:r>
              <a:rPr lang="en-US" dirty="0" smtClean="0"/>
              <a:t>How did you decide? </a:t>
            </a:r>
          </a:p>
          <a:p>
            <a:pPr marL="0" indent="0">
              <a:buNone/>
            </a:pPr>
            <a:r>
              <a:rPr lang="en-US" dirty="0" smtClean="0"/>
              <a:t>What trends did you notice? </a:t>
            </a:r>
          </a:p>
          <a:p>
            <a:pPr marL="0" indent="0">
              <a:buNone/>
            </a:pPr>
            <a:r>
              <a:rPr lang="en-US" dirty="0" smtClean="0"/>
              <a:t>What is missing and why? </a:t>
            </a:r>
          </a:p>
        </p:txBody>
      </p:sp>
      <p:sp>
        <p:nvSpPr>
          <p:cNvPr id="5" name="Content Placeholder 4"/>
          <p:cNvSpPr>
            <a:spLocks noGrp="1"/>
          </p:cNvSpPr>
          <p:nvPr>
            <p:ph sz="half" idx="2"/>
          </p:nvPr>
        </p:nvSpPr>
        <p:spPr/>
        <p:txBody>
          <a:bodyPr/>
          <a:lstStyle/>
          <a:p>
            <a:pPr marL="0" indent="0">
              <a:buNone/>
            </a:pPr>
            <a:r>
              <a:rPr lang="en-US" dirty="0" smtClean="0"/>
              <a:t>Criteria for Historical Significance: </a:t>
            </a:r>
          </a:p>
          <a:p>
            <a:pPr marL="0" indent="0">
              <a:buNone/>
            </a:pPr>
            <a:r>
              <a:rPr lang="en-US" dirty="0" smtClean="0"/>
              <a:t>(the four </a:t>
            </a:r>
            <a:r>
              <a:rPr lang="en-US" dirty="0" err="1" smtClean="0"/>
              <a:t>Rs</a:t>
            </a:r>
            <a:r>
              <a:rPr lang="en-US" dirty="0" smtClean="0"/>
              <a:t>)</a:t>
            </a:r>
          </a:p>
          <a:p>
            <a:r>
              <a:rPr lang="en-US" dirty="0" smtClean="0"/>
              <a:t>Relevance to narrative</a:t>
            </a:r>
          </a:p>
          <a:p>
            <a:r>
              <a:rPr lang="en-US" dirty="0" smtClean="0"/>
              <a:t>Resonant today</a:t>
            </a:r>
          </a:p>
          <a:p>
            <a:r>
              <a:rPr lang="en-US" dirty="0" smtClean="0"/>
              <a:t>Reveals the past</a:t>
            </a:r>
          </a:p>
          <a:p>
            <a:r>
              <a:rPr lang="en-US" dirty="0" smtClean="0"/>
              <a:t>Results in change</a:t>
            </a:r>
            <a:endParaRPr lang="en-CA" dirty="0"/>
          </a:p>
        </p:txBody>
      </p:sp>
    </p:spTree>
    <p:extLst>
      <p:ext uri="{BB962C8B-B14F-4D97-AF65-F5344CB8AC3E}">
        <p14:creationId xmlns:p14="http://schemas.microsoft.com/office/powerpoint/2010/main" val="12207593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Written Response</a:t>
            </a:r>
          </a:p>
        </p:txBody>
      </p:sp>
      <p:sp>
        <p:nvSpPr>
          <p:cNvPr id="3" name="Content Placeholder 2"/>
          <p:cNvSpPr>
            <a:spLocks noGrp="1"/>
          </p:cNvSpPr>
          <p:nvPr>
            <p:ph idx="1"/>
          </p:nvPr>
        </p:nvSpPr>
        <p:spPr/>
        <p:txBody>
          <a:bodyPr>
            <a:normAutofit/>
          </a:bodyPr>
          <a:lstStyle/>
          <a:p>
            <a:pPr marL="0" indent="0">
              <a:buNone/>
            </a:pPr>
            <a:r>
              <a:rPr lang="en-US" dirty="0" smtClean="0"/>
              <a:t>What do you better understand about historical significance? </a:t>
            </a:r>
          </a:p>
          <a:p>
            <a:pPr marL="0" indent="0">
              <a:buNone/>
            </a:pPr>
            <a:r>
              <a:rPr lang="en-US" dirty="0" smtClean="0"/>
              <a:t>What else have you learned about the other historical thinking concepts that we applied in these discussions? </a:t>
            </a:r>
          </a:p>
          <a:p>
            <a:pPr marL="0" indent="0">
              <a:buNone/>
            </a:pPr>
            <a:endParaRPr lang="en-CA" dirty="0"/>
          </a:p>
          <a:p>
            <a:pPr marL="0" indent="0">
              <a:buNone/>
            </a:pPr>
            <a:r>
              <a:rPr lang="en-CA" dirty="0"/>
              <a:t>Write in third person, so that you begin to write in formal historical style. </a:t>
            </a:r>
          </a:p>
          <a:p>
            <a:pPr marL="0" indent="0">
              <a:buNone/>
            </a:pPr>
            <a:endParaRPr lang="en-US" dirty="0" smtClean="0"/>
          </a:p>
          <a:p>
            <a:pPr marL="0" indent="0">
              <a:buNone/>
            </a:pPr>
            <a:r>
              <a:rPr lang="en-US" dirty="0" smtClean="0"/>
              <a:t>If you have time, tell me what area of history most interests you and why? </a:t>
            </a:r>
            <a:endParaRPr lang="en-CA" dirty="0"/>
          </a:p>
        </p:txBody>
      </p:sp>
    </p:spTree>
    <p:extLst>
      <p:ext uri="{BB962C8B-B14F-4D97-AF65-F5344CB8AC3E}">
        <p14:creationId xmlns:p14="http://schemas.microsoft.com/office/powerpoint/2010/main" val="3155813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Welcome to World History!</a:t>
            </a:r>
          </a:p>
        </p:txBody>
      </p:sp>
      <p:sp>
        <p:nvSpPr>
          <p:cNvPr id="3" name="Content Placeholder 2"/>
          <p:cNvSpPr>
            <a:spLocks noGrp="1"/>
          </p:cNvSpPr>
          <p:nvPr>
            <p:ph idx="1"/>
          </p:nvPr>
        </p:nvSpPr>
        <p:spPr/>
        <p:txBody>
          <a:bodyPr/>
          <a:lstStyle/>
          <a:p>
            <a:pPr marL="0" indent="0">
              <a:buNone/>
            </a:pPr>
            <a:r>
              <a:rPr lang="en-CA" dirty="0"/>
              <a:t>Learning Objective: </a:t>
            </a:r>
          </a:p>
          <a:p>
            <a:pPr marL="0" indent="0">
              <a:buNone/>
            </a:pPr>
            <a:r>
              <a:rPr lang="en-CA" dirty="0"/>
              <a:t>Explain why it is important to take this course.  </a:t>
            </a:r>
          </a:p>
          <a:p>
            <a:pPr marL="0" indent="0">
              <a:buNone/>
            </a:pPr>
            <a:endParaRPr lang="en-CA" dirty="0"/>
          </a:p>
          <a:p>
            <a:pPr marL="514350" indent="-514350">
              <a:buAutoNum type="arabicPeriod"/>
            </a:pPr>
            <a:r>
              <a:rPr lang="en-CA" dirty="0"/>
              <a:t>Introductions, Expectations, Course Stuff</a:t>
            </a:r>
          </a:p>
          <a:p>
            <a:pPr marL="514350" indent="-514350">
              <a:buAutoNum type="arabicPeriod"/>
            </a:pPr>
            <a:r>
              <a:rPr lang="en-CA" dirty="0" smtClean="0"/>
              <a:t>What’s </a:t>
            </a:r>
            <a:r>
              <a:rPr lang="en-CA" dirty="0"/>
              <a:t>this course all about? </a:t>
            </a:r>
            <a:endParaRPr lang="en-CA" dirty="0" smtClean="0"/>
          </a:p>
          <a:p>
            <a:pPr marL="514350" indent="-514350">
              <a:buAutoNum type="arabicPeriod"/>
            </a:pPr>
            <a:r>
              <a:rPr lang="en-US" dirty="0" smtClean="0"/>
              <a:t>Ten Most Significant Events in History (activity)</a:t>
            </a:r>
            <a:endParaRPr lang="en-CA" dirty="0"/>
          </a:p>
          <a:p>
            <a:pPr marL="514350" indent="-514350">
              <a:buAutoNum type="arabicPeriod"/>
            </a:pPr>
            <a:r>
              <a:rPr lang="en-CA" dirty="0"/>
              <a:t>Written Response</a:t>
            </a:r>
          </a:p>
        </p:txBody>
      </p:sp>
    </p:spTree>
    <p:extLst>
      <p:ext uri="{BB962C8B-B14F-4D97-AF65-F5344CB8AC3E}">
        <p14:creationId xmlns:p14="http://schemas.microsoft.com/office/powerpoint/2010/main" val="3648681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Introduction: </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Course Title:  World History since the Fifteenth Century</a:t>
            </a:r>
          </a:p>
          <a:p>
            <a:r>
              <a:rPr lang="en-CA" dirty="0"/>
              <a:t>Formerly known as The West and the World</a:t>
            </a:r>
          </a:p>
          <a:p>
            <a:r>
              <a:rPr lang="en-CA" dirty="0"/>
              <a:t>Why the change? </a:t>
            </a:r>
          </a:p>
          <a:p>
            <a:endParaRPr lang="en-CA" dirty="0"/>
          </a:p>
          <a:p>
            <a:r>
              <a:rPr lang="en-CA" dirty="0"/>
              <a:t>This class is mixed:  4C (college) and 4U (university)</a:t>
            </a:r>
          </a:p>
          <a:p>
            <a:r>
              <a:rPr lang="en-CA" dirty="0"/>
              <a:t>Content will be essentially the same though major assignments will be different. </a:t>
            </a:r>
          </a:p>
          <a:p>
            <a:r>
              <a:rPr lang="en-CA" dirty="0"/>
              <a:t>My assumptions: </a:t>
            </a:r>
          </a:p>
          <a:p>
            <a:r>
              <a:rPr lang="en-CA" dirty="0"/>
              <a:t>You all like history and/or my teaching style! </a:t>
            </a:r>
          </a:p>
          <a:p>
            <a:r>
              <a:rPr lang="en-CA" dirty="0"/>
              <a:t>You are willing and able to do a great deal of reading and writing</a:t>
            </a:r>
          </a:p>
        </p:txBody>
      </p:sp>
    </p:spTree>
    <p:extLst>
      <p:ext uri="{BB962C8B-B14F-4D97-AF65-F5344CB8AC3E}">
        <p14:creationId xmlns:p14="http://schemas.microsoft.com/office/powerpoint/2010/main" val="118526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Things we will do: </a:t>
            </a:r>
          </a:p>
        </p:txBody>
      </p:sp>
      <p:sp>
        <p:nvSpPr>
          <p:cNvPr id="3" name="Content Placeholder 2"/>
          <p:cNvSpPr>
            <a:spLocks noGrp="1"/>
          </p:cNvSpPr>
          <p:nvPr>
            <p:ph idx="1"/>
          </p:nvPr>
        </p:nvSpPr>
        <p:spPr/>
        <p:txBody>
          <a:bodyPr>
            <a:normAutofit fontScale="92500" lnSpcReduction="10000"/>
          </a:bodyPr>
          <a:lstStyle/>
          <a:p>
            <a:r>
              <a:rPr lang="en-CA" dirty="0"/>
              <a:t>Discuss: Be prepared to talk about what you know and have read</a:t>
            </a:r>
          </a:p>
          <a:p>
            <a:r>
              <a:rPr lang="en-CA" dirty="0"/>
              <a:t>Research: Be prepared to read up on topics and individuals that are unfamiliar to you.  Be able to find good quality sources not just the first thing that pops up on your Google search! </a:t>
            </a:r>
          </a:p>
          <a:p>
            <a:r>
              <a:rPr lang="en-CA" dirty="0"/>
              <a:t>Analyze: Be prepared to develop good analytical skills so that you can explain why events took place and what their contribution and impact was to world history? </a:t>
            </a:r>
          </a:p>
          <a:p>
            <a:r>
              <a:rPr lang="en-CA" dirty="0"/>
              <a:t>Respect: Be capable of respecting the opinions and ideas of others.  Respect their participation in discussion.  </a:t>
            </a:r>
          </a:p>
          <a:p>
            <a:r>
              <a:rPr lang="en-CA" dirty="0"/>
              <a:t>Write: Be prepared to write notes, write arguments, write essays or reports, write to explain the significance of people and events.  </a:t>
            </a:r>
          </a:p>
        </p:txBody>
      </p:sp>
    </p:spTree>
    <p:extLst>
      <p:ext uri="{BB962C8B-B14F-4D97-AF65-F5344CB8AC3E}">
        <p14:creationId xmlns:p14="http://schemas.microsoft.com/office/powerpoint/2010/main" val="124429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The Outline: </a:t>
            </a:r>
          </a:p>
        </p:txBody>
      </p:sp>
      <p:sp>
        <p:nvSpPr>
          <p:cNvPr id="3" name="Content Placeholder 2"/>
          <p:cNvSpPr>
            <a:spLocks noGrp="1"/>
          </p:cNvSpPr>
          <p:nvPr>
            <p:ph idx="1"/>
          </p:nvPr>
        </p:nvSpPr>
        <p:spPr/>
        <p:txBody>
          <a:bodyPr/>
          <a:lstStyle/>
          <a:p>
            <a:pPr marL="0" indent="0">
              <a:buNone/>
            </a:pPr>
            <a:r>
              <a:rPr lang="en-CA" dirty="0"/>
              <a:t>Historical Inquiry and Skill Development</a:t>
            </a:r>
          </a:p>
          <a:p>
            <a:pPr marL="0" indent="0">
              <a:buNone/>
            </a:pPr>
            <a:r>
              <a:rPr lang="en-CA" dirty="0"/>
              <a:t>1450-1650 The Renaissance</a:t>
            </a:r>
          </a:p>
          <a:p>
            <a:pPr marL="0" indent="0">
              <a:buNone/>
            </a:pPr>
            <a:r>
              <a:rPr lang="en-CA" dirty="0"/>
              <a:t>1650-1789 The Enlightenment</a:t>
            </a:r>
          </a:p>
          <a:p>
            <a:pPr marL="0" indent="0">
              <a:buNone/>
            </a:pPr>
            <a:r>
              <a:rPr lang="en-CA" dirty="0"/>
              <a:t>1789-1900 The Industrial Revolution</a:t>
            </a:r>
          </a:p>
          <a:p>
            <a:pPr marL="0" indent="0">
              <a:buNone/>
            </a:pPr>
            <a:r>
              <a:rPr lang="en-CA" dirty="0"/>
              <a:t>The World Since 1900</a:t>
            </a:r>
          </a:p>
        </p:txBody>
      </p:sp>
    </p:spTree>
    <p:extLst>
      <p:ext uri="{BB962C8B-B14F-4D97-AF65-F5344CB8AC3E}">
        <p14:creationId xmlns:p14="http://schemas.microsoft.com/office/powerpoint/2010/main" val="3956230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Assessment: </a:t>
            </a:r>
          </a:p>
        </p:txBody>
      </p:sp>
      <p:sp>
        <p:nvSpPr>
          <p:cNvPr id="3" name="Content Placeholder 2"/>
          <p:cNvSpPr>
            <a:spLocks noGrp="1"/>
          </p:cNvSpPr>
          <p:nvPr>
            <p:ph idx="1"/>
          </p:nvPr>
        </p:nvSpPr>
        <p:spPr/>
        <p:txBody>
          <a:bodyPr/>
          <a:lstStyle/>
          <a:p>
            <a:pPr marL="0" indent="0">
              <a:buNone/>
            </a:pPr>
            <a:r>
              <a:rPr lang="en-CA" dirty="0"/>
              <a:t>Final Exam: 30%</a:t>
            </a:r>
          </a:p>
          <a:p>
            <a:pPr marL="0" indent="0">
              <a:buNone/>
            </a:pPr>
            <a:endParaRPr lang="en-CA" dirty="0"/>
          </a:p>
          <a:p>
            <a:pPr marL="0" indent="0">
              <a:buNone/>
            </a:pPr>
            <a:r>
              <a:rPr lang="en-CA" dirty="0"/>
              <a:t>Small group presentations</a:t>
            </a:r>
          </a:p>
          <a:p>
            <a:pPr marL="0" indent="0">
              <a:buNone/>
            </a:pPr>
            <a:r>
              <a:rPr lang="en-CA" dirty="0"/>
              <a:t>Readings</a:t>
            </a:r>
          </a:p>
          <a:p>
            <a:pPr marL="0" indent="0">
              <a:buNone/>
            </a:pPr>
            <a:r>
              <a:rPr lang="en-CA" dirty="0"/>
              <a:t>Minor essay</a:t>
            </a:r>
          </a:p>
          <a:p>
            <a:pPr marL="0" indent="0">
              <a:buNone/>
            </a:pPr>
            <a:r>
              <a:rPr lang="en-CA" dirty="0"/>
              <a:t>Major research report/essay</a:t>
            </a:r>
          </a:p>
          <a:p>
            <a:pPr marL="0" indent="0">
              <a:buNone/>
            </a:pPr>
            <a:r>
              <a:rPr lang="en-CA" dirty="0"/>
              <a:t>Seminar to be presented in January</a:t>
            </a:r>
          </a:p>
          <a:p>
            <a:pPr marL="0" indent="0">
              <a:buNone/>
            </a:pPr>
            <a:r>
              <a:rPr lang="en-CA" dirty="0"/>
              <a:t>Unit Tests</a:t>
            </a:r>
          </a:p>
        </p:txBody>
      </p:sp>
    </p:spTree>
    <p:extLst>
      <p:ext uri="{BB962C8B-B14F-4D97-AF65-F5344CB8AC3E}">
        <p14:creationId xmlns:p14="http://schemas.microsoft.com/office/powerpoint/2010/main" val="245103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Deadlines: </a:t>
            </a:r>
            <a:endParaRPr lang="en-CA" dirty="0"/>
          </a:p>
        </p:txBody>
      </p:sp>
      <p:sp>
        <p:nvSpPr>
          <p:cNvPr id="3" name="Content Placeholder 2"/>
          <p:cNvSpPr>
            <a:spLocks noGrp="1"/>
          </p:cNvSpPr>
          <p:nvPr>
            <p:ph idx="1"/>
          </p:nvPr>
        </p:nvSpPr>
        <p:spPr>
          <a:xfrm>
            <a:off x="838200" y="1386840"/>
            <a:ext cx="10515600" cy="5166360"/>
          </a:xfrm>
        </p:spPr>
        <p:txBody>
          <a:bodyPr/>
          <a:lstStyle/>
          <a:p>
            <a:r>
              <a:rPr lang="en-US" dirty="0"/>
              <a:t>If a major assignment (essay, opinion paper, research study) is not submitted at the start of class on their due date, there will be a 10% deduction.  </a:t>
            </a:r>
          </a:p>
          <a:p>
            <a:r>
              <a:rPr lang="en-US" dirty="0"/>
              <a:t>If you will be absent on the day an assignment is due, email it to the teacher.  Bring a hard copy the following day.</a:t>
            </a:r>
          </a:p>
          <a:p>
            <a:r>
              <a:rPr lang="en-US" dirty="0"/>
              <a:t>Most assignments will not be accepted once they have been marked and returned</a:t>
            </a:r>
          </a:p>
          <a:p>
            <a:r>
              <a:rPr lang="en-US" dirty="0"/>
              <a:t>If you will be absent from class on the day of a test, email the teacher as soon as you know.  </a:t>
            </a:r>
          </a:p>
          <a:p>
            <a:r>
              <a:rPr lang="en-US" dirty="0"/>
              <a:t>Seminar dates are set in stone.  As they are scheduled for the end of the semester, there is rarely room to move them around. </a:t>
            </a:r>
            <a:endParaRPr lang="en-CA" dirty="0"/>
          </a:p>
        </p:txBody>
      </p:sp>
    </p:spTree>
    <p:extLst>
      <p:ext uri="{BB962C8B-B14F-4D97-AF65-F5344CB8AC3E}">
        <p14:creationId xmlns:p14="http://schemas.microsoft.com/office/powerpoint/2010/main" val="98165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Emailing a Teacher: </a:t>
            </a:r>
            <a:endParaRPr lang="en-CA" dirty="0"/>
          </a:p>
        </p:txBody>
      </p:sp>
      <p:sp>
        <p:nvSpPr>
          <p:cNvPr id="3" name="Content Placeholder 2"/>
          <p:cNvSpPr>
            <a:spLocks noGrp="1"/>
          </p:cNvSpPr>
          <p:nvPr>
            <p:ph sz="half" idx="1"/>
          </p:nvPr>
        </p:nvSpPr>
        <p:spPr>
          <a:xfrm>
            <a:off x="838200" y="1825625"/>
            <a:ext cx="4130040" cy="4351338"/>
          </a:xfrm>
        </p:spPr>
        <p:txBody>
          <a:bodyPr>
            <a:normAutofit fontScale="77500" lnSpcReduction="20000"/>
          </a:bodyPr>
          <a:lstStyle/>
          <a:p>
            <a:pPr marL="0" indent="0">
              <a:buNone/>
            </a:pPr>
            <a:r>
              <a:rPr lang="en-US" sz="3100" dirty="0">
                <a:hlinkClick r:id="rId2"/>
              </a:rPr>
              <a:t>mairi.bew@tldsb.on.ca</a:t>
            </a:r>
            <a:r>
              <a:rPr lang="en-US" sz="3100" dirty="0"/>
              <a:t>  </a:t>
            </a:r>
          </a:p>
          <a:p>
            <a:r>
              <a:rPr lang="en-US" sz="3100" dirty="0">
                <a:sym typeface="Wingdings" panose="05000000000000000000" pitchFamily="2" charset="2"/>
              </a:rPr>
              <a:t>get it right!  </a:t>
            </a:r>
          </a:p>
          <a:p>
            <a:pPr marL="0" indent="0">
              <a:buNone/>
            </a:pPr>
            <a:endParaRPr lang="en-US" sz="3100" dirty="0"/>
          </a:p>
          <a:p>
            <a:r>
              <a:rPr lang="en-US" sz="3100" dirty="0"/>
              <a:t>Include a subject line</a:t>
            </a:r>
          </a:p>
          <a:p>
            <a:r>
              <a:rPr lang="en-US" sz="3100" dirty="0"/>
              <a:t>Write in full sentences</a:t>
            </a:r>
          </a:p>
          <a:p>
            <a:r>
              <a:rPr lang="en-US" sz="3100" dirty="0"/>
              <a:t>Ask politely</a:t>
            </a:r>
          </a:p>
          <a:p>
            <a:r>
              <a:rPr lang="en-US" sz="3100" dirty="0"/>
              <a:t>Explain clearly</a:t>
            </a:r>
          </a:p>
          <a:p>
            <a:endParaRPr lang="en-US" dirty="0"/>
          </a:p>
        </p:txBody>
      </p:sp>
      <p:sp>
        <p:nvSpPr>
          <p:cNvPr id="4" name="Content Placeholder 3"/>
          <p:cNvSpPr>
            <a:spLocks noGrp="1"/>
          </p:cNvSpPr>
          <p:nvPr>
            <p:ph sz="half" idx="2"/>
          </p:nvPr>
        </p:nvSpPr>
        <p:spPr>
          <a:xfrm>
            <a:off x="5166360" y="1825625"/>
            <a:ext cx="6187440" cy="4351338"/>
          </a:xfrm>
        </p:spPr>
        <p:txBody>
          <a:bodyPr>
            <a:normAutofit fontScale="77500" lnSpcReduction="20000"/>
          </a:bodyPr>
          <a:lstStyle/>
          <a:p>
            <a:pPr marL="0" indent="0">
              <a:buNone/>
            </a:pPr>
            <a:r>
              <a:rPr lang="en-US" sz="3500" dirty="0">
                <a:solidFill>
                  <a:schemeClr val="accent6">
                    <a:lumMod val="50000"/>
                  </a:schemeClr>
                </a:solidFill>
              </a:rPr>
              <a:t>Hi </a:t>
            </a:r>
            <a:r>
              <a:rPr lang="en-US" sz="3500" dirty="0" err="1">
                <a:solidFill>
                  <a:schemeClr val="accent6">
                    <a:lumMod val="50000"/>
                  </a:schemeClr>
                </a:solidFill>
              </a:rPr>
              <a:t>Ms</a:t>
            </a:r>
            <a:r>
              <a:rPr lang="en-US" sz="3500" dirty="0">
                <a:solidFill>
                  <a:schemeClr val="accent6">
                    <a:lumMod val="50000"/>
                  </a:schemeClr>
                </a:solidFill>
              </a:rPr>
              <a:t> Bew, </a:t>
            </a:r>
          </a:p>
          <a:p>
            <a:pPr marL="0" indent="0">
              <a:buNone/>
            </a:pPr>
            <a:endParaRPr lang="en-US" sz="3500" dirty="0">
              <a:solidFill>
                <a:schemeClr val="accent6">
                  <a:lumMod val="50000"/>
                </a:schemeClr>
              </a:solidFill>
            </a:endParaRPr>
          </a:p>
          <a:p>
            <a:pPr marL="0" indent="0">
              <a:buNone/>
            </a:pPr>
            <a:r>
              <a:rPr lang="en-US" sz="3500" dirty="0">
                <a:solidFill>
                  <a:schemeClr val="accent6">
                    <a:lumMod val="50000"/>
                  </a:schemeClr>
                </a:solidFill>
              </a:rPr>
              <a:t>Please find attached my assignment…. </a:t>
            </a:r>
          </a:p>
          <a:p>
            <a:pPr marL="0" indent="0">
              <a:buNone/>
            </a:pPr>
            <a:endParaRPr lang="en-US" sz="3500" dirty="0">
              <a:solidFill>
                <a:schemeClr val="accent6">
                  <a:lumMod val="50000"/>
                </a:schemeClr>
              </a:solidFill>
            </a:endParaRPr>
          </a:p>
          <a:p>
            <a:pPr marL="0" indent="0">
              <a:buNone/>
            </a:pPr>
            <a:r>
              <a:rPr lang="en-US" sz="3500" i="1" dirty="0"/>
              <a:t>Or</a:t>
            </a:r>
          </a:p>
          <a:p>
            <a:pPr marL="0" indent="0">
              <a:buNone/>
            </a:pPr>
            <a:endParaRPr lang="en-US" sz="3500" dirty="0">
              <a:solidFill>
                <a:schemeClr val="accent6">
                  <a:lumMod val="50000"/>
                </a:schemeClr>
              </a:solidFill>
            </a:endParaRPr>
          </a:p>
          <a:p>
            <a:pPr marL="0" indent="0">
              <a:buNone/>
            </a:pPr>
            <a:r>
              <a:rPr lang="en-US" sz="3500" dirty="0">
                <a:solidFill>
                  <a:schemeClr val="accent6">
                    <a:lumMod val="50000"/>
                  </a:schemeClr>
                </a:solidFill>
              </a:rPr>
              <a:t>Would it be possible for me… </a:t>
            </a:r>
          </a:p>
          <a:p>
            <a:pPr marL="0" indent="0">
              <a:buNone/>
            </a:pPr>
            <a:endParaRPr lang="en-US" sz="3500" dirty="0">
              <a:solidFill>
                <a:schemeClr val="accent6">
                  <a:lumMod val="50000"/>
                </a:schemeClr>
              </a:solidFill>
            </a:endParaRPr>
          </a:p>
          <a:p>
            <a:pPr marL="0" indent="0">
              <a:buNone/>
            </a:pPr>
            <a:r>
              <a:rPr lang="en-US" sz="3500" dirty="0">
                <a:solidFill>
                  <a:schemeClr val="accent6">
                    <a:lumMod val="50000"/>
                  </a:schemeClr>
                </a:solidFill>
              </a:rPr>
              <a:t>From, </a:t>
            </a:r>
          </a:p>
          <a:p>
            <a:pPr marL="0" indent="0">
              <a:buNone/>
            </a:pPr>
            <a:r>
              <a:rPr lang="en-US" sz="3500" dirty="0">
                <a:solidFill>
                  <a:schemeClr val="accent6">
                    <a:lumMod val="50000"/>
                  </a:schemeClr>
                </a:solidFill>
              </a:rPr>
              <a:t>Responsible Student</a:t>
            </a:r>
          </a:p>
          <a:p>
            <a:endParaRPr lang="en-CA" dirty="0"/>
          </a:p>
        </p:txBody>
      </p:sp>
    </p:spTree>
    <p:extLst>
      <p:ext uri="{BB962C8B-B14F-4D97-AF65-F5344CB8AC3E}">
        <p14:creationId xmlns:p14="http://schemas.microsoft.com/office/powerpoint/2010/main" val="512602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a:hlinkClick r:id="rId2"/>
              </a:rPr>
              <a:t/>
            </a:r>
            <a:br>
              <a:rPr lang="en-CA" dirty="0">
                <a:hlinkClick r:id="rId2"/>
              </a:rPr>
            </a:br>
            <a:r>
              <a:rPr lang="en-CA" dirty="0">
                <a:hlinkClick r:id="rId2"/>
              </a:rPr>
              <a:t>www.msbew.weebly.com</a:t>
            </a:r>
            <a:r>
              <a:rPr lang="en-CA" dirty="0"/>
              <a:t/>
            </a:r>
            <a:br>
              <a:rPr lang="en-CA" dirty="0"/>
            </a:br>
            <a:endParaRPr lang="en-CA" dirty="0"/>
          </a:p>
        </p:txBody>
      </p:sp>
      <p:sp>
        <p:nvSpPr>
          <p:cNvPr id="3" name="Content Placeholder 2"/>
          <p:cNvSpPr>
            <a:spLocks noGrp="1"/>
          </p:cNvSpPr>
          <p:nvPr>
            <p:ph idx="1"/>
          </p:nvPr>
        </p:nvSpPr>
        <p:spPr/>
        <p:txBody>
          <a:bodyPr/>
          <a:lstStyle/>
          <a:p>
            <a:r>
              <a:rPr lang="en-CA" dirty="0"/>
              <a:t>Continues to be a work in progress</a:t>
            </a:r>
          </a:p>
          <a:p>
            <a:r>
              <a:rPr lang="en-CA" dirty="0"/>
              <a:t>Will attempt to post </a:t>
            </a:r>
            <a:r>
              <a:rPr lang="en-CA" dirty="0" err="1"/>
              <a:t>powerpoints</a:t>
            </a:r>
            <a:r>
              <a:rPr lang="en-CA" dirty="0"/>
              <a:t>, assignment sheets, links to readings and videos.  </a:t>
            </a:r>
          </a:p>
          <a:p>
            <a:r>
              <a:rPr lang="en-CA" dirty="0"/>
              <a:t>Connections to resources you can use to help with essay and report writing</a:t>
            </a:r>
          </a:p>
          <a:p>
            <a:pPr marL="0" indent="0">
              <a:buNone/>
            </a:pPr>
            <a:endParaRPr lang="en-CA" dirty="0"/>
          </a:p>
          <a:p>
            <a:r>
              <a:rPr lang="en-CA" dirty="0"/>
              <a:t>Nag me if I start to neglect it.  </a:t>
            </a:r>
          </a:p>
        </p:txBody>
      </p:sp>
    </p:spTree>
    <p:extLst>
      <p:ext uri="{BB962C8B-B14F-4D97-AF65-F5344CB8AC3E}">
        <p14:creationId xmlns:p14="http://schemas.microsoft.com/office/powerpoint/2010/main" val="3051315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5326</TotalTime>
  <Words>707</Words>
  <Application>Microsoft Office PowerPoint</Application>
  <PresentationFormat>Widescreen</PresentationFormat>
  <Paragraphs>100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Welcome to World History! </vt:lpstr>
      <vt:lpstr>Welcome to World History!</vt:lpstr>
      <vt:lpstr>Introduction: </vt:lpstr>
      <vt:lpstr>Things we will do: </vt:lpstr>
      <vt:lpstr>The Outline: </vt:lpstr>
      <vt:lpstr>Assessment: </vt:lpstr>
      <vt:lpstr>Deadlines: </vt:lpstr>
      <vt:lpstr>Emailing a Teacher: </vt:lpstr>
      <vt:lpstr> www.msbew.weebly.com </vt:lpstr>
      <vt:lpstr>Google Classroom</vt:lpstr>
      <vt:lpstr>Ten Most Significant Events in History</vt:lpstr>
      <vt:lpstr>PowerPoint Presentation</vt:lpstr>
      <vt:lpstr>Written Response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History Since the 15th Century</dc:title>
  <dc:creator>Mairi .</dc:creator>
  <cp:lastModifiedBy>Bew, Mairi</cp:lastModifiedBy>
  <cp:revision>23</cp:revision>
  <dcterms:created xsi:type="dcterms:W3CDTF">2016-08-10T18:40:06Z</dcterms:created>
  <dcterms:modified xsi:type="dcterms:W3CDTF">2017-09-05T15:29:32Z</dcterms:modified>
</cp:coreProperties>
</file>