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4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80E4A-8BA4-4CD7-BBDC-BE3995FBB7B6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885A8-0CCE-41CB-AC36-A0B80C8CBD5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8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6266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55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14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44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81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69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39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691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64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375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DBCE1-13B0-452C-AFFC-086B8A3AAE89}" type="datetimeFigureOut">
              <a:rPr lang="en-CA" smtClean="0"/>
              <a:t>18/10/2017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EB90-B235-4E32-9C70-A1F4D1FA34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911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94CDlsFpQ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New Political Order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CHY </a:t>
            </a:r>
          </a:p>
          <a:p>
            <a:r>
              <a:rPr lang="en-US" dirty="0"/>
              <a:t>Lesson 29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6480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Louis XIV wanted religious conformity, too</a:t>
            </a:r>
          </a:p>
          <a:p>
            <a:r>
              <a:rPr lang="en-US" dirty="0"/>
              <a:t>French national Catholic Church was stressed</a:t>
            </a:r>
          </a:p>
          <a:p>
            <a:r>
              <a:rPr lang="en-US" dirty="0"/>
              <a:t>Lots of pressure on Huguenots (about 5% of the pop)</a:t>
            </a:r>
          </a:p>
          <a:p>
            <a:r>
              <a:rPr lang="en-US" dirty="0"/>
              <a:t>Revoked Edict of Nantes in 1685, to get uniformity</a:t>
            </a:r>
          </a:p>
          <a:p>
            <a:r>
              <a:rPr lang="en-US" dirty="0"/>
              <a:t>Huguenots emigrated to England, German states, Holland, and America</a:t>
            </a:r>
          </a:p>
          <a:p>
            <a:r>
              <a:rPr lang="en-US" dirty="0"/>
              <a:t>Those who remained were often </a:t>
            </a:r>
            <a:r>
              <a:rPr lang="en-US" dirty="0">
                <a:solidFill>
                  <a:srgbClr val="7030A0"/>
                </a:solidFill>
              </a:rPr>
              <a:t>persecuted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4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 Palace of Versailles</a:t>
            </a:r>
          </a:p>
          <a:p>
            <a:r>
              <a:rPr lang="en-US" dirty="0"/>
              <a:t>Louis XIV had this built for himself and his court</a:t>
            </a:r>
          </a:p>
          <a:p>
            <a:r>
              <a:rPr lang="en-US" dirty="0"/>
              <a:t>An outward symbol of his absolutism</a:t>
            </a:r>
          </a:p>
          <a:p>
            <a:r>
              <a:rPr lang="en-US" dirty="0"/>
              <a:t>Finished in 1701</a:t>
            </a:r>
          </a:p>
          <a:p>
            <a:r>
              <a:rPr lang="en-US" dirty="0"/>
              <a:t>The best talents of France helped in its design and construction</a:t>
            </a:r>
          </a:p>
          <a:p>
            <a:r>
              <a:rPr lang="en-US" dirty="0"/>
              <a:t>Cost up to 10% of the annual budget</a:t>
            </a:r>
          </a:p>
          <a:p>
            <a:r>
              <a:rPr lang="en-US" dirty="0"/>
              <a:t>Louis lived and governed from here</a:t>
            </a:r>
          </a:p>
          <a:p>
            <a:r>
              <a:rPr lang="en-US" dirty="0"/>
              <a:t>Louis’s movements were ministered by </a:t>
            </a:r>
            <a:r>
              <a:rPr lang="en-US" dirty="0">
                <a:solidFill>
                  <a:srgbClr val="7030A0"/>
                </a:solidFill>
              </a:rPr>
              <a:t>nobles</a:t>
            </a:r>
            <a:endParaRPr lang="en-CA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77464" y="457200"/>
            <a:ext cx="317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video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51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Absolutism and the Social System</a:t>
            </a:r>
          </a:p>
          <a:p>
            <a:r>
              <a:rPr lang="en-US" dirty="0"/>
              <a:t>Nobility ceased to have control of the government or military but he didn’t want to do away with them</a:t>
            </a:r>
          </a:p>
          <a:p>
            <a:r>
              <a:rPr lang="en-US" dirty="0"/>
              <a:t>They became his entourage</a:t>
            </a:r>
          </a:p>
          <a:p>
            <a:r>
              <a:rPr lang="en-US" dirty="0"/>
              <a:t>Completely supplanted the old feudal system; people were loyal to the king now, rather than a territory</a:t>
            </a:r>
          </a:p>
          <a:p>
            <a:r>
              <a:rPr lang="en-US" dirty="0"/>
              <a:t>The state of France was truly formed</a:t>
            </a:r>
          </a:p>
          <a:p>
            <a:r>
              <a:rPr lang="en-US" dirty="0"/>
              <a:t>Modelled himself and his state after the Emperor Augustus</a:t>
            </a:r>
          </a:p>
          <a:p>
            <a:r>
              <a:rPr lang="en-US" dirty="0"/>
              <a:t>He may not have said it, but he believed, “</a:t>
            </a:r>
            <a:r>
              <a:rPr lang="en-US" dirty="0" err="1">
                <a:solidFill>
                  <a:srgbClr val="7030A0"/>
                </a:solidFill>
              </a:rPr>
              <a:t>L’etat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c’est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moi</a:t>
            </a:r>
            <a:r>
              <a:rPr lang="en-US" dirty="0"/>
              <a:t>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442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Outline the characteristics of absolutist government.  What elements still exist in Canada’s government today?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Evaluate the reign of Louis XIV.  Develop criteria for the evaluation by generating a list of leadership qualities and applying them to Louis XIV.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Homework:  Read pages </a:t>
            </a:r>
            <a:r>
              <a:rPr lang="en-US" smtClean="0"/>
              <a:t>78-83.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993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Political Order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Goal: </a:t>
            </a:r>
          </a:p>
          <a:p>
            <a:pPr marL="0" indent="0">
              <a:buNone/>
            </a:pPr>
            <a:r>
              <a:rPr lang="en-US" dirty="0"/>
              <a:t>Analyze the changes that took place in political organization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Note and discussion</a:t>
            </a:r>
          </a:p>
          <a:p>
            <a:pPr marL="514350" indent="-514350">
              <a:buAutoNum type="arabicPeriod"/>
            </a:pPr>
            <a:r>
              <a:rPr lang="en-US" dirty="0"/>
              <a:t>Summary activity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720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Style of Absolutism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question in political circles was the idea of the legitimacy of authority</a:t>
            </a:r>
          </a:p>
          <a:p>
            <a:r>
              <a:rPr lang="en-US" dirty="0"/>
              <a:t>By what right does an individual or group rule? </a:t>
            </a:r>
          </a:p>
          <a:p>
            <a:r>
              <a:rPr lang="en-US" dirty="0"/>
              <a:t>Guided by the concepts of order, authority, and rights</a:t>
            </a:r>
          </a:p>
          <a:p>
            <a:r>
              <a:rPr lang="en-US" dirty="0"/>
              <a:t>1650s-1750s, a new form of </a:t>
            </a:r>
            <a:r>
              <a:rPr lang="en-US" u="sng" dirty="0"/>
              <a:t>absolutism</a:t>
            </a:r>
            <a:r>
              <a:rPr lang="en-US" dirty="0"/>
              <a:t> was the answer</a:t>
            </a:r>
          </a:p>
          <a:p>
            <a:r>
              <a:rPr lang="en-US" dirty="0"/>
              <a:t>Rule by divine right of God</a:t>
            </a:r>
          </a:p>
          <a:p>
            <a:r>
              <a:rPr lang="en-US" dirty="0"/>
              <a:t>Was most elaborate in </a:t>
            </a:r>
            <a:r>
              <a:rPr lang="en-US" dirty="0">
                <a:solidFill>
                  <a:srgbClr val="7030A0"/>
                </a:solidFill>
              </a:rPr>
              <a:t>France</a:t>
            </a:r>
          </a:p>
        </p:txBody>
      </p:sp>
    </p:spTree>
    <p:extLst>
      <p:ext uri="{BB962C8B-B14F-4D97-AF65-F5344CB8AC3E}">
        <p14:creationId xmlns:p14="http://schemas.microsoft.com/office/powerpoint/2010/main" val="37750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form of absolutism is related to </a:t>
            </a:r>
            <a:r>
              <a:rPr lang="en-US" u="sng" dirty="0"/>
              <a:t>classicism</a:t>
            </a:r>
            <a:r>
              <a:rPr lang="en-US" dirty="0"/>
              <a:t>, the trend of the time</a:t>
            </a:r>
          </a:p>
          <a:p>
            <a:r>
              <a:rPr lang="en-US" dirty="0"/>
              <a:t>What is Classicism? </a:t>
            </a:r>
          </a:p>
          <a:p>
            <a:r>
              <a:rPr lang="en-US" dirty="0"/>
              <a:t>(back to the admiration of the Greeks and Romans)</a:t>
            </a:r>
          </a:p>
          <a:p>
            <a:r>
              <a:rPr lang="en-US" dirty="0"/>
              <a:t>Absolutism reflected the Roman imperial ideal</a:t>
            </a:r>
          </a:p>
          <a:p>
            <a:r>
              <a:rPr lang="en-US" dirty="0"/>
              <a:t>The best quality of life had existed at that </a:t>
            </a:r>
            <a:r>
              <a:rPr lang="en-US" dirty="0">
                <a:solidFill>
                  <a:srgbClr val="7030A0"/>
                </a:solidFill>
              </a:rPr>
              <a:t>time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0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Politically and socially, this meant order and obedience to rules institutionalized by kings</a:t>
            </a:r>
          </a:p>
          <a:p>
            <a:r>
              <a:rPr lang="en-US" dirty="0"/>
              <a:t>This would bring stability</a:t>
            </a:r>
          </a:p>
          <a:p>
            <a:r>
              <a:rPr lang="en-US" dirty="0"/>
              <a:t>Establishment of a centralized authority </a:t>
            </a:r>
          </a:p>
          <a:p>
            <a:r>
              <a:rPr lang="en-US" dirty="0"/>
              <a:t>Large bureaucracy that was responsible to the monarch was needed</a:t>
            </a:r>
          </a:p>
          <a:p>
            <a:r>
              <a:rPr lang="en-US" dirty="0"/>
              <a:t>Monarch also took control of the national finances and </a:t>
            </a:r>
            <a:r>
              <a:rPr lang="en-US" dirty="0">
                <a:solidFill>
                  <a:srgbClr val="7030A0"/>
                </a:solidFill>
              </a:rPr>
              <a:t>military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734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30717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Bourbon Monarchy of France</a:t>
            </a:r>
          </a:p>
          <a:p>
            <a:r>
              <a:rPr lang="en-US" dirty="0"/>
              <a:t>Louis XIV (1643-1715) led in the development of this system</a:t>
            </a:r>
          </a:p>
          <a:p>
            <a:r>
              <a:rPr lang="en-US" dirty="0"/>
              <a:t>Became known as ‘Le </a:t>
            </a:r>
            <a:r>
              <a:rPr lang="en-US" dirty="0" err="1"/>
              <a:t>Roi</a:t>
            </a:r>
            <a:r>
              <a:rPr lang="en-US" dirty="0"/>
              <a:t> </a:t>
            </a:r>
            <a:r>
              <a:rPr lang="en-US" dirty="0" err="1"/>
              <a:t>soleil</a:t>
            </a:r>
            <a:r>
              <a:rPr lang="en-US" dirty="0"/>
              <a:t>’ (the Sun King)</a:t>
            </a:r>
          </a:p>
          <a:p>
            <a:r>
              <a:rPr lang="en-US" dirty="0"/>
              <a:t>As planets revolved around the sun, Louis was the </a:t>
            </a:r>
            <a:r>
              <a:rPr lang="en-US" dirty="0" err="1"/>
              <a:t>centre</a:t>
            </a:r>
            <a:r>
              <a:rPr lang="en-US" dirty="0"/>
              <a:t> of the nation</a:t>
            </a:r>
          </a:p>
          <a:p>
            <a:r>
              <a:rPr lang="en-US" dirty="0"/>
              <a:t>Believed he was God’s ruler on Earth</a:t>
            </a:r>
          </a:p>
          <a:p>
            <a:r>
              <a:rPr lang="en-US" dirty="0"/>
              <a:t>Other European rulers emulated </a:t>
            </a:r>
            <a:r>
              <a:rPr lang="en-US" dirty="0">
                <a:solidFill>
                  <a:srgbClr val="7030A0"/>
                </a:solidFill>
              </a:rPr>
              <a:t>him</a:t>
            </a:r>
          </a:p>
          <a:p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8308" y="806116"/>
            <a:ext cx="3533896" cy="5683668"/>
          </a:xfrm>
        </p:spPr>
      </p:pic>
    </p:spTree>
    <p:extLst>
      <p:ext uri="{BB962C8B-B14F-4D97-AF65-F5344CB8AC3E}">
        <p14:creationId xmlns:p14="http://schemas.microsoft.com/office/powerpoint/2010/main" val="330583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Had to limit the authority of the nobility</a:t>
            </a:r>
          </a:p>
          <a:p>
            <a:r>
              <a:rPr lang="en-US" dirty="0"/>
              <a:t>Created a system of civil servants (</a:t>
            </a:r>
            <a:r>
              <a:rPr lang="en-US" i="1" dirty="0"/>
              <a:t>intendants</a:t>
            </a:r>
            <a:r>
              <a:rPr lang="en-US" dirty="0"/>
              <a:t>), who had jobs at the pleasure of the king</a:t>
            </a:r>
          </a:p>
          <a:p>
            <a:r>
              <a:rPr lang="en-US" dirty="0"/>
              <a:t>Not hereditary… based on merit, and the king’s kindness</a:t>
            </a:r>
          </a:p>
          <a:p>
            <a:r>
              <a:rPr lang="en-US" dirty="0"/>
              <a:t>Collected taxes, administered the regions, </a:t>
            </a:r>
            <a:r>
              <a:rPr lang="en-US" dirty="0">
                <a:solidFill>
                  <a:srgbClr val="7030A0"/>
                </a:solidFill>
              </a:rPr>
              <a:t>etc. 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Economy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of the economy was a major concern</a:t>
            </a:r>
          </a:p>
          <a:p>
            <a:r>
              <a:rPr lang="en-US" dirty="0"/>
              <a:t>Land taxes were continued from old system</a:t>
            </a:r>
          </a:p>
          <a:p>
            <a:r>
              <a:rPr lang="en-US" dirty="0"/>
              <a:t>Head taxes were new</a:t>
            </a:r>
          </a:p>
          <a:p>
            <a:r>
              <a:rPr lang="en-US" dirty="0"/>
              <a:t>Civil servants also collected tax on items such as tobacco, salt, wine</a:t>
            </a:r>
          </a:p>
          <a:p>
            <a:r>
              <a:rPr lang="en-US" dirty="0"/>
              <a:t>Louis XIV wanted to enhance France’s power through diplomacy and a strong army</a:t>
            </a:r>
          </a:p>
          <a:p>
            <a:r>
              <a:rPr lang="en-US" dirty="0"/>
              <a:t>Encouraged a </a:t>
            </a:r>
            <a:r>
              <a:rPr lang="en-US" dirty="0" err="1"/>
              <a:t>favourable</a:t>
            </a:r>
            <a:r>
              <a:rPr lang="en-US" dirty="0"/>
              <a:t> balance of trade (more out-less in)</a:t>
            </a:r>
          </a:p>
          <a:p>
            <a:r>
              <a:rPr lang="en-US" dirty="0"/>
              <a:t>Institutionalized ‘Five Great Farms’ in Northern France (1/2 the </a:t>
            </a:r>
            <a:r>
              <a:rPr lang="en-US" dirty="0">
                <a:solidFill>
                  <a:srgbClr val="7030A0"/>
                </a:solidFill>
              </a:rPr>
              <a:t>land</a:t>
            </a:r>
            <a:r>
              <a:rPr lang="en-US" dirty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420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roads and canals to make production more efficient</a:t>
            </a:r>
          </a:p>
          <a:p>
            <a:r>
              <a:rPr lang="en-US" dirty="0"/>
              <a:t>Promoted making of fine glass, silk, and tapestries for export</a:t>
            </a:r>
          </a:p>
          <a:p>
            <a:r>
              <a:rPr lang="en-US" dirty="0"/>
              <a:t>By 1688, the army reached 290 000, all under his authority</a:t>
            </a:r>
          </a:p>
          <a:p>
            <a:r>
              <a:rPr lang="en-US" dirty="0"/>
              <a:t>Disciplined, uniformed, with a pay scale like a civil servant</a:t>
            </a:r>
          </a:p>
          <a:p>
            <a:r>
              <a:rPr lang="en-US" dirty="0"/>
              <a:t>Encouraged lifetime service</a:t>
            </a:r>
          </a:p>
          <a:p>
            <a:r>
              <a:rPr lang="en-US" dirty="0"/>
              <a:t>Developed sophisticated military strategy (gun with bayonet was newest </a:t>
            </a:r>
            <a:r>
              <a:rPr lang="en-US" dirty="0">
                <a:solidFill>
                  <a:srgbClr val="7030A0"/>
                </a:solidFill>
              </a:rPr>
              <a:t>weapon</a:t>
            </a:r>
            <a:r>
              <a:rPr lang="en-US" dirty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54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649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New Political Order</vt:lpstr>
      <vt:lpstr>A New Political Order </vt:lpstr>
      <vt:lpstr>The Style of Absolutism</vt:lpstr>
      <vt:lpstr>PowerPoint Presentation</vt:lpstr>
      <vt:lpstr>PowerPoint Presentation</vt:lpstr>
      <vt:lpstr>PowerPoint Presentation</vt:lpstr>
      <vt:lpstr>PowerPoint Presentation</vt:lpstr>
      <vt:lpstr>The Economy</vt:lpstr>
      <vt:lpstr>PowerPoint Presentation</vt:lpstr>
      <vt:lpstr>PowerPoint Presentation</vt:lpstr>
      <vt:lpstr>PowerPoint Presentation</vt:lpstr>
      <vt:lpstr>PowerPoint Presentation</vt:lpstr>
      <vt:lpstr>Task: 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Political Order</dc:title>
  <dc:creator>Bew, Mairi</dc:creator>
  <cp:lastModifiedBy>Bew, Mairi</cp:lastModifiedBy>
  <cp:revision>10</cp:revision>
  <cp:lastPrinted>2016-10-13T13:33:02Z</cp:lastPrinted>
  <dcterms:created xsi:type="dcterms:W3CDTF">2016-10-12T13:26:10Z</dcterms:created>
  <dcterms:modified xsi:type="dcterms:W3CDTF">2017-10-18T13:09:00Z</dcterms:modified>
</cp:coreProperties>
</file>