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6F37C4-F9F0-4E86-93A2-AACEB415E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4834B3-B1B6-4256-B289-60626D626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0CE7F8-3181-49BD-9097-5BF7CC34E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B6FF-8667-435A-97CC-60734E4A0043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FA0543-89E7-4DE7-BDB3-C2671B08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0FC690-8FF8-4D2A-934D-005171C1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750E-F778-45B1-B760-57EA41FE7D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006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2495F7-A1F7-403B-9F75-DDFCE0CE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DCFE6D-4B3C-445E-B316-03ABFB8D4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75E6D-8C6F-4B23-965D-D3D603949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B6FF-8667-435A-97CC-60734E4A0043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A1A1C7-C9D8-4FBD-9D4F-0D026E84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73235F-894E-42AF-8A00-1D62F4D0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750E-F778-45B1-B760-57EA41FE7D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558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7DC55BC-5F46-43DC-B1FF-ED0DA52971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76F602-86B3-4DB3-AD7B-8687B64C2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677E63-C820-4C91-AF75-EE78A18B3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B6FF-8667-435A-97CC-60734E4A0043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7415C4-4761-478F-BD27-28D92998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19562C-28FE-4815-8953-569373C1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750E-F778-45B1-B760-57EA41FE7D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63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8216FF-AB60-4239-8F9C-9C30E00C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3405D3-E41D-46E9-8C8C-B69EE6774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56E6BA-E9F1-4349-99E2-99617CF8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B6FF-8667-435A-97CC-60734E4A0043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633D5E-5E31-4E92-9F2D-EE1BB4AD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7B59DE-C4C1-47B4-8226-B6E55A1D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750E-F778-45B1-B760-57EA41FE7D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80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CA404C-F935-42E7-81A3-A17BBFD55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E1F505-B11A-48EA-BDED-06AB83527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FD9E89-C352-4323-A064-E6639FCD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B6FF-8667-435A-97CC-60734E4A0043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448E96-EC21-4018-8EB6-56D4287A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5E56EA-E056-467C-B674-42A692276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750E-F778-45B1-B760-57EA41FE7D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827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CEA3DA-0E65-4047-BF8F-68073500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6715B1-F920-4828-A7D7-3B65B2201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71B041-1586-4440-A037-3FF02B603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96C6BF-133A-4736-9036-5AEFAEC34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B6FF-8667-435A-97CC-60734E4A0043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DA035A-A2C4-49BD-B476-94E420C6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696914-8A30-40B8-9420-CEFE3722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750E-F778-45B1-B760-57EA41FE7D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439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993FB8-1BFF-4ADD-92B6-8E89694AA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7A0E9F-7128-4EE4-9F85-8BCE90687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C7C7DF-6773-4B12-9335-CA85AD910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CE3DA83-6A33-46F1-B27C-563F037F7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E90E37D-A4FF-4C60-BC9B-A9A8C1C973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CC8574-F4F8-47DC-824A-840CEFF5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B6FF-8667-435A-97CC-60734E4A0043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C46F892-C890-4834-8F36-70B0387B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3F5750-90DB-4399-97BE-FA1B53C8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750E-F778-45B1-B760-57EA41FE7D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43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355-477A-460C-AEAD-7E070050A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712D78-818A-4D33-9CB9-F3A0AFE9E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B6FF-8667-435A-97CC-60734E4A0043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018C01-91B4-448E-A880-CAC4E3B1C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D77AC6-D11E-4356-85B7-B29787B2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750E-F778-45B1-B760-57EA41FE7D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688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C6C3F00-85AF-4583-A495-61733E89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B6FF-8667-435A-97CC-60734E4A0043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BE7FF6-8534-4F96-B385-865382A7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2A5B22-98D3-45DC-BB5C-B6A02A44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750E-F778-45B1-B760-57EA41FE7D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94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C1396-63DA-4C79-9910-7E761BD0B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ED6071-0E2C-458B-BF97-E7EFF04D1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A7F063-F4EC-47E8-AA4C-0E03A1D29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C3B7F3-6655-47A5-AA40-CEEF25F82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B6FF-8667-435A-97CC-60734E4A0043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8C0BEF-02BB-45C3-B261-8FD43694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9B4AF7-2B16-4AEF-B49E-F267E232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750E-F778-45B1-B760-57EA41FE7D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619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27D88E-C119-4CB7-9E92-780ED96D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DC9F25D-3C4D-4A0D-B0EE-69B36CDD3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1F0382-CB45-48EE-8880-48911CCBE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707E9B-D65C-4538-A488-E4D54F3E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B6FF-8667-435A-97CC-60734E4A0043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950E73-051D-4334-AF2B-5E99E405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D114E7-D380-445C-9277-E7B5F436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750E-F778-45B1-B760-57EA41FE7D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378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D0AA48-B6B5-4D28-84A6-3BB838CF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068A51-329E-4336-BC8E-8BB1E7CC7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5FAD0C-EC50-4D23-BCF9-8ADBA40FAB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2B6FF-8667-435A-97CC-60734E4A0043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7CECE6-6391-4C9A-85F5-3095BB2D7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BB66D5-1928-4785-BB83-D8A175244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750E-F778-45B1-B760-57EA41FE7D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078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2F321-94F6-42A2-9F00-30D4F3630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Enlightenment Spreads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4BB65D-2F94-4972-BCBE-B6071E7DAD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CHY </a:t>
            </a:r>
          </a:p>
          <a:p>
            <a:r>
              <a:rPr lang="en-CA" dirty="0"/>
              <a:t>Lesson 40</a:t>
            </a:r>
          </a:p>
        </p:txBody>
      </p:sp>
    </p:spTree>
    <p:extLst>
      <p:ext uri="{BB962C8B-B14F-4D97-AF65-F5344CB8AC3E}">
        <p14:creationId xmlns:p14="http://schemas.microsoft.com/office/powerpoint/2010/main" val="42360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5F4D9-F729-4B56-911B-5B8DAE22A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AEDBA0-3B4D-4CA3-91A4-E59743B15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authors started writing novels in everyday language</a:t>
            </a:r>
          </a:p>
          <a:p>
            <a:r>
              <a:rPr lang="en-US" dirty="0" smtClean="0"/>
              <a:t>Could be purchased by the middle class and </a:t>
            </a:r>
            <a:r>
              <a:rPr lang="en-US" dirty="0" smtClean="0">
                <a:solidFill>
                  <a:srgbClr val="7030A0"/>
                </a:solidFill>
              </a:rPr>
              <a:t>enjoyed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465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77208B-C93A-4C6C-88A3-1C634E87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 and Monarchy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39A3D4-C259-4602-8562-93D7881CF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Ideas of the philosophes made it to the palaces</a:t>
            </a:r>
          </a:p>
          <a:p>
            <a:r>
              <a:rPr lang="en-US" dirty="0" smtClean="0"/>
              <a:t>Tried to convince monarchs to rule justly</a:t>
            </a:r>
          </a:p>
          <a:p>
            <a:r>
              <a:rPr lang="en-US" dirty="0" smtClean="0"/>
              <a:t>Some rulers embraced these ideas and became </a:t>
            </a:r>
            <a:r>
              <a:rPr lang="en-CA" dirty="0" smtClean="0"/>
              <a:t>‘enlightened despots’</a:t>
            </a:r>
          </a:p>
          <a:p>
            <a:r>
              <a:rPr lang="en-US" dirty="0" smtClean="0"/>
              <a:t>Supported the ideas but had no intention of giving up power</a:t>
            </a:r>
          </a:p>
          <a:p>
            <a:r>
              <a:rPr lang="en-US" dirty="0" smtClean="0"/>
              <a:t>Made changes that hoped to make their countries stronger and their power more </a:t>
            </a:r>
            <a:r>
              <a:rPr lang="en-US" dirty="0" smtClean="0">
                <a:solidFill>
                  <a:srgbClr val="7030A0"/>
                </a:solidFill>
              </a:rPr>
              <a:t>effective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814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Frederick the Great of Prussia (Frederick II)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75234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1760-1786</a:t>
            </a:r>
          </a:p>
          <a:p>
            <a:r>
              <a:rPr lang="en-US" dirty="0" smtClean="0"/>
              <a:t>Granted religious freedom, reduced censorship, improved education</a:t>
            </a:r>
          </a:p>
          <a:p>
            <a:r>
              <a:rPr lang="en-US" dirty="0" smtClean="0"/>
              <a:t>Abolished the use of torture</a:t>
            </a:r>
          </a:p>
          <a:p>
            <a:r>
              <a:rPr lang="en-US" dirty="0" smtClean="0"/>
              <a:t>Did nothing to end serfdom, as he needed the support of the landowners</a:t>
            </a:r>
          </a:p>
          <a:p>
            <a:r>
              <a:rPr lang="en-US" dirty="0" smtClean="0"/>
              <a:t>Called himself ‘the first servant of the state’ which was acceptable to the </a:t>
            </a:r>
            <a:r>
              <a:rPr lang="en-US" dirty="0" smtClean="0">
                <a:solidFill>
                  <a:srgbClr val="7030A0"/>
                </a:solidFill>
              </a:rPr>
              <a:t>philosophes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698832" y="1825625"/>
            <a:ext cx="2654968" cy="4351338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584066"/>
            <a:ext cx="3127459" cy="459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7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II of Austria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559842" cy="4351338"/>
          </a:xfrm>
        </p:spPr>
        <p:txBody>
          <a:bodyPr/>
          <a:lstStyle/>
          <a:p>
            <a:r>
              <a:rPr lang="en-US" dirty="0" smtClean="0"/>
              <a:t>1780-1790</a:t>
            </a:r>
          </a:p>
          <a:p>
            <a:r>
              <a:rPr lang="en-US" dirty="0" smtClean="0"/>
              <a:t>Introduced legal reforms and freedom of the press</a:t>
            </a:r>
          </a:p>
          <a:p>
            <a:r>
              <a:rPr lang="en-US" dirty="0" smtClean="0"/>
              <a:t>Supported freedom of worship</a:t>
            </a:r>
          </a:p>
          <a:p>
            <a:r>
              <a:rPr lang="en-US" dirty="0" smtClean="0"/>
              <a:t>Abolished serfdom; demanded the poor be paid for their </a:t>
            </a:r>
            <a:r>
              <a:rPr lang="en-US" dirty="0" err="1" smtClean="0"/>
              <a:t>labour</a:t>
            </a:r>
            <a:endParaRPr lang="en-US" dirty="0" smtClean="0"/>
          </a:p>
          <a:p>
            <a:r>
              <a:rPr lang="en-US" dirty="0" smtClean="0"/>
              <a:t>Much was undone after his death (not supported by the </a:t>
            </a:r>
            <a:r>
              <a:rPr lang="en-US" dirty="0" smtClean="0">
                <a:solidFill>
                  <a:srgbClr val="7030A0"/>
                </a:solidFill>
              </a:rPr>
              <a:t>nobles</a:t>
            </a:r>
            <a:r>
              <a:rPr lang="en-US" dirty="0" smtClean="0"/>
              <a:t>)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356" y="902369"/>
            <a:ext cx="2946233" cy="2946233"/>
          </a:xfrm>
        </p:spPr>
      </p:pic>
    </p:spTree>
    <p:extLst>
      <p:ext uri="{BB962C8B-B14F-4D97-AF65-F5344CB8AC3E}">
        <p14:creationId xmlns:p14="http://schemas.microsoft.com/office/powerpoint/2010/main" val="135682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Catherine the Great of Russia (Catherine II)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36595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1762-1796</a:t>
            </a:r>
          </a:p>
          <a:p>
            <a:r>
              <a:rPr lang="en-US" dirty="0" smtClean="0"/>
              <a:t>Exchanged many letters with Voltaire</a:t>
            </a:r>
          </a:p>
          <a:p>
            <a:r>
              <a:rPr lang="en-US" dirty="0" smtClean="0"/>
              <a:t>Was an absolute ruler but wanted to reform Russia</a:t>
            </a:r>
          </a:p>
          <a:p>
            <a:r>
              <a:rPr lang="en-US" dirty="0" smtClean="0"/>
              <a:t>Formed a commission to look at reforms but, despite good ideas, nothing was changed</a:t>
            </a:r>
          </a:p>
          <a:p>
            <a:r>
              <a:rPr lang="en-US" dirty="0" smtClean="0"/>
              <a:t>Did make some improvements in the lives of the peasants</a:t>
            </a:r>
          </a:p>
          <a:p>
            <a:r>
              <a:rPr lang="en-US" dirty="0" smtClean="0"/>
              <a:t>However, the peasants revolted in 1773 and crushed the rebellion</a:t>
            </a:r>
          </a:p>
          <a:p>
            <a:r>
              <a:rPr lang="en-US" dirty="0" smtClean="0"/>
              <a:t>Needed the support of the nobles to hold on to power</a:t>
            </a:r>
          </a:p>
          <a:p>
            <a:r>
              <a:rPr lang="en-US" dirty="0" smtClean="0"/>
              <a:t>Serfs lost all </a:t>
            </a:r>
            <a:r>
              <a:rPr lang="en-US" dirty="0" smtClean="0">
                <a:solidFill>
                  <a:srgbClr val="7030A0"/>
                </a:solidFill>
              </a:rPr>
              <a:t>freedom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204158" y="1825625"/>
            <a:ext cx="2149642" cy="4351338"/>
          </a:xfrm>
        </p:spPr>
        <p:txBody>
          <a:bodyPr>
            <a:normAutofit fontScale="92500" lnSpcReduction="10000"/>
          </a:bodyPr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58" y="2120859"/>
            <a:ext cx="2711216" cy="34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Continued Russia’s fight for a port on the Black Sea</a:t>
            </a:r>
          </a:p>
          <a:p>
            <a:r>
              <a:rPr lang="en-US" dirty="0" smtClean="0"/>
              <a:t>Beat the Turks and won control of the northern shore</a:t>
            </a:r>
          </a:p>
          <a:p>
            <a:r>
              <a:rPr lang="en-US" dirty="0" smtClean="0"/>
              <a:t>Won the right to send ships through Ottoman territory to the Mediterranean</a:t>
            </a:r>
          </a:p>
          <a:p>
            <a:r>
              <a:rPr lang="en-US" dirty="0" smtClean="0"/>
              <a:t>Expanded into Poland (divided up with Austria and Prussia… Poland disappeared for more than a </a:t>
            </a:r>
            <a:r>
              <a:rPr lang="en-US" dirty="0" smtClean="0">
                <a:solidFill>
                  <a:srgbClr val="7030A0"/>
                </a:solidFill>
              </a:rPr>
              <a:t>century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391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3" y="622467"/>
            <a:ext cx="10310654" cy="5236911"/>
          </a:xfrm>
        </p:spPr>
      </p:pic>
    </p:spTree>
    <p:extLst>
      <p:ext uri="{BB962C8B-B14F-4D97-AF65-F5344CB8AC3E}">
        <p14:creationId xmlns:p14="http://schemas.microsoft.com/office/powerpoint/2010/main" val="12014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Meanwhile… </a:t>
            </a:r>
          </a:p>
          <a:p>
            <a:r>
              <a:rPr lang="en-US" dirty="0" smtClean="0"/>
              <a:t>British colonies were inspired by Enlightenment ideas</a:t>
            </a:r>
          </a:p>
          <a:p>
            <a:r>
              <a:rPr lang="en-US" dirty="0" smtClean="0"/>
              <a:t>Particularly in North America</a:t>
            </a:r>
          </a:p>
          <a:p>
            <a:r>
              <a:rPr lang="en-US" dirty="0" smtClean="0"/>
              <a:t>Colonial leaders decided to break away from Britain and found their own impendent </a:t>
            </a:r>
            <a:r>
              <a:rPr lang="en-US" dirty="0" smtClean="0">
                <a:solidFill>
                  <a:srgbClr val="7030A0"/>
                </a:solidFill>
              </a:rPr>
              <a:t>republic</a:t>
            </a:r>
            <a:endParaRPr lang="en-CA" dirty="0">
              <a:solidFill>
                <a:srgbClr val="7030A0"/>
              </a:solidFill>
            </a:endParaRPr>
          </a:p>
        </p:txBody>
      </p:sp>
      <p:grpSp>
        <p:nvGrpSpPr>
          <p:cNvPr id="36" name="SMARTInkShape-Group3"/>
          <p:cNvGrpSpPr/>
          <p:nvPr/>
        </p:nvGrpSpPr>
        <p:grpSpPr>
          <a:xfrm>
            <a:off x="1885950" y="4305300"/>
            <a:ext cx="4324351" cy="1019176"/>
            <a:chOff x="1885950" y="4305300"/>
            <a:chExt cx="4324351" cy="1019176"/>
          </a:xfrm>
        </p:grpSpPr>
        <p:sp>
          <p:nvSpPr>
            <p:cNvPr id="21" name="SMARTInkShape-17"/>
            <p:cNvSpPr/>
            <p:nvPr>
              <p:custDataLst>
                <p:tags r:id="rId2"/>
              </p:custDataLst>
            </p:nvPr>
          </p:nvSpPr>
          <p:spPr>
            <a:xfrm>
              <a:off x="5734050" y="4657771"/>
              <a:ext cx="476251" cy="47580"/>
            </a:xfrm>
            <a:custGeom>
              <a:avLst/>
              <a:gdLst/>
              <a:ahLst/>
              <a:cxnLst/>
              <a:rect l="0" t="0" r="0" b="0"/>
              <a:pathLst>
                <a:path w="476251" h="47580">
                  <a:moveTo>
                    <a:pt x="476250" y="47579"/>
                  </a:moveTo>
                  <a:lnTo>
                    <a:pt x="476250" y="47579"/>
                  </a:lnTo>
                  <a:lnTo>
                    <a:pt x="471194" y="47579"/>
                  </a:lnTo>
                  <a:lnTo>
                    <a:pt x="469704" y="46521"/>
                  </a:lnTo>
                  <a:lnTo>
                    <a:pt x="468711" y="44757"/>
                  </a:lnTo>
                  <a:lnTo>
                    <a:pt x="468049" y="42523"/>
                  </a:lnTo>
                  <a:lnTo>
                    <a:pt x="466549" y="41033"/>
                  </a:lnTo>
                  <a:lnTo>
                    <a:pt x="422040" y="27867"/>
                  </a:lnTo>
                  <a:lnTo>
                    <a:pt x="405590" y="22943"/>
                  </a:lnTo>
                  <a:lnTo>
                    <a:pt x="363358" y="16960"/>
                  </a:lnTo>
                  <a:lnTo>
                    <a:pt x="319072" y="5900"/>
                  </a:lnTo>
                  <a:lnTo>
                    <a:pt x="282100" y="1716"/>
                  </a:lnTo>
                  <a:lnTo>
                    <a:pt x="244334" y="476"/>
                  </a:lnTo>
                  <a:lnTo>
                    <a:pt x="201277" y="109"/>
                  </a:lnTo>
                  <a:lnTo>
                    <a:pt x="155005" y="0"/>
                  </a:lnTo>
                  <a:lnTo>
                    <a:pt x="107781" y="5024"/>
                  </a:lnTo>
                  <a:lnTo>
                    <a:pt x="67659" y="10322"/>
                  </a:lnTo>
                  <a:lnTo>
                    <a:pt x="0" y="19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SMARTInkShape-18"/>
            <p:cNvSpPr/>
            <p:nvPr>
              <p:custDataLst>
                <p:tags r:id="rId3"/>
              </p:custDataLst>
            </p:nvPr>
          </p:nvSpPr>
          <p:spPr>
            <a:xfrm>
              <a:off x="5953125" y="4400550"/>
              <a:ext cx="104776" cy="609601"/>
            </a:xfrm>
            <a:custGeom>
              <a:avLst/>
              <a:gdLst/>
              <a:ahLst/>
              <a:cxnLst/>
              <a:rect l="0" t="0" r="0" b="0"/>
              <a:pathLst>
                <a:path w="104776" h="6096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22390" y="13257"/>
                  </a:lnTo>
                  <a:lnTo>
                    <a:pt x="41289" y="58314"/>
                  </a:lnTo>
                  <a:lnTo>
                    <a:pt x="52919" y="103084"/>
                  </a:lnTo>
                  <a:lnTo>
                    <a:pt x="56955" y="141198"/>
                  </a:lnTo>
                  <a:lnTo>
                    <a:pt x="64383" y="186593"/>
                  </a:lnTo>
                  <a:lnTo>
                    <a:pt x="70241" y="221572"/>
                  </a:lnTo>
                  <a:lnTo>
                    <a:pt x="73552" y="255462"/>
                  </a:lnTo>
                  <a:lnTo>
                    <a:pt x="76081" y="289222"/>
                  </a:lnTo>
                  <a:lnTo>
                    <a:pt x="80733" y="325393"/>
                  </a:lnTo>
                  <a:lnTo>
                    <a:pt x="86328" y="359814"/>
                  </a:lnTo>
                  <a:lnTo>
                    <a:pt x="91285" y="393809"/>
                  </a:lnTo>
                  <a:lnTo>
                    <a:pt x="93488" y="430084"/>
                  </a:lnTo>
                  <a:lnTo>
                    <a:pt x="97289" y="464551"/>
                  </a:lnTo>
                  <a:lnTo>
                    <a:pt x="101448" y="497509"/>
                  </a:lnTo>
                  <a:lnTo>
                    <a:pt x="103297" y="529796"/>
                  </a:lnTo>
                  <a:lnTo>
                    <a:pt x="104118" y="561784"/>
                  </a:lnTo>
                  <a:lnTo>
                    <a:pt x="104775" y="609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SMARTInkShape-19"/>
            <p:cNvSpPr/>
            <p:nvPr>
              <p:custDataLst>
                <p:tags r:id="rId4"/>
              </p:custDataLst>
            </p:nvPr>
          </p:nvSpPr>
          <p:spPr>
            <a:xfrm>
              <a:off x="5038725" y="4581818"/>
              <a:ext cx="704851" cy="390233"/>
            </a:xfrm>
            <a:custGeom>
              <a:avLst/>
              <a:gdLst/>
              <a:ahLst/>
              <a:cxnLst/>
              <a:rect l="0" t="0" r="0" b="0"/>
              <a:pathLst>
                <a:path w="704851" h="390233">
                  <a:moveTo>
                    <a:pt x="0" y="114007"/>
                  </a:moveTo>
                  <a:lnTo>
                    <a:pt x="0" y="114007"/>
                  </a:lnTo>
                  <a:lnTo>
                    <a:pt x="5056" y="119063"/>
                  </a:lnTo>
                  <a:lnTo>
                    <a:pt x="13183" y="121546"/>
                  </a:lnTo>
                  <a:lnTo>
                    <a:pt x="58307" y="126180"/>
                  </a:lnTo>
                  <a:lnTo>
                    <a:pt x="98381" y="133210"/>
                  </a:lnTo>
                  <a:lnTo>
                    <a:pt x="143287" y="141139"/>
                  </a:lnTo>
                  <a:lnTo>
                    <a:pt x="186544" y="142297"/>
                  </a:lnTo>
                  <a:lnTo>
                    <a:pt x="210612" y="141439"/>
                  </a:lnTo>
                  <a:lnTo>
                    <a:pt x="230091" y="134953"/>
                  </a:lnTo>
                  <a:lnTo>
                    <a:pt x="246690" y="126101"/>
                  </a:lnTo>
                  <a:lnTo>
                    <a:pt x="250186" y="125245"/>
                  </a:lnTo>
                  <a:lnTo>
                    <a:pt x="252516" y="122557"/>
                  </a:lnTo>
                  <a:lnTo>
                    <a:pt x="255794" y="109720"/>
                  </a:lnTo>
                  <a:lnTo>
                    <a:pt x="256562" y="102224"/>
                  </a:lnTo>
                  <a:lnTo>
                    <a:pt x="248920" y="69080"/>
                  </a:lnTo>
                  <a:lnTo>
                    <a:pt x="246380" y="63947"/>
                  </a:lnTo>
                  <a:lnTo>
                    <a:pt x="215231" y="34780"/>
                  </a:lnTo>
                  <a:lnTo>
                    <a:pt x="173949" y="10963"/>
                  </a:lnTo>
                  <a:lnTo>
                    <a:pt x="134902" y="1931"/>
                  </a:lnTo>
                  <a:lnTo>
                    <a:pt x="93991" y="0"/>
                  </a:lnTo>
                  <a:lnTo>
                    <a:pt x="71358" y="4850"/>
                  </a:lnTo>
                  <a:lnTo>
                    <a:pt x="51247" y="12990"/>
                  </a:lnTo>
                  <a:lnTo>
                    <a:pt x="41122" y="21839"/>
                  </a:lnTo>
                  <a:lnTo>
                    <a:pt x="32034" y="31768"/>
                  </a:lnTo>
                  <a:lnTo>
                    <a:pt x="20941" y="39709"/>
                  </a:lnTo>
                  <a:lnTo>
                    <a:pt x="17135" y="44367"/>
                  </a:lnTo>
                  <a:lnTo>
                    <a:pt x="3647" y="85925"/>
                  </a:lnTo>
                  <a:lnTo>
                    <a:pt x="480" y="125060"/>
                  </a:lnTo>
                  <a:lnTo>
                    <a:pt x="13299" y="172615"/>
                  </a:lnTo>
                  <a:lnTo>
                    <a:pt x="24960" y="188033"/>
                  </a:lnTo>
                  <a:lnTo>
                    <a:pt x="66358" y="235655"/>
                  </a:lnTo>
                  <a:lnTo>
                    <a:pt x="80292" y="248507"/>
                  </a:lnTo>
                  <a:lnTo>
                    <a:pt x="120753" y="268201"/>
                  </a:lnTo>
                  <a:lnTo>
                    <a:pt x="158193" y="280344"/>
                  </a:lnTo>
                  <a:lnTo>
                    <a:pt x="178258" y="282126"/>
                  </a:lnTo>
                  <a:lnTo>
                    <a:pt x="201454" y="277179"/>
                  </a:lnTo>
                  <a:lnTo>
                    <a:pt x="234720" y="262978"/>
                  </a:lnTo>
                  <a:lnTo>
                    <a:pt x="244726" y="253947"/>
                  </a:lnTo>
                  <a:lnTo>
                    <a:pt x="277905" y="212260"/>
                  </a:lnTo>
                  <a:lnTo>
                    <a:pt x="301537" y="167972"/>
                  </a:lnTo>
                  <a:lnTo>
                    <a:pt x="327021" y="122238"/>
                  </a:lnTo>
                  <a:lnTo>
                    <a:pt x="333373" y="117665"/>
                  </a:lnTo>
                  <a:lnTo>
                    <a:pt x="341018" y="114729"/>
                  </a:lnTo>
                  <a:lnTo>
                    <a:pt x="350936" y="114071"/>
                  </a:lnTo>
                  <a:lnTo>
                    <a:pt x="357040" y="119082"/>
                  </a:lnTo>
                  <a:lnTo>
                    <a:pt x="359768" y="124377"/>
                  </a:lnTo>
                  <a:lnTo>
                    <a:pt x="372119" y="161484"/>
                  </a:lnTo>
                  <a:lnTo>
                    <a:pt x="379246" y="207346"/>
                  </a:lnTo>
                  <a:lnTo>
                    <a:pt x="388308" y="253809"/>
                  </a:lnTo>
                  <a:lnTo>
                    <a:pt x="392690" y="275022"/>
                  </a:lnTo>
                  <a:lnTo>
                    <a:pt x="397870" y="294712"/>
                  </a:lnTo>
                  <a:lnTo>
                    <a:pt x="400139" y="306504"/>
                  </a:lnTo>
                  <a:lnTo>
                    <a:pt x="408123" y="326158"/>
                  </a:lnTo>
                  <a:lnTo>
                    <a:pt x="409448" y="340675"/>
                  </a:lnTo>
                  <a:lnTo>
                    <a:pt x="409572" y="293651"/>
                  </a:lnTo>
                  <a:lnTo>
                    <a:pt x="409574" y="247182"/>
                  </a:lnTo>
                  <a:lnTo>
                    <a:pt x="409575" y="204166"/>
                  </a:lnTo>
                  <a:lnTo>
                    <a:pt x="409575" y="161449"/>
                  </a:lnTo>
                  <a:lnTo>
                    <a:pt x="409575" y="116166"/>
                  </a:lnTo>
                  <a:lnTo>
                    <a:pt x="412397" y="86072"/>
                  </a:lnTo>
                  <a:lnTo>
                    <a:pt x="422832" y="52515"/>
                  </a:lnTo>
                  <a:lnTo>
                    <a:pt x="457776" y="9439"/>
                  </a:lnTo>
                  <a:lnTo>
                    <a:pt x="468392" y="4032"/>
                  </a:lnTo>
                  <a:lnTo>
                    <a:pt x="492454" y="561"/>
                  </a:lnTo>
                  <a:lnTo>
                    <a:pt x="511272" y="5017"/>
                  </a:lnTo>
                  <a:lnTo>
                    <a:pt x="555630" y="26290"/>
                  </a:lnTo>
                  <a:lnTo>
                    <a:pt x="581026" y="51015"/>
                  </a:lnTo>
                  <a:lnTo>
                    <a:pt x="597253" y="76998"/>
                  </a:lnTo>
                  <a:lnTo>
                    <a:pt x="623183" y="123676"/>
                  </a:lnTo>
                  <a:lnTo>
                    <a:pt x="645052" y="164482"/>
                  </a:lnTo>
                  <a:lnTo>
                    <a:pt x="656441" y="200577"/>
                  </a:lnTo>
                  <a:lnTo>
                    <a:pt x="669770" y="245642"/>
                  </a:lnTo>
                  <a:lnTo>
                    <a:pt x="681536" y="291664"/>
                  </a:lnTo>
                  <a:lnTo>
                    <a:pt x="690295" y="337114"/>
                  </a:lnTo>
                  <a:lnTo>
                    <a:pt x="704850" y="390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SMARTInkShape-20"/>
            <p:cNvSpPr/>
            <p:nvPr>
              <p:custDataLst>
                <p:tags r:id="rId5"/>
              </p:custDataLst>
            </p:nvPr>
          </p:nvSpPr>
          <p:spPr>
            <a:xfrm>
              <a:off x="4857785" y="4324350"/>
              <a:ext cx="28541" cy="609601"/>
            </a:xfrm>
            <a:custGeom>
              <a:avLst/>
              <a:gdLst/>
              <a:ahLst/>
              <a:cxnLst/>
              <a:rect l="0" t="0" r="0" b="0"/>
              <a:pathLst>
                <a:path w="28541" h="609601">
                  <a:moveTo>
                    <a:pt x="19015" y="0"/>
                  </a:moveTo>
                  <a:lnTo>
                    <a:pt x="19015" y="0"/>
                  </a:lnTo>
                  <a:lnTo>
                    <a:pt x="10814" y="0"/>
                  </a:lnTo>
                  <a:lnTo>
                    <a:pt x="16297" y="8663"/>
                  </a:lnTo>
                  <a:lnTo>
                    <a:pt x="18776" y="45990"/>
                  </a:lnTo>
                  <a:lnTo>
                    <a:pt x="18944" y="91944"/>
                  </a:lnTo>
                  <a:lnTo>
                    <a:pt x="18984" y="131175"/>
                  </a:lnTo>
                  <a:lnTo>
                    <a:pt x="16179" y="164839"/>
                  </a:lnTo>
                  <a:lnTo>
                    <a:pt x="11472" y="207591"/>
                  </a:lnTo>
                  <a:lnTo>
                    <a:pt x="10077" y="247070"/>
                  </a:lnTo>
                  <a:lnTo>
                    <a:pt x="9664" y="285578"/>
                  </a:lnTo>
                  <a:lnTo>
                    <a:pt x="6720" y="323799"/>
                  </a:lnTo>
                  <a:lnTo>
                    <a:pt x="1966" y="361935"/>
                  </a:lnTo>
                  <a:lnTo>
                    <a:pt x="558" y="402868"/>
                  </a:lnTo>
                  <a:lnTo>
                    <a:pt x="141" y="442865"/>
                  </a:lnTo>
                  <a:lnTo>
                    <a:pt x="0" y="489881"/>
                  </a:lnTo>
                  <a:lnTo>
                    <a:pt x="7576" y="531271"/>
                  </a:lnTo>
                  <a:lnTo>
                    <a:pt x="17300" y="567627"/>
                  </a:lnTo>
                  <a:lnTo>
                    <a:pt x="19735" y="592528"/>
                  </a:lnTo>
                  <a:lnTo>
                    <a:pt x="28540" y="609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SMARTInkShape-21"/>
            <p:cNvSpPr/>
            <p:nvPr>
              <p:custDataLst>
                <p:tags r:id="rId6"/>
              </p:custDataLst>
            </p:nvPr>
          </p:nvSpPr>
          <p:spPr>
            <a:xfrm>
              <a:off x="4583957" y="4643999"/>
              <a:ext cx="311779" cy="280427"/>
            </a:xfrm>
            <a:custGeom>
              <a:avLst/>
              <a:gdLst/>
              <a:ahLst/>
              <a:cxnLst/>
              <a:rect l="0" t="0" r="0" b="0"/>
              <a:pathLst>
                <a:path w="311779" h="280427">
                  <a:moveTo>
                    <a:pt x="302368" y="166126"/>
                  </a:moveTo>
                  <a:lnTo>
                    <a:pt x="302368" y="166126"/>
                  </a:lnTo>
                  <a:lnTo>
                    <a:pt x="307424" y="161070"/>
                  </a:lnTo>
                  <a:lnTo>
                    <a:pt x="309907" y="155765"/>
                  </a:lnTo>
                  <a:lnTo>
                    <a:pt x="311778" y="121070"/>
                  </a:lnTo>
                  <a:lnTo>
                    <a:pt x="304266" y="96157"/>
                  </a:lnTo>
                  <a:lnTo>
                    <a:pt x="294581" y="77191"/>
                  </a:lnTo>
                  <a:lnTo>
                    <a:pt x="266836" y="45471"/>
                  </a:lnTo>
                  <a:lnTo>
                    <a:pt x="243156" y="31481"/>
                  </a:lnTo>
                  <a:lnTo>
                    <a:pt x="197322" y="13974"/>
                  </a:lnTo>
                  <a:lnTo>
                    <a:pt x="149932" y="0"/>
                  </a:lnTo>
                  <a:lnTo>
                    <a:pt x="102338" y="3439"/>
                  </a:lnTo>
                  <a:lnTo>
                    <a:pt x="57540" y="14462"/>
                  </a:lnTo>
                  <a:lnTo>
                    <a:pt x="43272" y="21461"/>
                  </a:lnTo>
                  <a:lnTo>
                    <a:pt x="24398" y="37302"/>
                  </a:lnTo>
                  <a:lnTo>
                    <a:pt x="15490" y="49251"/>
                  </a:lnTo>
                  <a:lnTo>
                    <a:pt x="2206" y="88320"/>
                  </a:lnTo>
                  <a:lnTo>
                    <a:pt x="0" y="116967"/>
                  </a:lnTo>
                  <a:lnTo>
                    <a:pt x="3235" y="132283"/>
                  </a:lnTo>
                  <a:lnTo>
                    <a:pt x="27307" y="176212"/>
                  </a:lnTo>
                  <a:lnTo>
                    <a:pt x="40419" y="193892"/>
                  </a:lnTo>
                  <a:lnTo>
                    <a:pt x="83919" y="234158"/>
                  </a:lnTo>
                  <a:lnTo>
                    <a:pt x="131000" y="262705"/>
                  </a:lnTo>
                  <a:lnTo>
                    <a:pt x="148946" y="272551"/>
                  </a:lnTo>
                  <a:lnTo>
                    <a:pt x="178543" y="280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SMARTInkShape-22"/>
            <p:cNvSpPr/>
            <p:nvPr>
              <p:custDataLst>
                <p:tags r:id="rId7"/>
              </p:custDataLst>
            </p:nvPr>
          </p:nvSpPr>
          <p:spPr>
            <a:xfrm>
              <a:off x="4133850" y="4606489"/>
              <a:ext cx="352426" cy="356037"/>
            </a:xfrm>
            <a:custGeom>
              <a:avLst/>
              <a:gdLst/>
              <a:ahLst/>
              <a:cxnLst/>
              <a:rect l="0" t="0" r="0" b="0"/>
              <a:pathLst>
                <a:path w="352426" h="356037">
                  <a:moveTo>
                    <a:pt x="0" y="89336"/>
                  </a:moveTo>
                  <a:lnTo>
                    <a:pt x="0" y="89336"/>
                  </a:lnTo>
                  <a:lnTo>
                    <a:pt x="0" y="84280"/>
                  </a:lnTo>
                  <a:lnTo>
                    <a:pt x="1058" y="82790"/>
                  </a:lnTo>
                  <a:lnTo>
                    <a:pt x="2822" y="81797"/>
                  </a:lnTo>
                  <a:lnTo>
                    <a:pt x="9133" y="79927"/>
                  </a:lnTo>
                  <a:lnTo>
                    <a:pt x="10561" y="96064"/>
                  </a:lnTo>
                  <a:lnTo>
                    <a:pt x="22779" y="116667"/>
                  </a:lnTo>
                  <a:lnTo>
                    <a:pt x="30634" y="157101"/>
                  </a:lnTo>
                  <a:lnTo>
                    <a:pt x="44721" y="203779"/>
                  </a:lnTo>
                  <a:lnTo>
                    <a:pt x="55304" y="251280"/>
                  </a:lnTo>
                  <a:lnTo>
                    <a:pt x="56988" y="295155"/>
                  </a:lnTo>
                  <a:lnTo>
                    <a:pt x="66640" y="327362"/>
                  </a:lnTo>
                  <a:lnTo>
                    <a:pt x="66674" y="286754"/>
                  </a:lnTo>
                  <a:lnTo>
                    <a:pt x="66675" y="249688"/>
                  </a:lnTo>
                  <a:lnTo>
                    <a:pt x="66675" y="205520"/>
                  </a:lnTo>
                  <a:lnTo>
                    <a:pt x="66675" y="160852"/>
                  </a:lnTo>
                  <a:lnTo>
                    <a:pt x="73221" y="118867"/>
                  </a:lnTo>
                  <a:lnTo>
                    <a:pt x="78434" y="80000"/>
                  </a:lnTo>
                  <a:lnTo>
                    <a:pt x="84601" y="61903"/>
                  </a:lnTo>
                  <a:lnTo>
                    <a:pt x="113770" y="16211"/>
                  </a:lnTo>
                  <a:lnTo>
                    <a:pt x="117122" y="12011"/>
                  </a:lnTo>
                  <a:lnTo>
                    <a:pt x="137008" y="1043"/>
                  </a:lnTo>
                  <a:lnTo>
                    <a:pt x="156848" y="0"/>
                  </a:lnTo>
                  <a:lnTo>
                    <a:pt x="193966" y="7954"/>
                  </a:lnTo>
                  <a:lnTo>
                    <a:pt x="221680" y="27321"/>
                  </a:lnTo>
                  <a:lnTo>
                    <a:pt x="260300" y="71671"/>
                  </a:lnTo>
                  <a:lnTo>
                    <a:pt x="287037" y="118093"/>
                  </a:lnTo>
                  <a:lnTo>
                    <a:pt x="302310" y="162593"/>
                  </a:lnTo>
                  <a:lnTo>
                    <a:pt x="321790" y="203055"/>
                  </a:lnTo>
                  <a:lnTo>
                    <a:pt x="328226" y="223486"/>
                  </a:lnTo>
                  <a:lnTo>
                    <a:pt x="335180" y="265452"/>
                  </a:lnTo>
                  <a:lnTo>
                    <a:pt x="340613" y="290743"/>
                  </a:lnTo>
                  <a:lnTo>
                    <a:pt x="345045" y="315523"/>
                  </a:lnTo>
                  <a:lnTo>
                    <a:pt x="352425" y="356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SMARTInkShape-23"/>
            <p:cNvSpPr/>
            <p:nvPr>
              <p:custDataLst>
                <p:tags r:id="rId8"/>
              </p:custDataLst>
            </p:nvPr>
          </p:nvSpPr>
          <p:spPr>
            <a:xfrm>
              <a:off x="3792856" y="4630718"/>
              <a:ext cx="260350" cy="272215"/>
            </a:xfrm>
            <a:custGeom>
              <a:avLst/>
              <a:gdLst/>
              <a:ahLst/>
              <a:cxnLst/>
              <a:rect l="0" t="0" r="0" b="0"/>
              <a:pathLst>
                <a:path w="260350" h="272215">
                  <a:moveTo>
                    <a:pt x="17144" y="103207"/>
                  </a:moveTo>
                  <a:lnTo>
                    <a:pt x="17144" y="103207"/>
                  </a:lnTo>
                  <a:lnTo>
                    <a:pt x="58562" y="103207"/>
                  </a:lnTo>
                  <a:lnTo>
                    <a:pt x="84802" y="106029"/>
                  </a:lnTo>
                  <a:lnTo>
                    <a:pt x="131573" y="111849"/>
                  </a:lnTo>
                  <a:lnTo>
                    <a:pt x="179086" y="112616"/>
                  </a:lnTo>
                  <a:lnTo>
                    <a:pt x="222963" y="104521"/>
                  </a:lnTo>
                  <a:lnTo>
                    <a:pt x="241205" y="102408"/>
                  </a:lnTo>
                  <a:lnTo>
                    <a:pt x="248313" y="98266"/>
                  </a:lnTo>
                  <a:lnTo>
                    <a:pt x="252177" y="92897"/>
                  </a:lnTo>
                  <a:lnTo>
                    <a:pt x="254954" y="86983"/>
                  </a:lnTo>
                  <a:lnTo>
                    <a:pt x="259714" y="80827"/>
                  </a:lnTo>
                  <a:lnTo>
                    <a:pt x="260349" y="77704"/>
                  </a:lnTo>
                  <a:lnTo>
                    <a:pt x="259714" y="74563"/>
                  </a:lnTo>
                  <a:lnTo>
                    <a:pt x="251091" y="56862"/>
                  </a:lnTo>
                  <a:lnTo>
                    <a:pt x="218500" y="27495"/>
                  </a:lnTo>
                  <a:lnTo>
                    <a:pt x="203297" y="17346"/>
                  </a:lnTo>
                  <a:lnTo>
                    <a:pt x="159446" y="6371"/>
                  </a:lnTo>
                  <a:lnTo>
                    <a:pt x="121806" y="0"/>
                  </a:lnTo>
                  <a:lnTo>
                    <a:pt x="78017" y="6770"/>
                  </a:lnTo>
                  <a:lnTo>
                    <a:pt x="53525" y="17718"/>
                  </a:lnTo>
                  <a:lnTo>
                    <a:pt x="36272" y="29312"/>
                  </a:lnTo>
                  <a:lnTo>
                    <a:pt x="20962" y="50314"/>
                  </a:lnTo>
                  <a:lnTo>
                    <a:pt x="4528" y="86181"/>
                  </a:lnTo>
                  <a:lnTo>
                    <a:pt x="0" y="113332"/>
                  </a:lnTo>
                  <a:lnTo>
                    <a:pt x="6075" y="150951"/>
                  </a:lnTo>
                  <a:lnTo>
                    <a:pt x="15511" y="178384"/>
                  </a:lnTo>
                  <a:lnTo>
                    <a:pt x="49308" y="220313"/>
                  </a:lnTo>
                  <a:lnTo>
                    <a:pt x="85755" y="252383"/>
                  </a:lnTo>
                  <a:lnTo>
                    <a:pt x="112968" y="266411"/>
                  </a:lnTo>
                  <a:lnTo>
                    <a:pt x="141139" y="272214"/>
                  </a:lnTo>
                  <a:lnTo>
                    <a:pt x="188594" y="265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SMARTInkShape-24"/>
            <p:cNvSpPr/>
            <p:nvPr>
              <p:custDataLst>
                <p:tags r:id="rId9"/>
              </p:custDataLst>
            </p:nvPr>
          </p:nvSpPr>
          <p:spPr>
            <a:xfrm>
              <a:off x="3400425" y="4639999"/>
              <a:ext cx="250521" cy="265306"/>
            </a:xfrm>
            <a:custGeom>
              <a:avLst/>
              <a:gdLst/>
              <a:ahLst/>
              <a:cxnLst/>
              <a:rect l="0" t="0" r="0" b="0"/>
              <a:pathLst>
                <a:path w="250521" h="265306">
                  <a:moveTo>
                    <a:pt x="0" y="8201"/>
                  </a:moveTo>
                  <a:lnTo>
                    <a:pt x="0" y="8201"/>
                  </a:lnTo>
                  <a:lnTo>
                    <a:pt x="34716" y="0"/>
                  </a:lnTo>
                  <a:lnTo>
                    <a:pt x="66830" y="6542"/>
                  </a:lnTo>
                  <a:lnTo>
                    <a:pt x="106259" y="26157"/>
                  </a:lnTo>
                  <a:lnTo>
                    <a:pt x="152595" y="56100"/>
                  </a:lnTo>
                  <a:lnTo>
                    <a:pt x="190539" y="86337"/>
                  </a:lnTo>
                  <a:lnTo>
                    <a:pt x="227769" y="132281"/>
                  </a:lnTo>
                  <a:lnTo>
                    <a:pt x="239872" y="153306"/>
                  </a:lnTo>
                  <a:lnTo>
                    <a:pt x="250520" y="192777"/>
                  </a:lnTo>
                  <a:lnTo>
                    <a:pt x="247912" y="224462"/>
                  </a:lnTo>
                  <a:lnTo>
                    <a:pt x="243181" y="240489"/>
                  </a:lnTo>
                  <a:lnTo>
                    <a:pt x="234728" y="251845"/>
                  </a:lnTo>
                  <a:lnTo>
                    <a:pt x="229510" y="256356"/>
                  </a:lnTo>
                  <a:lnTo>
                    <a:pt x="215246" y="261367"/>
                  </a:lnTo>
                  <a:lnTo>
                    <a:pt x="169128" y="265024"/>
                  </a:lnTo>
                  <a:lnTo>
                    <a:pt x="127835" y="265305"/>
                  </a:lnTo>
                  <a:lnTo>
                    <a:pt x="81269" y="260299"/>
                  </a:lnTo>
                  <a:lnTo>
                    <a:pt x="39062" y="250183"/>
                  </a:lnTo>
                  <a:lnTo>
                    <a:pt x="0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SMARTInkShape-25"/>
            <p:cNvSpPr/>
            <p:nvPr>
              <p:custDataLst>
                <p:tags r:id="rId10"/>
              </p:custDataLst>
            </p:nvPr>
          </p:nvSpPr>
          <p:spPr>
            <a:xfrm>
              <a:off x="3352800" y="4695825"/>
              <a:ext cx="76201" cy="628651"/>
            </a:xfrm>
            <a:custGeom>
              <a:avLst/>
              <a:gdLst/>
              <a:ahLst/>
              <a:cxnLst/>
              <a:rect l="0" t="0" r="0" b="0"/>
              <a:pathLst>
                <a:path w="76201" h="628651">
                  <a:moveTo>
                    <a:pt x="0" y="0"/>
                  </a:moveTo>
                  <a:lnTo>
                    <a:pt x="0" y="0"/>
                  </a:lnTo>
                  <a:lnTo>
                    <a:pt x="7539" y="31084"/>
                  </a:lnTo>
                  <a:lnTo>
                    <a:pt x="15810" y="77589"/>
                  </a:lnTo>
                  <a:lnTo>
                    <a:pt x="21232" y="124726"/>
                  </a:lnTo>
                  <a:lnTo>
                    <a:pt x="29221" y="165014"/>
                  </a:lnTo>
                  <a:lnTo>
                    <a:pt x="35213" y="196106"/>
                  </a:lnTo>
                  <a:lnTo>
                    <a:pt x="41403" y="231092"/>
                  </a:lnTo>
                  <a:lnTo>
                    <a:pt x="47682" y="264985"/>
                  </a:lnTo>
                  <a:lnTo>
                    <a:pt x="52942" y="298746"/>
                  </a:lnTo>
                  <a:lnTo>
                    <a:pt x="55280" y="334918"/>
                  </a:lnTo>
                  <a:lnTo>
                    <a:pt x="59141" y="369338"/>
                  </a:lnTo>
                  <a:lnTo>
                    <a:pt x="63327" y="403334"/>
                  </a:lnTo>
                  <a:lnTo>
                    <a:pt x="65187" y="439609"/>
                  </a:lnTo>
                  <a:lnTo>
                    <a:pt x="66234" y="485618"/>
                  </a:lnTo>
                  <a:lnTo>
                    <a:pt x="71601" y="531120"/>
                  </a:lnTo>
                  <a:lnTo>
                    <a:pt x="75292" y="577635"/>
                  </a:lnTo>
                  <a:lnTo>
                    <a:pt x="76200" y="628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SMARTInkShape-26"/>
            <p:cNvSpPr/>
            <p:nvPr>
              <p:custDataLst>
                <p:tags r:id="rId11"/>
              </p:custDataLst>
            </p:nvPr>
          </p:nvSpPr>
          <p:spPr>
            <a:xfrm>
              <a:off x="2981325" y="4640113"/>
              <a:ext cx="266091" cy="274788"/>
            </a:xfrm>
            <a:custGeom>
              <a:avLst/>
              <a:gdLst/>
              <a:ahLst/>
              <a:cxnLst/>
              <a:rect l="0" t="0" r="0" b="0"/>
              <a:pathLst>
                <a:path w="266091" h="274788">
                  <a:moveTo>
                    <a:pt x="0" y="84287"/>
                  </a:moveTo>
                  <a:lnTo>
                    <a:pt x="0" y="84287"/>
                  </a:lnTo>
                  <a:lnTo>
                    <a:pt x="15209" y="90833"/>
                  </a:lnTo>
                  <a:lnTo>
                    <a:pt x="44780" y="98476"/>
                  </a:lnTo>
                  <a:lnTo>
                    <a:pt x="70974" y="108923"/>
                  </a:lnTo>
                  <a:lnTo>
                    <a:pt x="109810" y="117400"/>
                  </a:lnTo>
                  <a:lnTo>
                    <a:pt x="149357" y="127948"/>
                  </a:lnTo>
                  <a:lnTo>
                    <a:pt x="191563" y="136446"/>
                  </a:lnTo>
                  <a:lnTo>
                    <a:pt x="214333" y="139958"/>
                  </a:lnTo>
                  <a:lnTo>
                    <a:pt x="248806" y="133106"/>
                  </a:lnTo>
                  <a:lnTo>
                    <a:pt x="256278" y="129621"/>
                  </a:lnTo>
                  <a:lnTo>
                    <a:pt x="259752" y="127209"/>
                  </a:lnTo>
                  <a:lnTo>
                    <a:pt x="262068" y="123485"/>
                  </a:lnTo>
                  <a:lnTo>
                    <a:pt x="265327" y="108131"/>
                  </a:lnTo>
                  <a:lnTo>
                    <a:pt x="266090" y="96296"/>
                  </a:lnTo>
                  <a:lnTo>
                    <a:pt x="263607" y="86802"/>
                  </a:lnTo>
                  <a:lnTo>
                    <a:pt x="249359" y="62197"/>
                  </a:lnTo>
                  <a:lnTo>
                    <a:pt x="214434" y="33582"/>
                  </a:lnTo>
                  <a:lnTo>
                    <a:pt x="167005" y="11549"/>
                  </a:lnTo>
                  <a:lnTo>
                    <a:pt x="120235" y="481"/>
                  </a:lnTo>
                  <a:lnTo>
                    <a:pt x="86074" y="0"/>
                  </a:lnTo>
                  <a:lnTo>
                    <a:pt x="63486" y="7337"/>
                  </a:lnTo>
                  <a:lnTo>
                    <a:pt x="39272" y="22446"/>
                  </a:lnTo>
                  <a:lnTo>
                    <a:pt x="16866" y="47699"/>
                  </a:lnTo>
                  <a:lnTo>
                    <a:pt x="12787" y="57795"/>
                  </a:lnTo>
                  <a:lnTo>
                    <a:pt x="10170" y="86580"/>
                  </a:lnTo>
                  <a:lnTo>
                    <a:pt x="22839" y="133437"/>
                  </a:lnTo>
                  <a:lnTo>
                    <a:pt x="48542" y="179738"/>
                  </a:lnTo>
                  <a:lnTo>
                    <a:pt x="61791" y="197618"/>
                  </a:lnTo>
                  <a:lnTo>
                    <a:pt x="105386" y="232966"/>
                  </a:lnTo>
                  <a:lnTo>
                    <a:pt x="171450" y="274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SMARTInkShape-27"/>
            <p:cNvSpPr/>
            <p:nvPr>
              <p:custDataLst>
                <p:tags r:id="rId12"/>
              </p:custDataLst>
            </p:nvPr>
          </p:nvSpPr>
          <p:spPr>
            <a:xfrm>
              <a:off x="2809875" y="4305300"/>
              <a:ext cx="95251" cy="638176"/>
            </a:xfrm>
            <a:custGeom>
              <a:avLst/>
              <a:gdLst/>
              <a:ahLst/>
              <a:cxnLst/>
              <a:rect l="0" t="0" r="0" b="0"/>
              <a:pathLst>
                <a:path w="95251" h="63817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8642" y="58809"/>
                  </a:lnTo>
                  <a:lnTo>
                    <a:pt x="12173" y="98400"/>
                  </a:lnTo>
                  <a:lnTo>
                    <a:pt x="19834" y="134283"/>
                  </a:lnTo>
                  <a:lnTo>
                    <a:pt x="25985" y="174549"/>
                  </a:lnTo>
                  <a:lnTo>
                    <a:pt x="30630" y="217171"/>
                  </a:lnTo>
                  <a:lnTo>
                    <a:pt x="35887" y="259433"/>
                  </a:lnTo>
                  <a:lnTo>
                    <a:pt x="40267" y="302647"/>
                  </a:lnTo>
                  <a:lnTo>
                    <a:pt x="48267" y="345084"/>
                  </a:lnTo>
                  <a:lnTo>
                    <a:pt x="54518" y="388350"/>
                  </a:lnTo>
                  <a:lnTo>
                    <a:pt x="59192" y="430803"/>
                  </a:lnTo>
                  <a:lnTo>
                    <a:pt x="67280" y="471251"/>
                  </a:lnTo>
                  <a:lnTo>
                    <a:pt x="79495" y="518419"/>
                  </a:lnTo>
                  <a:lnTo>
                    <a:pt x="85553" y="560898"/>
                  </a:lnTo>
                  <a:lnTo>
                    <a:pt x="93764" y="604401"/>
                  </a:lnTo>
                  <a:lnTo>
                    <a:pt x="95250" y="638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SMARTInkShape-28"/>
            <p:cNvSpPr/>
            <p:nvPr>
              <p:custDataLst>
                <p:tags r:id="rId13"/>
              </p:custDataLst>
            </p:nvPr>
          </p:nvSpPr>
          <p:spPr>
            <a:xfrm>
              <a:off x="2620926" y="4620794"/>
              <a:ext cx="245592" cy="227432"/>
            </a:xfrm>
            <a:custGeom>
              <a:avLst/>
              <a:gdLst/>
              <a:ahLst/>
              <a:cxnLst/>
              <a:rect l="0" t="0" r="0" b="0"/>
              <a:pathLst>
                <a:path w="245592" h="227432">
                  <a:moveTo>
                    <a:pt x="227049" y="103606"/>
                  </a:moveTo>
                  <a:lnTo>
                    <a:pt x="227049" y="103606"/>
                  </a:lnTo>
                  <a:lnTo>
                    <a:pt x="244382" y="72083"/>
                  </a:lnTo>
                  <a:lnTo>
                    <a:pt x="245591" y="62398"/>
                  </a:lnTo>
                  <a:lnTo>
                    <a:pt x="240892" y="47769"/>
                  </a:lnTo>
                  <a:lnTo>
                    <a:pt x="229823" y="31468"/>
                  </a:lnTo>
                  <a:lnTo>
                    <a:pt x="219522" y="21319"/>
                  </a:lnTo>
                  <a:lnTo>
                    <a:pt x="191551" y="5215"/>
                  </a:lnTo>
                  <a:lnTo>
                    <a:pt x="160065" y="92"/>
                  </a:lnTo>
                  <a:lnTo>
                    <a:pt x="119351" y="0"/>
                  </a:lnTo>
                  <a:lnTo>
                    <a:pt x="73417" y="16145"/>
                  </a:lnTo>
                  <a:lnTo>
                    <a:pt x="31918" y="43889"/>
                  </a:lnTo>
                  <a:lnTo>
                    <a:pt x="16715" y="62511"/>
                  </a:lnTo>
                  <a:lnTo>
                    <a:pt x="1939" y="98149"/>
                  </a:lnTo>
                  <a:lnTo>
                    <a:pt x="0" y="110353"/>
                  </a:lnTo>
                  <a:lnTo>
                    <a:pt x="3965" y="129123"/>
                  </a:lnTo>
                  <a:lnTo>
                    <a:pt x="25044" y="173463"/>
                  </a:lnTo>
                  <a:lnTo>
                    <a:pt x="41019" y="191450"/>
                  </a:lnTo>
                  <a:lnTo>
                    <a:pt x="60216" y="203952"/>
                  </a:lnTo>
                  <a:lnTo>
                    <a:pt x="104492" y="223088"/>
                  </a:lnTo>
                  <a:lnTo>
                    <a:pt x="122274" y="227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SMARTInkShape-29"/>
            <p:cNvSpPr/>
            <p:nvPr>
              <p:custDataLst>
                <p:tags r:id="rId14"/>
              </p:custDataLst>
            </p:nvPr>
          </p:nvSpPr>
          <p:spPr>
            <a:xfrm>
              <a:off x="2181225" y="4553116"/>
              <a:ext cx="295276" cy="266535"/>
            </a:xfrm>
            <a:custGeom>
              <a:avLst/>
              <a:gdLst/>
              <a:ahLst/>
              <a:cxnLst/>
              <a:rect l="0" t="0" r="0" b="0"/>
              <a:pathLst>
                <a:path w="295276" h="266535">
                  <a:moveTo>
                    <a:pt x="0" y="47459"/>
                  </a:moveTo>
                  <a:lnTo>
                    <a:pt x="0" y="47459"/>
                  </a:lnTo>
                  <a:lnTo>
                    <a:pt x="9701" y="89653"/>
                  </a:lnTo>
                  <a:lnTo>
                    <a:pt x="24636" y="135464"/>
                  </a:lnTo>
                  <a:lnTo>
                    <a:pt x="28344" y="180757"/>
                  </a:lnTo>
                  <a:lnTo>
                    <a:pt x="28562" y="220200"/>
                  </a:lnTo>
                  <a:lnTo>
                    <a:pt x="25747" y="227596"/>
                  </a:lnTo>
                  <a:lnTo>
                    <a:pt x="19060" y="237943"/>
                  </a:lnTo>
                  <a:lnTo>
                    <a:pt x="19051" y="216499"/>
                  </a:lnTo>
                  <a:lnTo>
                    <a:pt x="28751" y="170762"/>
                  </a:lnTo>
                  <a:lnTo>
                    <a:pt x="38198" y="129183"/>
                  </a:lnTo>
                  <a:lnTo>
                    <a:pt x="54262" y="83287"/>
                  </a:lnTo>
                  <a:lnTo>
                    <a:pt x="79386" y="36676"/>
                  </a:lnTo>
                  <a:lnTo>
                    <a:pt x="117083" y="6234"/>
                  </a:lnTo>
                  <a:lnTo>
                    <a:pt x="126473" y="2678"/>
                  </a:lnTo>
                  <a:lnTo>
                    <a:pt x="155173" y="0"/>
                  </a:lnTo>
                  <a:lnTo>
                    <a:pt x="161746" y="2730"/>
                  </a:lnTo>
                  <a:lnTo>
                    <a:pt x="184702" y="23219"/>
                  </a:lnTo>
                  <a:lnTo>
                    <a:pt x="216433" y="69566"/>
                  </a:lnTo>
                  <a:lnTo>
                    <a:pt x="236035" y="97883"/>
                  </a:lnTo>
                  <a:lnTo>
                    <a:pt x="244209" y="121666"/>
                  </a:lnTo>
                  <a:lnTo>
                    <a:pt x="257709" y="164407"/>
                  </a:lnTo>
                  <a:lnTo>
                    <a:pt x="276272" y="208781"/>
                  </a:lnTo>
                  <a:lnTo>
                    <a:pt x="291048" y="241055"/>
                  </a:lnTo>
                  <a:lnTo>
                    <a:pt x="295275" y="266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SMARTInkShape-30"/>
            <p:cNvSpPr/>
            <p:nvPr>
              <p:custDataLst>
                <p:tags r:id="rId15"/>
              </p:custDataLst>
            </p:nvPr>
          </p:nvSpPr>
          <p:spPr>
            <a:xfrm>
              <a:off x="1885950" y="4324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SMARTInkShape-31"/>
            <p:cNvSpPr/>
            <p:nvPr>
              <p:custDataLst>
                <p:tags r:id="rId16"/>
              </p:custDataLst>
            </p:nvPr>
          </p:nvSpPr>
          <p:spPr>
            <a:xfrm>
              <a:off x="2000250" y="4533900"/>
              <a:ext cx="28576" cy="285180"/>
            </a:xfrm>
            <a:custGeom>
              <a:avLst/>
              <a:gdLst/>
              <a:ahLst/>
              <a:cxnLst/>
              <a:rect l="0" t="0" r="0" b="0"/>
              <a:pathLst>
                <a:path w="28576" h="285180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3" y="10361"/>
                  </a:lnTo>
                  <a:lnTo>
                    <a:pt x="22029" y="16247"/>
                  </a:lnTo>
                  <a:lnTo>
                    <a:pt x="20374" y="22390"/>
                  </a:lnTo>
                  <a:lnTo>
                    <a:pt x="19128" y="69348"/>
                  </a:lnTo>
                  <a:lnTo>
                    <a:pt x="18015" y="88751"/>
                  </a:lnTo>
                  <a:lnTo>
                    <a:pt x="10115" y="133341"/>
                  </a:lnTo>
                  <a:lnTo>
                    <a:pt x="8729" y="146046"/>
                  </a:lnTo>
                  <a:lnTo>
                    <a:pt x="1358" y="177800"/>
                  </a:lnTo>
                  <a:lnTo>
                    <a:pt x="179" y="221806"/>
                  </a:lnTo>
                  <a:lnTo>
                    <a:pt x="3" y="269365"/>
                  </a:lnTo>
                  <a:lnTo>
                    <a:pt x="0" y="285179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7" name="SMARTInkShape-32"/>
          <p:cNvSpPr/>
          <p:nvPr>
            <p:custDataLst>
              <p:tags r:id="rId1"/>
            </p:custDataLst>
          </p:nvPr>
        </p:nvSpPr>
        <p:spPr>
          <a:xfrm>
            <a:off x="1962150" y="3981450"/>
            <a:ext cx="1228726" cy="47033"/>
          </a:xfrm>
          <a:custGeom>
            <a:avLst/>
            <a:gdLst/>
            <a:ahLst/>
            <a:cxnLst/>
            <a:rect l="0" t="0" r="0" b="0"/>
            <a:pathLst>
              <a:path w="1228726" h="47033">
                <a:moveTo>
                  <a:pt x="0" y="19050"/>
                </a:moveTo>
                <a:lnTo>
                  <a:pt x="0" y="19050"/>
                </a:lnTo>
                <a:lnTo>
                  <a:pt x="41445" y="11511"/>
                </a:lnTo>
                <a:lnTo>
                  <a:pt x="82835" y="12936"/>
                </a:lnTo>
                <a:lnTo>
                  <a:pt x="126849" y="17238"/>
                </a:lnTo>
                <a:lnTo>
                  <a:pt x="162821" y="18513"/>
                </a:lnTo>
                <a:lnTo>
                  <a:pt x="200290" y="18891"/>
                </a:lnTo>
                <a:lnTo>
                  <a:pt x="241026" y="19003"/>
                </a:lnTo>
                <a:lnTo>
                  <a:pt x="286610" y="21858"/>
                </a:lnTo>
                <a:lnTo>
                  <a:pt x="333630" y="26585"/>
                </a:lnTo>
                <a:lnTo>
                  <a:pt x="381075" y="27986"/>
                </a:lnTo>
                <a:lnTo>
                  <a:pt x="413842" y="28313"/>
                </a:lnTo>
                <a:lnTo>
                  <a:pt x="449571" y="28458"/>
                </a:lnTo>
                <a:lnTo>
                  <a:pt x="486618" y="31345"/>
                </a:lnTo>
                <a:lnTo>
                  <a:pt x="523191" y="35098"/>
                </a:lnTo>
                <a:lnTo>
                  <a:pt x="557085" y="36766"/>
                </a:lnTo>
                <a:lnTo>
                  <a:pt x="592610" y="37507"/>
                </a:lnTo>
                <a:lnTo>
                  <a:pt x="629566" y="37836"/>
                </a:lnTo>
                <a:lnTo>
                  <a:pt x="667157" y="37983"/>
                </a:lnTo>
                <a:lnTo>
                  <a:pt x="702209" y="40870"/>
                </a:lnTo>
                <a:lnTo>
                  <a:pt x="735426" y="44623"/>
                </a:lnTo>
                <a:lnTo>
                  <a:pt x="767828" y="46291"/>
                </a:lnTo>
                <a:lnTo>
                  <a:pt x="799868" y="47032"/>
                </a:lnTo>
                <a:lnTo>
                  <a:pt x="831747" y="46303"/>
                </a:lnTo>
                <a:lnTo>
                  <a:pt x="863554" y="42452"/>
                </a:lnTo>
                <a:lnTo>
                  <a:pt x="895330" y="40034"/>
                </a:lnTo>
                <a:lnTo>
                  <a:pt x="940147" y="38673"/>
                </a:lnTo>
                <a:lnTo>
                  <a:pt x="977415" y="35447"/>
                </a:lnTo>
                <a:lnTo>
                  <a:pt x="1019854" y="27789"/>
                </a:lnTo>
                <a:lnTo>
                  <a:pt x="1065237" y="21639"/>
                </a:lnTo>
                <a:lnTo>
                  <a:pt x="1107673" y="18333"/>
                </a:lnTo>
                <a:lnTo>
                  <a:pt x="1154689" y="10438"/>
                </a:lnTo>
                <a:lnTo>
                  <a:pt x="1198259" y="9561"/>
                </a:lnTo>
                <a:lnTo>
                  <a:pt x="1211349" y="9536"/>
                </a:lnTo>
                <a:lnTo>
                  <a:pt x="1218533" y="6708"/>
                </a:lnTo>
                <a:lnTo>
                  <a:pt x="12287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725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advantages did salons have over earlier forms of communication in spreading ideas? </a:t>
            </a:r>
          </a:p>
          <a:p>
            <a:pPr marL="514350" indent="-514350">
              <a:buAutoNum type="arabicPeriod"/>
            </a:pPr>
            <a:r>
              <a:rPr lang="en-US" dirty="0" smtClean="0"/>
              <a:t>In what way were the enlightened despots less than true reformers? Cite specific examples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did the Encyclopedia project reflect the age of Enlightenment?</a:t>
            </a:r>
          </a:p>
          <a:p>
            <a:pPr marL="514350" indent="-514350">
              <a:buAutoNum type="arabicPeriod"/>
            </a:pPr>
            <a:r>
              <a:rPr lang="en-US" dirty="0" smtClean="0"/>
              <a:t>Why did the enlightened despots undertake reform?  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accurately does the term ‘enlightened despot’ describe Catherine the Great? </a:t>
            </a:r>
          </a:p>
          <a:p>
            <a:pPr marL="514350" indent="-514350"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86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655C5-BDAF-4C67-B3CC-578B384A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Enlightenment Spreads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BB50BC-6FE2-4E6A-8D18-632646493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Learning Goal:  </a:t>
            </a:r>
          </a:p>
          <a:p>
            <a:r>
              <a:rPr lang="en-CA" dirty="0"/>
              <a:t>Explain how the Enlightenment influenced the arts and government</a:t>
            </a:r>
          </a:p>
          <a:p>
            <a:endParaRPr lang="en-CA" dirty="0"/>
          </a:p>
          <a:p>
            <a:pPr marL="514350" indent="-514350">
              <a:buAutoNum type="arabicPeriod"/>
            </a:pPr>
            <a:r>
              <a:rPr lang="en-CA" dirty="0"/>
              <a:t>Discuss questions from yesterday’s reading</a:t>
            </a:r>
          </a:p>
          <a:p>
            <a:pPr marL="514350" indent="-514350">
              <a:buAutoNum type="arabicPeriod"/>
            </a:pPr>
            <a:r>
              <a:rPr lang="en-CA" dirty="0"/>
              <a:t>Notes and discussion</a:t>
            </a:r>
          </a:p>
          <a:p>
            <a:pPr marL="514350" indent="-514350">
              <a:buAutoNum type="arabicPeriod"/>
            </a:pPr>
            <a:r>
              <a:rPr lang="en-CA" dirty="0"/>
              <a:t>Exit questions</a:t>
            </a:r>
          </a:p>
        </p:txBody>
      </p:sp>
    </p:spTree>
    <p:extLst>
      <p:ext uri="{BB962C8B-B14F-4D97-AF65-F5344CB8AC3E}">
        <p14:creationId xmlns:p14="http://schemas.microsoft.com/office/powerpoint/2010/main" val="17174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How did Locke’s view of human nature differ from that of Hobbes?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are the natural rights with which people are born, according to John Locke? 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advantages did Montesquieu see in the separation of powers?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Why does Rousseau say that citizen’s should be the author’s of society’s laws?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Why does Montesquieu believe that disobeying laws leads to a loss of liberty?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do you think are the two most important Enlightenment ideas? Why?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481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7"/>
            </a:pPr>
            <a:r>
              <a:rPr lang="en-US" dirty="0" smtClean="0"/>
              <a:t>Why do you think education was so important to </a:t>
            </a:r>
            <a:r>
              <a:rPr lang="en-US" dirty="0" err="1" smtClean="0"/>
              <a:t>Astell</a:t>
            </a:r>
            <a:r>
              <a:rPr lang="en-US" dirty="0" smtClean="0"/>
              <a:t> and Wollstonecraft? </a:t>
            </a:r>
          </a:p>
          <a:p>
            <a:pPr marL="514350" indent="-514350">
              <a:buAutoNum type="arabicPeriod" startAt="7"/>
            </a:pPr>
            <a:r>
              <a:rPr lang="en-US" dirty="0" smtClean="0"/>
              <a:t>“Power should be a check to power.”  Explain.  </a:t>
            </a:r>
          </a:p>
          <a:p>
            <a:pPr marL="514350" indent="-514350">
              <a:buAutoNum type="arabicPeriod" startAt="7"/>
            </a:pPr>
            <a:r>
              <a:rPr lang="en-US" dirty="0" smtClean="0"/>
              <a:t>Why might some women have been critical of the Enlightenment? </a:t>
            </a:r>
          </a:p>
          <a:p>
            <a:pPr marL="514350" indent="-514350">
              <a:buAutoNum type="arabicPeriod" startAt="7"/>
            </a:pPr>
            <a:r>
              <a:rPr lang="en-US" dirty="0" smtClean="0"/>
              <a:t>Do you think the philosophes were optimistic about the future of humankind? Explain</a:t>
            </a:r>
          </a:p>
          <a:p>
            <a:pPr marL="514350" indent="-514350">
              <a:buAutoNum type="arabicPeriod" startAt="7"/>
            </a:pPr>
            <a:r>
              <a:rPr lang="en-US" dirty="0" smtClean="0"/>
              <a:t>Compare Hobbes, Locke, and Rousseau and their ideas on government.  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 startAt="6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144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A67095-3A15-4DE2-B3DA-C85110A1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Enlightenment Spreads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AE04F1-2535-45BD-908B-3860ECCB0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Many philosophes were punished for their ideas, including Voltaire</a:t>
            </a:r>
          </a:p>
          <a:p>
            <a:r>
              <a:rPr lang="en-CA" dirty="0"/>
              <a:t>Yet, these ideas spread to the artistic world and the royal </a:t>
            </a:r>
            <a:r>
              <a:rPr lang="en-CA" dirty="0">
                <a:solidFill>
                  <a:srgbClr val="7030A0"/>
                </a:solidFill>
              </a:rPr>
              <a:t>courts</a:t>
            </a:r>
          </a:p>
        </p:txBody>
      </p:sp>
    </p:spTree>
    <p:extLst>
      <p:ext uri="{BB962C8B-B14F-4D97-AF65-F5344CB8AC3E}">
        <p14:creationId xmlns:p14="http://schemas.microsoft.com/office/powerpoint/2010/main" val="250225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DABF40-CF2E-485E-9FA4-89DA1809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World of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D27FD6-DB85-48FE-8062-71CEC3798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People from around the world (including the Americas) travelled to Paris to learn</a:t>
            </a:r>
          </a:p>
          <a:p>
            <a:r>
              <a:rPr lang="en-CA" dirty="0"/>
              <a:t>Philosophers, writers, artists, scientists gathered in the drawing rooms of Paris’ wealthy women in gatherings called salons</a:t>
            </a:r>
          </a:p>
          <a:p>
            <a:r>
              <a:rPr lang="en-CA" dirty="0"/>
              <a:t>Diderot wrote a large set of books filled with essays, called Encyclopedia (1751)</a:t>
            </a:r>
          </a:p>
          <a:p>
            <a:r>
              <a:rPr lang="en-CA" dirty="0"/>
              <a:t>Censors from the Catholic church banned many of these writings as they undermined political authority and encouraged revolt</a:t>
            </a:r>
          </a:p>
          <a:p>
            <a:r>
              <a:rPr lang="en-CA" dirty="0"/>
              <a:t>Didn’t stop </a:t>
            </a:r>
            <a:r>
              <a:rPr lang="en-CA" dirty="0">
                <a:solidFill>
                  <a:srgbClr val="7030A0"/>
                </a:solidFill>
              </a:rPr>
              <a:t>Diderot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6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02FC8-964A-4C37-B351-3CAD09B6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BA2A85-87E9-44EC-BBB9-95856BF58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Ideas continued to spread through newspapers, pamphlets and political songs around Europe</a:t>
            </a:r>
          </a:p>
          <a:p>
            <a:r>
              <a:rPr lang="en-CA" dirty="0"/>
              <a:t>Rising middle class could afford to buy these </a:t>
            </a:r>
            <a:r>
              <a:rPr lang="en-CA" dirty="0">
                <a:solidFill>
                  <a:srgbClr val="7030A0"/>
                </a:solidFill>
              </a:rPr>
              <a:t>writings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17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BCCA80-BDD1-4B0F-AF3F-E8BE9E32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New Artistic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656F62-C3B3-45C1-9C9B-D4472363F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Baroque Style</a:t>
            </a:r>
          </a:p>
          <a:p>
            <a:r>
              <a:rPr lang="en-CA" dirty="0"/>
              <a:t>Lasted through the early 1700s</a:t>
            </a:r>
          </a:p>
          <a:p>
            <a:r>
              <a:rPr lang="en-CA" dirty="0"/>
              <a:t>Grand, ornate design</a:t>
            </a:r>
          </a:p>
          <a:p>
            <a:r>
              <a:rPr lang="en-CA" dirty="0"/>
              <a:t>Elaborate palaces and paintings</a:t>
            </a:r>
          </a:p>
          <a:p>
            <a:r>
              <a:rPr lang="en-CA" dirty="0"/>
              <a:t>Johann Sebastian Bach, George Friedrich Handel wrote organ and choral work</a:t>
            </a:r>
          </a:p>
          <a:p>
            <a:r>
              <a:rPr lang="en-CA" dirty="0"/>
              <a:t>Very </a:t>
            </a:r>
            <a:r>
              <a:rPr lang="en-CA" dirty="0">
                <a:solidFill>
                  <a:srgbClr val="7030A0"/>
                </a:solidFill>
              </a:rPr>
              <a:t>dramatic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964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45492-2BAE-4B07-83B3-BCF09D576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62741B-8E6D-4E15-8DC6-F5F61EF36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u="sng" dirty="0"/>
              <a:t>Neoclassical</a:t>
            </a:r>
          </a:p>
          <a:p>
            <a:r>
              <a:rPr lang="en-CA" dirty="0"/>
              <a:t>Emerged out of the late 1700s, to reconnect to the themes of classical Greece and Rome</a:t>
            </a:r>
          </a:p>
          <a:p>
            <a:r>
              <a:rPr lang="en-CA" dirty="0"/>
              <a:t>Music also took on this classical style</a:t>
            </a:r>
          </a:p>
          <a:p>
            <a:r>
              <a:rPr lang="en-CA" dirty="0"/>
              <a:t>A lighter style with more elegance</a:t>
            </a:r>
          </a:p>
          <a:p>
            <a:r>
              <a:rPr lang="en-CA" dirty="0"/>
              <a:t>Included Franz Joseph Haydn, Wolfgang Amadeus Mozart, and Ludwig van Beethoven (all from </a:t>
            </a:r>
            <a:r>
              <a:rPr lang="en-CA" dirty="0">
                <a:solidFill>
                  <a:srgbClr val="7030A0"/>
                </a:solidFill>
              </a:rPr>
              <a:t>Vienna</a:t>
            </a:r>
            <a:r>
              <a:rPr lang="en-C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866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767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The Enlightenment Spreads</vt:lpstr>
      <vt:lpstr>The Enlightenment Spreads</vt:lpstr>
      <vt:lpstr>Questions: </vt:lpstr>
      <vt:lpstr>PowerPoint Presentation</vt:lpstr>
      <vt:lpstr>The Enlightenment Spreads</vt:lpstr>
      <vt:lpstr>A World of Ideas</vt:lpstr>
      <vt:lpstr>PowerPoint Presentation</vt:lpstr>
      <vt:lpstr>New Artistic Styles</vt:lpstr>
      <vt:lpstr>PowerPoint Presentation</vt:lpstr>
      <vt:lpstr>PowerPoint Presentation</vt:lpstr>
      <vt:lpstr>Enlightenment and Monarchy</vt:lpstr>
      <vt:lpstr>Frederick the Great of Prussia (Frederick II)</vt:lpstr>
      <vt:lpstr>Joseph II of Austria</vt:lpstr>
      <vt:lpstr>Catherine the Great of Russia (Catherine II)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Enlightenment Spreads</dc:title>
  <dc:creator>Mairi .</dc:creator>
  <cp:lastModifiedBy>Bew, Mairi</cp:lastModifiedBy>
  <cp:revision>15</cp:revision>
  <dcterms:created xsi:type="dcterms:W3CDTF">2017-10-30T23:47:40Z</dcterms:created>
  <dcterms:modified xsi:type="dcterms:W3CDTF">2017-10-31T13:15:54Z</dcterms:modified>
</cp:coreProperties>
</file>