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7"/>
  </p:handoutMasterIdLst>
  <p:sldIdLst>
    <p:sldId id="256" r:id="rId2"/>
    <p:sldId id="268" r:id="rId3"/>
    <p:sldId id="270" r:id="rId4"/>
    <p:sldId id="257" r:id="rId5"/>
    <p:sldId id="258" r:id="rId6"/>
    <p:sldId id="259" r:id="rId7"/>
    <p:sldId id="260" r:id="rId8"/>
    <p:sldId id="261" r:id="rId9"/>
    <p:sldId id="262" r:id="rId10"/>
    <p:sldId id="263" r:id="rId11"/>
    <p:sldId id="264" r:id="rId12"/>
    <p:sldId id="265" r:id="rId13"/>
    <p:sldId id="269" r:id="rId14"/>
    <p:sldId id="266" r:id="rId15"/>
    <p:sldId id="267"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294" y="5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857" tIns="46429" rIns="92857" bIns="4642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5"/>
          </a:xfrm>
          <a:prstGeom prst="rect">
            <a:avLst/>
          </a:prstGeom>
        </p:spPr>
        <p:txBody>
          <a:bodyPr vert="horz" lIns="92857" tIns="46429" rIns="92857" bIns="46429" rtlCol="0"/>
          <a:lstStyle>
            <a:lvl1pPr algn="r">
              <a:defRPr sz="1200"/>
            </a:lvl1pPr>
          </a:lstStyle>
          <a:p>
            <a:fld id="{1967E1DD-378F-403B-A620-0246D1EB3D82}" type="datetimeFigureOut">
              <a:rPr lang="en-CA" smtClean="0"/>
              <a:t>10/11/2017</a:t>
            </a:fld>
            <a:endParaRPr lang="en-CA"/>
          </a:p>
        </p:txBody>
      </p:sp>
      <p:sp>
        <p:nvSpPr>
          <p:cNvPr id="4" name="Footer Placeholder 3"/>
          <p:cNvSpPr>
            <a:spLocks noGrp="1"/>
          </p:cNvSpPr>
          <p:nvPr>
            <p:ph type="ftr" sz="quarter" idx="2"/>
          </p:nvPr>
        </p:nvSpPr>
        <p:spPr>
          <a:xfrm>
            <a:off x="0" y="8829968"/>
            <a:ext cx="3037840" cy="466434"/>
          </a:xfrm>
          <a:prstGeom prst="rect">
            <a:avLst/>
          </a:prstGeom>
        </p:spPr>
        <p:txBody>
          <a:bodyPr vert="horz" lIns="92857" tIns="46429" rIns="92857" bIns="4642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8"/>
            <a:ext cx="3037840" cy="466434"/>
          </a:xfrm>
          <a:prstGeom prst="rect">
            <a:avLst/>
          </a:prstGeom>
        </p:spPr>
        <p:txBody>
          <a:bodyPr vert="horz" lIns="92857" tIns="46429" rIns="92857" bIns="46429" rtlCol="0" anchor="b"/>
          <a:lstStyle>
            <a:lvl1pPr algn="r">
              <a:defRPr sz="1200"/>
            </a:lvl1pPr>
          </a:lstStyle>
          <a:p>
            <a:fld id="{4B5D1003-73B4-4EB7-A93C-4DC5044EEC21}" type="slidenum">
              <a:rPr lang="en-CA" smtClean="0"/>
              <a:t>‹#›</a:t>
            </a:fld>
            <a:endParaRPr lang="en-CA"/>
          </a:p>
        </p:txBody>
      </p:sp>
    </p:spTree>
    <p:extLst>
      <p:ext uri="{BB962C8B-B14F-4D97-AF65-F5344CB8AC3E}">
        <p14:creationId xmlns:p14="http://schemas.microsoft.com/office/powerpoint/2010/main" val="2721003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8CCA54-51F5-4F38-A4F7-49256DF2D724}" type="datetimeFigureOut">
              <a:rPr lang="en-US" smtClean="0"/>
              <a:pPr/>
              <a:t>11/10/2017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59401F-2EFB-4A4C-93E2-F8BD267133A9}"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8CCA54-51F5-4F38-A4F7-49256DF2D724}" type="datetimeFigureOut">
              <a:rPr lang="en-US" smtClean="0"/>
              <a:pPr/>
              <a:t>11/10/2017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59401F-2EFB-4A4C-93E2-F8BD267133A9}"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8CCA54-51F5-4F38-A4F7-49256DF2D724}" type="datetimeFigureOut">
              <a:rPr lang="en-US" smtClean="0"/>
              <a:pPr/>
              <a:t>11/10/2017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59401F-2EFB-4A4C-93E2-F8BD267133A9}"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8CCA54-51F5-4F38-A4F7-49256DF2D724}" type="datetimeFigureOut">
              <a:rPr lang="en-US" smtClean="0"/>
              <a:pPr/>
              <a:t>11/10/2017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59401F-2EFB-4A4C-93E2-F8BD267133A9}"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8CCA54-51F5-4F38-A4F7-49256DF2D724}" type="datetimeFigureOut">
              <a:rPr lang="en-US" smtClean="0"/>
              <a:pPr/>
              <a:t>11/10/2017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259401F-2EFB-4A4C-93E2-F8BD267133A9}"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8CCA54-51F5-4F38-A4F7-49256DF2D724}" type="datetimeFigureOut">
              <a:rPr lang="en-US" smtClean="0"/>
              <a:pPr/>
              <a:t>11/10/2017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259401F-2EFB-4A4C-93E2-F8BD267133A9}"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8CCA54-51F5-4F38-A4F7-49256DF2D724}" type="datetimeFigureOut">
              <a:rPr lang="en-US" smtClean="0"/>
              <a:pPr/>
              <a:t>11/10/2017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259401F-2EFB-4A4C-93E2-F8BD267133A9}"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8CCA54-51F5-4F38-A4F7-49256DF2D724}" type="datetimeFigureOut">
              <a:rPr lang="en-US" smtClean="0"/>
              <a:pPr/>
              <a:t>11/10/2017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259401F-2EFB-4A4C-93E2-F8BD267133A9}"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CCA54-51F5-4F38-A4F7-49256DF2D724}" type="datetimeFigureOut">
              <a:rPr lang="en-US" smtClean="0"/>
              <a:pPr/>
              <a:t>11/10/2017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259401F-2EFB-4A4C-93E2-F8BD267133A9}"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8CCA54-51F5-4F38-A4F7-49256DF2D724}" type="datetimeFigureOut">
              <a:rPr lang="en-US" smtClean="0"/>
              <a:pPr/>
              <a:t>11/10/2017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259401F-2EFB-4A4C-93E2-F8BD267133A9}" type="slidenum">
              <a:rPr lang="en-CA" smtClean="0"/>
              <a:pPr/>
              <a:t>‹#›</a:t>
            </a:fld>
            <a:endParaRPr lang="en-CA"/>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B8CCA54-51F5-4F38-A4F7-49256DF2D724}" type="datetimeFigureOut">
              <a:rPr lang="en-US" smtClean="0"/>
              <a:pPr/>
              <a:t>11/10/2017</a:t>
            </a:fld>
            <a:endParaRPr lang="en-CA"/>
          </a:p>
        </p:txBody>
      </p:sp>
      <p:sp>
        <p:nvSpPr>
          <p:cNvPr id="9" name="Slide Number Placeholder 8"/>
          <p:cNvSpPr>
            <a:spLocks noGrp="1"/>
          </p:cNvSpPr>
          <p:nvPr>
            <p:ph type="sldNum" sz="quarter" idx="11"/>
          </p:nvPr>
        </p:nvSpPr>
        <p:spPr/>
        <p:txBody>
          <a:bodyPr/>
          <a:lstStyle/>
          <a:p>
            <a:fld id="{D259401F-2EFB-4A4C-93E2-F8BD267133A9}" type="slidenum">
              <a:rPr lang="en-CA" smtClean="0"/>
              <a:pPr/>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259401F-2EFB-4A4C-93E2-F8BD267133A9}" type="slidenum">
              <a:rPr lang="en-CA" smtClean="0"/>
              <a:pPr/>
              <a:t>‹#›</a:t>
            </a:fld>
            <a:endParaRPr lang="en-CA"/>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CA"/>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8B8CCA54-51F5-4F38-A4F7-49256DF2D724}" type="datetimeFigureOut">
              <a:rPr lang="en-US" smtClean="0"/>
              <a:pPr/>
              <a:t>11/10/2017</a:t>
            </a:fld>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sz="4000" dirty="0"/>
              <a:t>Mercantilism and Laissez-Faire Economics</a:t>
            </a:r>
          </a:p>
        </p:txBody>
      </p:sp>
      <p:sp>
        <p:nvSpPr>
          <p:cNvPr id="3" name="Subtitle 2"/>
          <p:cNvSpPr>
            <a:spLocks noGrp="1"/>
          </p:cNvSpPr>
          <p:nvPr>
            <p:ph type="subTitle" idx="1"/>
          </p:nvPr>
        </p:nvSpPr>
        <p:spPr>
          <a:xfrm>
            <a:off x="2209800" y="4572000"/>
            <a:ext cx="7702624" cy="1066800"/>
          </a:xfrm>
        </p:spPr>
        <p:txBody>
          <a:bodyPr/>
          <a:lstStyle/>
          <a:p>
            <a:pPr algn="ctr"/>
            <a:r>
              <a:rPr lang="en-CA" dirty="0" smtClean="0"/>
              <a:t>CHY</a:t>
            </a:r>
          </a:p>
          <a:p>
            <a:pPr algn="ctr"/>
            <a:r>
              <a:rPr lang="en-US" dirty="0" smtClean="0"/>
              <a:t>Lesson 46</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Laissez-Faire</a:t>
            </a:r>
            <a:endParaRPr lang="en-CA" dirty="0"/>
          </a:p>
        </p:txBody>
      </p:sp>
      <p:sp>
        <p:nvSpPr>
          <p:cNvPr id="3" name="Content Placeholder 2"/>
          <p:cNvSpPr>
            <a:spLocks noGrp="1"/>
          </p:cNvSpPr>
          <p:nvPr>
            <p:ph idx="1"/>
          </p:nvPr>
        </p:nvSpPr>
        <p:spPr/>
        <p:txBody>
          <a:bodyPr/>
          <a:lstStyle/>
          <a:p>
            <a:r>
              <a:rPr lang="en-CA" sz="2800" dirty="0" smtClean="0"/>
              <a:t>The spirit of the enlightenment challenged and eventually defeated the mercantile system</a:t>
            </a:r>
          </a:p>
          <a:p>
            <a:endParaRPr lang="en-CA" sz="2800" dirty="0" smtClean="0"/>
          </a:p>
          <a:p>
            <a:r>
              <a:rPr lang="en-CA" sz="2800" dirty="0" smtClean="0"/>
              <a:t>The </a:t>
            </a:r>
            <a:r>
              <a:rPr lang="en-CA" sz="2800" dirty="0" err="1" smtClean="0"/>
              <a:t>Physiocrats</a:t>
            </a:r>
            <a:r>
              <a:rPr lang="en-CA" sz="2800" dirty="0" smtClean="0"/>
              <a:t>- Quesnay and Turgot- a science of economics (makes sense considering the time)</a:t>
            </a:r>
          </a:p>
          <a:p>
            <a:endParaRPr lang="en-CA" sz="2800" dirty="0" smtClean="0"/>
          </a:p>
          <a:p>
            <a:r>
              <a:rPr lang="en-CA" sz="2800" dirty="0" smtClean="0"/>
              <a:t>The economic system needed reform- more freedom- to create a healthy competitive market, free from </a:t>
            </a:r>
            <a:r>
              <a:rPr lang="en-CA" sz="2800" dirty="0" smtClean="0">
                <a:solidFill>
                  <a:srgbClr val="7030A0"/>
                </a:solidFill>
              </a:rPr>
              <a:t>regulation</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Adam Smith</a:t>
            </a:r>
            <a:endParaRPr lang="en-CA" dirty="0"/>
          </a:p>
        </p:txBody>
      </p:sp>
      <p:sp>
        <p:nvSpPr>
          <p:cNvPr id="3" name="Content Placeholder 2"/>
          <p:cNvSpPr>
            <a:spLocks noGrp="1"/>
          </p:cNvSpPr>
          <p:nvPr>
            <p:ph idx="1"/>
          </p:nvPr>
        </p:nvSpPr>
        <p:spPr/>
        <p:txBody>
          <a:bodyPr>
            <a:normAutofit/>
          </a:bodyPr>
          <a:lstStyle/>
          <a:p>
            <a:r>
              <a:rPr lang="en-CA" sz="2800" dirty="0" smtClean="0"/>
              <a:t>The Wealth of Nations (1776)- Capitalist Bible- created the concept of economic liberty</a:t>
            </a:r>
          </a:p>
          <a:p>
            <a:endParaRPr lang="en-CA" sz="2800" dirty="0" smtClean="0"/>
          </a:p>
          <a:p>
            <a:r>
              <a:rPr lang="en-CA" sz="2800" dirty="0" smtClean="0"/>
              <a:t>“Labour gave good value not bullion”</a:t>
            </a:r>
          </a:p>
          <a:p>
            <a:endParaRPr lang="en-CA" sz="2800" dirty="0" smtClean="0"/>
          </a:p>
          <a:p>
            <a:r>
              <a:rPr lang="en-CA" sz="2800" dirty="0" smtClean="0"/>
              <a:t>“consumption is the sole end and purpose of all production; and the interest of the producer ought to be attended to only so far as it may be necessary for promoting that of the </a:t>
            </a:r>
            <a:r>
              <a:rPr lang="en-CA" sz="2800" dirty="0" smtClean="0">
                <a:solidFill>
                  <a:srgbClr val="7030A0"/>
                </a:solidFill>
              </a:rPr>
              <a:t>consumer</a:t>
            </a:r>
            <a:r>
              <a:rPr lang="en-CA" sz="2800" dirty="0" smtClean="0"/>
              <a:t>”</a:t>
            </a:r>
            <a:endParaRPr lang="en-C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noAutofit/>
          </a:bodyPr>
          <a:lstStyle/>
          <a:p>
            <a:r>
              <a:rPr lang="en-CA" sz="2800" dirty="0" smtClean="0"/>
              <a:t>Free trade and competition- the economy should be self regulating based upon the laws of supply and demand</a:t>
            </a:r>
          </a:p>
          <a:p>
            <a:endParaRPr lang="en-CA" sz="2800" dirty="0" smtClean="0"/>
          </a:p>
          <a:p>
            <a:r>
              <a:rPr lang="en-CA" sz="2800" dirty="0" smtClean="0"/>
              <a:t>“individuals should be able to pursue their own enlightened self interest according to natural laws”</a:t>
            </a:r>
          </a:p>
          <a:p>
            <a:endParaRPr lang="en-CA" sz="2800" dirty="0" smtClean="0"/>
          </a:p>
          <a:p>
            <a:r>
              <a:rPr lang="en-CA" sz="2800" dirty="0" smtClean="0"/>
              <a:t>The Division of Labour (experts in different areas work together)</a:t>
            </a:r>
          </a:p>
          <a:p>
            <a:endParaRPr lang="en-CA" sz="2800" dirty="0" smtClean="0"/>
          </a:p>
          <a:p>
            <a:r>
              <a:rPr lang="en-CA" sz="2800" dirty="0" smtClean="0"/>
              <a:t>The Invisible Hand- deist god of nature was also the guardian of the liberal </a:t>
            </a:r>
            <a:r>
              <a:rPr lang="en-CA" sz="2800" dirty="0" smtClean="0">
                <a:solidFill>
                  <a:srgbClr val="7030A0"/>
                </a:solidFill>
              </a:rPr>
              <a:t>economy</a:t>
            </a:r>
            <a:endParaRPr lang="en-CA" sz="28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bookcoverarchive.com/images/books/the_invisible_hand.large.jpg"/>
          <p:cNvPicPr>
            <a:picLocks noChangeAspect="1" noChangeArrowheads="1"/>
          </p:cNvPicPr>
          <p:nvPr/>
        </p:nvPicPr>
        <p:blipFill>
          <a:blip r:embed="rId2"/>
          <a:srcRect/>
          <a:stretch>
            <a:fillRect/>
          </a:stretch>
        </p:blipFill>
        <p:spPr bwMode="auto">
          <a:xfrm>
            <a:off x="3595670" y="357167"/>
            <a:ext cx="4071966" cy="6182135"/>
          </a:xfrm>
          <a:prstGeom prst="rect">
            <a:avLst/>
          </a:prstGeom>
          <a:noFill/>
        </p:spPr>
      </p:pic>
    </p:spTree>
    <p:extLst>
      <p:ext uri="{BB962C8B-B14F-4D97-AF65-F5344CB8AC3E}">
        <p14:creationId xmlns:p14="http://schemas.microsoft.com/office/powerpoint/2010/main" val="1793023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noAutofit/>
          </a:bodyPr>
          <a:lstStyle/>
          <a:p>
            <a:r>
              <a:rPr lang="en-CA" sz="2400" dirty="0" smtClean="0"/>
              <a:t>Smith was also a moral philosopher- get rid of  the restraints on individual action so people could determine their own self interest</a:t>
            </a:r>
          </a:p>
          <a:p>
            <a:r>
              <a:rPr lang="en-CA" sz="2400" dirty="0" smtClean="0"/>
              <a:t>“every man as long as he does not violate the laws of justice, is left perfectly free to pursue his own interest, his own way, and to bring both his industry and capital into competition with those of any other man, or order of men”</a:t>
            </a:r>
          </a:p>
          <a:p>
            <a:r>
              <a:rPr lang="en-CA" sz="2400" dirty="0" smtClean="0"/>
              <a:t>All the state should do is protect society in case of war, administer justice and maintain public works and institutions</a:t>
            </a:r>
          </a:p>
          <a:p>
            <a:r>
              <a:rPr lang="en-CA" sz="2400" dirty="0" smtClean="0"/>
              <a:t>The scientific method &amp; enlightenment penetrated political &amp; economic theory</a:t>
            </a:r>
          </a:p>
          <a:p>
            <a:endParaRPr lang="en-CA" sz="2400" dirty="0" smtClean="0"/>
          </a:p>
          <a:p>
            <a:r>
              <a:rPr lang="en-CA" sz="2400" dirty="0" smtClean="0"/>
              <a:t>A PLEA FOR </a:t>
            </a:r>
            <a:r>
              <a:rPr lang="en-CA" sz="2400" dirty="0" smtClean="0">
                <a:solidFill>
                  <a:srgbClr val="7030A0"/>
                </a:solidFill>
              </a:rPr>
              <a:t>LIBERTY</a:t>
            </a:r>
            <a:endParaRPr lang="en-CA" sz="2400" dirty="0">
              <a:solidFill>
                <a:srgbClr val="7030A0"/>
              </a:solidFill>
            </a:endParaRPr>
          </a:p>
        </p:txBody>
      </p:sp>
      <p:sp>
        <p:nvSpPr>
          <p:cNvPr id="4" name="SMARTInkShape-1"/>
          <p:cNvSpPr/>
          <p:nvPr>
            <p:custDataLst>
              <p:tags r:id="rId1"/>
            </p:custDataLst>
          </p:nvPr>
        </p:nvSpPr>
        <p:spPr>
          <a:xfrm>
            <a:off x="2505075" y="2790825"/>
            <a:ext cx="60450" cy="104776"/>
          </a:xfrm>
          <a:custGeom>
            <a:avLst/>
            <a:gdLst/>
            <a:ahLst/>
            <a:cxnLst/>
            <a:rect l="0" t="0" r="0" b="0"/>
            <a:pathLst>
              <a:path w="60450" h="104776">
                <a:moveTo>
                  <a:pt x="9525" y="0"/>
                </a:moveTo>
                <a:lnTo>
                  <a:pt x="9525" y="0"/>
                </a:lnTo>
                <a:lnTo>
                  <a:pt x="0" y="0"/>
                </a:lnTo>
                <a:lnTo>
                  <a:pt x="5057" y="0"/>
                </a:lnTo>
                <a:lnTo>
                  <a:pt x="6546" y="1058"/>
                </a:lnTo>
                <a:lnTo>
                  <a:pt x="7539" y="2822"/>
                </a:lnTo>
                <a:lnTo>
                  <a:pt x="8201" y="5057"/>
                </a:lnTo>
                <a:lnTo>
                  <a:pt x="14581" y="10361"/>
                </a:lnTo>
                <a:lnTo>
                  <a:pt x="50822" y="36016"/>
                </a:lnTo>
                <a:lnTo>
                  <a:pt x="58924" y="46346"/>
                </a:lnTo>
                <a:lnTo>
                  <a:pt x="60449" y="52064"/>
                </a:lnTo>
                <a:lnTo>
                  <a:pt x="57794" y="72603"/>
                </a:lnTo>
                <a:lnTo>
                  <a:pt x="52284" y="85248"/>
                </a:lnTo>
                <a:lnTo>
                  <a:pt x="49673" y="88581"/>
                </a:lnTo>
                <a:lnTo>
                  <a:pt x="41999" y="94332"/>
                </a:lnTo>
                <a:lnTo>
                  <a:pt x="39833" y="99428"/>
                </a:lnTo>
                <a:lnTo>
                  <a:pt x="38197" y="101211"/>
                </a:lnTo>
                <a:lnTo>
                  <a:pt x="33557" y="103191"/>
                </a:lnTo>
                <a:lnTo>
                  <a:pt x="9525" y="1047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CA" dirty="0"/>
          </a:p>
        </p:txBody>
      </p:sp>
      <p:sp>
        <p:nvSpPr>
          <p:cNvPr id="3" name="Content Placeholder 2"/>
          <p:cNvSpPr>
            <a:spLocks noGrp="1"/>
          </p:cNvSpPr>
          <p:nvPr>
            <p:ph idx="1"/>
          </p:nvPr>
        </p:nvSpPr>
        <p:spPr/>
        <p:txBody>
          <a:bodyPr>
            <a:normAutofit/>
          </a:bodyPr>
          <a:lstStyle/>
          <a:p>
            <a:r>
              <a:rPr lang="en-US" sz="2800" dirty="0" smtClean="0"/>
              <a:t>Read pages 48-51 (Adam Smith) of the textbook </a:t>
            </a:r>
            <a:r>
              <a:rPr lang="en-US" sz="2800" u="sng" dirty="0" smtClean="0"/>
              <a:t>The Modern Age: Ideas in Western Civilization</a:t>
            </a:r>
            <a:endParaRPr lang="en-US" sz="2800" dirty="0" smtClean="0"/>
          </a:p>
          <a:p>
            <a:pPr lvl="1"/>
            <a:r>
              <a:rPr lang="en-US" sz="2600" dirty="0" smtClean="0"/>
              <a:t>Answer the 5 questions on the bottom of page 51</a:t>
            </a:r>
          </a:p>
        </p:txBody>
      </p:sp>
    </p:spTree>
    <p:extLst>
      <p:ext uri="{BB962C8B-B14F-4D97-AF65-F5344CB8AC3E}">
        <p14:creationId xmlns:p14="http://schemas.microsoft.com/office/powerpoint/2010/main" val="2939243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Mercantilism and Laissez-</a:t>
            </a:r>
            <a:r>
              <a:rPr lang="en-US" dirty="0" err="1" smtClean="0"/>
              <a:t>Laire</a:t>
            </a:r>
            <a:r>
              <a:rPr lang="en-US" dirty="0" smtClean="0"/>
              <a:t> Economies</a:t>
            </a:r>
            <a:endParaRPr lang="en-CA" dirty="0"/>
          </a:p>
        </p:txBody>
      </p:sp>
      <p:sp>
        <p:nvSpPr>
          <p:cNvPr id="3" name="Content Placeholder 2"/>
          <p:cNvSpPr>
            <a:spLocks noGrp="1"/>
          </p:cNvSpPr>
          <p:nvPr>
            <p:ph idx="1"/>
          </p:nvPr>
        </p:nvSpPr>
        <p:spPr/>
        <p:txBody>
          <a:bodyPr>
            <a:normAutofit/>
          </a:bodyPr>
          <a:lstStyle/>
          <a:p>
            <a:pPr marL="114300" indent="0">
              <a:buNone/>
            </a:pPr>
            <a:endParaRPr lang="en-US" sz="2800" dirty="0" smtClean="0"/>
          </a:p>
          <a:p>
            <a:pPr marL="114300" indent="0">
              <a:buNone/>
            </a:pPr>
            <a:r>
              <a:rPr lang="en-US" sz="2800" dirty="0" smtClean="0"/>
              <a:t>Learning Goal: Be able to compare the values and limitations of these different systems</a:t>
            </a:r>
          </a:p>
          <a:p>
            <a:pPr marL="114300" indent="0">
              <a:buNone/>
            </a:pPr>
            <a:endParaRPr lang="en-US" sz="2800" dirty="0"/>
          </a:p>
          <a:p>
            <a:pPr marL="114300" indent="0">
              <a:buNone/>
            </a:pPr>
            <a:endParaRPr lang="en-US" sz="2800" dirty="0" smtClean="0"/>
          </a:p>
          <a:p>
            <a:pPr marL="571500" indent="-457200">
              <a:buAutoNum type="arabicPeriod"/>
            </a:pPr>
            <a:r>
              <a:rPr lang="en-US" sz="2800" dirty="0" smtClean="0"/>
              <a:t>Discuss the textbook work from yesterday</a:t>
            </a:r>
          </a:p>
          <a:p>
            <a:pPr marL="571500" indent="-457200">
              <a:buAutoNum type="arabicPeriod"/>
            </a:pPr>
            <a:r>
              <a:rPr lang="en-US" sz="2800" dirty="0" smtClean="0"/>
              <a:t>Note and discussion</a:t>
            </a:r>
          </a:p>
          <a:p>
            <a:pPr marL="571500" indent="-457200">
              <a:buAutoNum type="arabicPeriod"/>
            </a:pPr>
            <a:r>
              <a:rPr lang="en-US" sz="2800" dirty="0" smtClean="0"/>
              <a:t>Reading task</a:t>
            </a:r>
            <a:endParaRPr lang="en-CA" sz="2800" dirty="0"/>
          </a:p>
        </p:txBody>
      </p:sp>
    </p:spTree>
    <p:extLst>
      <p:ext uri="{BB962C8B-B14F-4D97-AF65-F5344CB8AC3E}">
        <p14:creationId xmlns:p14="http://schemas.microsoft.com/office/powerpoint/2010/main" val="3549923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Colonial Expansion</a:t>
            </a:r>
            <a:endParaRPr lang="en-CA" dirty="0"/>
          </a:p>
        </p:txBody>
      </p:sp>
      <p:sp>
        <p:nvSpPr>
          <p:cNvPr id="3" name="Content Placeholder 2"/>
          <p:cNvSpPr>
            <a:spLocks noGrp="1"/>
          </p:cNvSpPr>
          <p:nvPr>
            <p:ph idx="1"/>
          </p:nvPr>
        </p:nvSpPr>
        <p:spPr/>
        <p:txBody>
          <a:bodyPr/>
          <a:lstStyle/>
          <a:p>
            <a:pPr marL="571500" indent="-457200">
              <a:buAutoNum type="arabicPeriod"/>
            </a:pPr>
            <a:r>
              <a:rPr lang="en-US" dirty="0" smtClean="0"/>
              <a:t>Why was England slow to get empire-building? </a:t>
            </a:r>
          </a:p>
          <a:p>
            <a:pPr marL="571500" indent="-457200">
              <a:buAutoNum type="arabicPeriod"/>
            </a:pPr>
            <a:r>
              <a:rPr lang="en-US" dirty="0" smtClean="0"/>
              <a:t>What was the importance of the sea dogs to British hopes for empire? </a:t>
            </a:r>
          </a:p>
          <a:p>
            <a:pPr marL="571500" indent="-457200">
              <a:buAutoNum type="arabicPeriod"/>
            </a:pPr>
            <a:r>
              <a:rPr lang="en-US" dirty="0" smtClean="0"/>
              <a:t>What were the results of British mercantilist policy? </a:t>
            </a:r>
          </a:p>
          <a:p>
            <a:pPr marL="571500" indent="-457200">
              <a:buAutoNum type="arabicPeriod"/>
            </a:pPr>
            <a:r>
              <a:rPr lang="en-US" dirty="0" smtClean="0"/>
              <a:t>Why did Elizabeth I support the activities of the English sea dogs? </a:t>
            </a:r>
          </a:p>
          <a:p>
            <a:pPr marL="571500" indent="-457200">
              <a:buAutoNum type="arabicPeriod"/>
            </a:pPr>
            <a:endParaRPr lang="en-US" dirty="0"/>
          </a:p>
          <a:p>
            <a:pPr marL="114300" indent="0">
              <a:buNone/>
            </a:pPr>
            <a:r>
              <a:rPr lang="en-US" dirty="0" smtClean="0"/>
              <a:t>John Cabot</a:t>
            </a:r>
          </a:p>
          <a:p>
            <a:pPr marL="114300" indent="0">
              <a:buNone/>
            </a:pPr>
            <a:r>
              <a:rPr lang="en-US" dirty="0" smtClean="0"/>
              <a:t>Sir Francis Drake</a:t>
            </a:r>
          </a:p>
          <a:p>
            <a:pPr marL="114300" indent="0">
              <a:buNone/>
            </a:pPr>
            <a:r>
              <a:rPr lang="en-US" smtClean="0"/>
              <a:t>Henry Hudson</a:t>
            </a:r>
            <a:endParaRPr lang="en-CA"/>
          </a:p>
        </p:txBody>
      </p:sp>
    </p:spTree>
    <p:extLst>
      <p:ext uri="{BB962C8B-B14F-4D97-AF65-F5344CB8AC3E}">
        <p14:creationId xmlns:p14="http://schemas.microsoft.com/office/powerpoint/2010/main" val="2645895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Mercantile System</a:t>
            </a:r>
            <a:endParaRPr lang="en-CA" dirty="0"/>
          </a:p>
        </p:txBody>
      </p:sp>
      <p:sp>
        <p:nvSpPr>
          <p:cNvPr id="3" name="Content Placeholder 2"/>
          <p:cNvSpPr>
            <a:spLocks noGrp="1"/>
          </p:cNvSpPr>
          <p:nvPr>
            <p:ph idx="1"/>
          </p:nvPr>
        </p:nvSpPr>
        <p:spPr/>
        <p:txBody>
          <a:bodyPr>
            <a:normAutofit/>
          </a:bodyPr>
          <a:lstStyle/>
          <a:p>
            <a:r>
              <a:rPr lang="en-CA" sz="2400" dirty="0" smtClean="0"/>
              <a:t>A system by which governments intervened in the economy in order to increase the wealth of the state</a:t>
            </a:r>
          </a:p>
          <a:p>
            <a:endParaRPr lang="en-CA" sz="2400" dirty="0" smtClean="0"/>
          </a:p>
          <a:p>
            <a:r>
              <a:rPr lang="en-CA" sz="2400" dirty="0" smtClean="0"/>
              <a:t>Regulated economic activity</a:t>
            </a:r>
          </a:p>
          <a:p>
            <a:r>
              <a:rPr lang="en-CA" sz="2400" dirty="0" smtClean="0"/>
              <a:t>Economic success was measured in this time by actual wealth in hand- bullion</a:t>
            </a:r>
          </a:p>
          <a:p>
            <a:endParaRPr lang="en-CA" sz="2400" dirty="0" smtClean="0"/>
          </a:p>
          <a:p>
            <a:r>
              <a:rPr lang="en-CA" sz="2400" dirty="0" smtClean="0"/>
              <a:t>In order to do this, a balance of trade must </a:t>
            </a:r>
            <a:r>
              <a:rPr lang="en-CA" sz="2400" dirty="0" smtClean="0">
                <a:solidFill>
                  <a:srgbClr val="7030A0"/>
                </a:solidFill>
              </a:rPr>
              <a:t>exist</a:t>
            </a:r>
            <a:endParaRPr lang="en-CA" sz="24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Mercantile System</a:t>
            </a:r>
            <a:endParaRPr lang="en-CA" dirty="0"/>
          </a:p>
        </p:txBody>
      </p:sp>
      <p:sp>
        <p:nvSpPr>
          <p:cNvPr id="3" name="Content Placeholder 2"/>
          <p:cNvSpPr>
            <a:spLocks noGrp="1"/>
          </p:cNvSpPr>
          <p:nvPr>
            <p:ph idx="1"/>
          </p:nvPr>
        </p:nvSpPr>
        <p:spPr/>
        <p:txBody>
          <a:bodyPr>
            <a:normAutofit/>
          </a:bodyPr>
          <a:lstStyle/>
          <a:p>
            <a:r>
              <a:rPr lang="en-CA" sz="2800" dirty="0" smtClean="0"/>
              <a:t>Self-sufficiency was the main goal of Mercantilism- the less dependent a state is on imports, the more wealth it would amass</a:t>
            </a:r>
          </a:p>
          <a:p>
            <a:endParaRPr lang="en-CA" sz="2800" dirty="0" smtClean="0"/>
          </a:p>
          <a:p>
            <a:r>
              <a:rPr lang="en-CA" sz="2800" dirty="0" smtClean="0"/>
              <a:t>Surplus wealth could then be used for war (which at the time remember was considered inevitable and peacetime was only used as time to prepare for war)</a:t>
            </a:r>
          </a:p>
          <a:p>
            <a:endParaRPr lang="en-CA" sz="2800" dirty="0" smtClean="0"/>
          </a:p>
          <a:p>
            <a:r>
              <a:rPr lang="en-CA" sz="2800" dirty="0" smtClean="0"/>
              <a:t>The only way to acquire such self sufficiency was to become an imperial power (</a:t>
            </a:r>
            <a:r>
              <a:rPr lang="en-CA" sz="2800" dirty="0" smtClean="0">
                <a:solidFill>
                  <a:srgbClr val="7030A0"/>
                </a:solidFill>
              </a:rPr>
              <a:t>colonies)</a:t>
            </a:r>
            <a:endParaRPr lang="en-CA" sz="28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Mercantile System</a:t>
            </a:r>
            <a:endParaRPr lang="en-CA" dirty="0"/>
          </a:p>
        </p:txBody>
      </p:sp>
      <p:sp>
        <p:nvSpPr>
          <p:cNvPr id="3" name="Content Placeholder 2"/>
          <p:cNvSpPr>
            <a:spLocks noGrp="1"/>
          </p:cNvSpPr>
          <p:nvPr>
            <p:ph idx="1"/>
          </p:nvPr>
        </p:nvSpPr>
        <p:spPr/>
        <p:txBody>
          <a:bodyPr>
            <a:noAutofit/>
          </a:bodyPr>
          <a:lstStyle/>
          <a:p>
            <a:r>
              <a:rPr lang="en-CA" sz="2800" dirty="0" smtClean="0"/>
              <a:t>Merchants became prosperous</a:t>
            </a:r>
          </a:p>
          <a:p>
            <a:r>
              <a:rPr lang="en-CA" sz="2800" dirty="0"/>
              <a:t>T</a:t>
            </a:r>
            <a:r>
              <a:rPr lang="en-CA" sz="2800" dirty="0" smtClean="0"/>
              <a:t>he state and the merchants encouraged manufacturing in the home country and export to the colonies and other states</a:t>
            </a:r>
          </a:p>
          <a:p>
            <a:pPr lvl="1"/>
            <a:r>
              <a:rPr lang="en-CA" sz="2600" dirty="0" smtClean="0"/>
              <a:t>this means people must be discouraged from consuming too much in the home country</a:t>
            </a:r>
            <a:endParaRPr lang="en-CA" sz="2800" dirty="0" smtClean="0"/>
          </a:p>
          <a:p>
            <a:r>
              <a:rPr lang="en-CA" sz="2800" dirty="0" smtClean="0"/>
              <a:t>Therefore luxuries could not be imported- Louis XIV founded industries of silk, china and tapestries- thus protecting their market and encouraging others to buy from them</a:t>
            </a:r>
          </a:p>
          <a:p>
            <a:r>
              <a:rPr lang="en-CA" sz="2800" dirty="0" smtClean="0"/>
              <a:t>The natural outcome of this system was the creation of private and national </a:t>
            </a:r>
            <a:r>
              <a:rPr lang="en-CA" sz="2800" dirty="0" smtClean="0">
                <a:solidFill>
                  <a:srgbClr val="7030A0"/>
                </a:solidFill>
              </a:rPr>
              <a:t>banks</a:t>
            </a:r>
            <a:endParaRPr lang="en-CA" sz="28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Mercantile System</a:t>
            </a:r>
            <a:endParaRPr lang="en-CA" dirty="0"/>
          </a:p>
        </p:txBody>
      </p:sp>
      <p:sp>
        <p:nvSpPr>
          <p:cNvPr id="3" name="Content Placeholder 2"/>
          <p:cNvSpPr>
            <a:spLocks noGrp="1"/>
          </p:cNvSpPr>
          <p:nvPr>
            <p:ph idx="1"/>
          </p:nvPr>
        </p:nvSpPr>
        <p:spPr/>
        <p:txBody>
          <a:bodyPr>
            <a:normAutofit/>
          </a:bodyPr>
          <a:lstStyle/>
          <a:p>
            <a:r>
              <a:rPr lang="en-CA" sz="2800" dirty="0" smtClean="0"/>
              <a:t>Commerce encouraged the growth of new business- merchants banded together and offered stocks</a:t>
            </a:r>
          </a:p>
          <a:p>
            <a:endParaRPr lang="en-CA" sz="2800" dirty="0" smtClean="0"/>
          </a:p>
          <a:p>
            <a:r>
              <a:rPr lang="en-CA" sz="2800" dirty="0" smtClean="0"/>
              <a:t>Gov’ts encouraged investing in businesses and gave property rights to gov’t-run businesses to establish monopolies in colonies (Hudson Bay Company, Dutch East India Company and the British East India </a:t>
            </a:r>
            <a:r>
              <a:rPr lang="en-CA" sz="2800" dirty="0" smtClean="0">
                <a:solidFill>
                  <a:srgbClr val="7030A0"/>
                </a:solidFill>
              </a:rPr>
              <a:t>Company</a:t>
            </a:r>
            <a:r>
              <a:rPr lang="en-CA" sz="2800" dirty="0" smtClean="0"/>
              <a:t>)</a:t>
            </a:r>
          </a:p>
          <a:p>
            <a:endParaRPr lang="en-CA" dirty="0" smtClean="0"/>
          </a:p>
          <a:p>
            <a:pPr>
              <a:buNone/>
            </a:pP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Risks</a:t>
            </a:r>
            <a:endParaRPr lang="en-CA" dirty="0"/>
          </a:p>
        </p:txBody>
      </p:sp>
      <p:sp>
        <p:nvSpPr>
          <p:cNvPr id="3" name="Content Placeholder 2"/>
          <p:cNvSpPr>
            <a:spLocks noGrp="1"/>
          </p:cNvSpPr>
          <p:nvPr>
            <p:ph idx="1"/>
          </p:nvPr>
        </p:nvSpPr>
        <p:spPr/>
        <p:txBody>
          <a:bodyPr>
            <a:noAutofit/>
          </a:bodyPr>
          <a:lstStyle/>
          <a:p>
            <a:r>
              <a:rPr lang="en-CA" sz="2800" dirty="0" smtClean="0"/>
              <a:t>Economies would run cyclical depending upon a states fortunes in war</a:t>
            </a:r>
          </a:p>
          <a:p>
            <a:r>
              <a:rPr lang="en-CA" sz="2800" dirty="0" smtClean="0"/>
              <a:t>Success in colonial policy</a:t>
            </a:r>
          </a:p>
          <a:p>
            <a:r>
              <a:rPr lang="en-CA" sz="2800" dirty="0" smtClean="0"/>
              <a:t>Ability to manufacture goods</a:t>
            </a:r>
          </a:p>
          <a:p>
            <a:r>
              <a:rPr lang="en-CA" sz="2800" dirty="0" smtClean="0"/>
              <a:t>Status of agricultural sector</a:t>
            </a:r>
          </a:p>
          <a:p>
            <a:r>
              <a:rPr lang="en-CA" sz="2800" dirty="0" smtClean="0">
                <a:solidFill>
                  <a:srgbClr val="7030A0"/>
                </a:solidFill>
              </a:rPr>
              <a:t>Speculation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Struggle</a:t>
            </a:r>
            <a:endParaRPr lang="en-CA" dirty="0"/>
          </a:p>
        </p:txBody>
      </p:sp>
      <p:sp>
        <p:nvSpPr>
          <p:cNvPr id="3" name="Content Placeholder 2"/>
          <p:cNvSpPr>
            <a:spLocks noGrp="1"/>
          </p:cNvSpPr>
          <p:nvPr>
            <p:ph idx="1"/>
          </p:nvPr>
        </p:nvSpPr>
        <p:spPr/>
        <p:txBody>
          <a:bodyPr>
            <a:noAutofit/>
          </a:bodyPr>
          <a:lstStyle/>
          <a:p>
            <a:r>
              <a:rPr lang="en-CA" sz="2800" dirty="0" smtClean="0"/>
              <a:t>Absolutists, Enlightened Despots </a:t>
            </a:r>
            <a:r>
              <a:rPr lang="en-CA" sz="2800" dirty="0"/>
              <a:t> </a:t>
            </a:r>
            <a:r>
              <a:rPr lang="en-CA" sz="2800" dirty="0" smtClean="0"/>
              <a:t>&amp; Parliamentary gov’ts all adopted this system</a:t>
            </a:r>
          </a:p>
          <a:p>
            <a:endParaRPr lang="en-CA" sz="2800" dirty="0" smtClean="0"/>
          </a:p>
          <a:p>
            <a:r>
              <a:rPr lang="en-CA" sz="2800" dirty="0" smtClean="0"/>
              <a:t>Britain, France, Spain, Austria, Prussia and Holland all competed for trade &amp; the accumulation of wealth</a:t>
            </a:r>
          </a:p>
          <a:p>
            <a:endParaRPr lang="en-CA" sz="2800" dirty="0" smtClean="0"/>
          </a:p>
          <a:p>
            <a:r>
              <a:rPr lang="en-CA" sz="2800" dirty="0" smtClean="0"/>
              <a:t>The early modern state was now a political economy- those who could not keep up (Spain) would cease to be a world power</a:t>
            </a:r>
          </a:p>
          <a:p>
            <a:endParaRPr lang="en-CA" sz="2800" dirty="0" smtClean="0"/>
          </a:p>
          <a:p>
            <a:r>
              <a:rPr lang="en-CA" sz="2800" dirty="0" smtClean="0"/>
              <a:t>Where does that leave the “</a:t>
            </a:r>
            <a:r>
              <a:rPr lang="en-CA" sz="2800" dirty="0" smtClean="0">
                <a:solidFill>
                  <a:srgbClr val="7030A0"/>
                </a:solidFill>
              </a:rPr>
              <a:t>worker</a:t>
            </a:r>
            <a:r>
              <a:rPr lang="en-CA" sz="2800" dirty="0" smtClean="0"/>
              <a:t>”?</a:t>
            </a:r>
            <a:endParaRPr lang="en-C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237</TotalTime>
  <Words>740</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Cambria</vt:lpstr>
      <vt:lpstr>Adjacency</vt:lpstr>
      <vt:lpstr>Mercantilism and Laissez-Faire Economics</vt:lpstr>
      <vt:lpstr>Mercantilism and Laissez-Laire Economies</vt:lpstr>
      <vt:lpstr>English Colonial Expansion</vt:lpstr>
      <vt:lpstr>The Mercantile System</vt:lpstr>
      <vt:lpstr>The Mercantile System</vt:lpstr>
      <vt:lpstr>The Mercantile System</vt:lpstr>
      <vt:lpstr>The Mercantile System</vt:lpstr>
      <vt:lpstr>The Risks</vt:lpstr>
      <vt:lpstr>The Struggle</vt:lpstr>
      <vt:lpstr>Laissez-Faire</vt:lpstr>
      <vt:lpstr>Adam Smith</vt:lpstr>
      <vt:lpstr>PowerPoint Presentation</vt:lpstr>
      <vt:lpstr>PowerPoint Presentation</vt:lpstr>
      <vt:lpstr>PowerPoint Presentation</vt:lpstr>
      <vt:lpstr>Task</vt:lpstr>
    </vt:vector>
  </TitlesOfParts>
  <Company>Trillium Lakelands DSB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Enlightenment and the Age of Revolution</dc:title>
  <dc:creator>Default User</dc:creator>
  <cp:lastModifiedBy>Bew, Mairi</cp:lastModifiedBy>
  <cp:revision>23</cp:revision>
  <cp:lastPrinted>2017-11-08T12:56:33Z</cp:lastPrinted>
  <dcterms:created xsi:type="dcterms:W3CDTF">2011-03-31T13:01:33Z</dcterms:created>
  <dcterms:modified xsi:type="dcterms:W3CDTF">2017-11-10T14:16:34Z</dcterms:modified>
</cp:coreProperties>
</file>