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76" r:id="rId4"/>
    <p:sldId id="277" r:id="rId5"/>
    <p:sldId id="260" r:id="rId6"/>
    <p:sldId id="261" r:id="rId7"/>
    <p:sldId id="262" r:id="rId8"/>
    <p:sldId id="268" r:id="rId9"/>
    <p:sldId id="278" r:id="rId10"/>
    <p:sldId id="279" r:id="rId11"/>
    <p:sldId id="269" r:id="rId12"/>
    <p:sldId id="270" r:id="rId13"/>
    <p:sldId id="271" r:id="rId14"/>
    <p:sldId id="272" r:id="rId15"/>
    <p:sldId id="273" r:id="rId16"/>
    <p:sldId id="281" r:id="rId17"/>
    <p:sldId id="280" r:id="rId18"/>
    <p:sldId id="275" r:id="rId19"/>
    <p:sldId id="274" r:id="rId20"/>
  </p:sldIdLst>
  <p:sldSz cx="12192000" cy="6858000"/>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73D4E47A-C3EB-43BD-9DF1-06C27A0CB4E4}" type="datetimeFigureOut">
              <a:rPr lang="en-CA" smtClean="0"/>
              <a:t>2017-09-13</a:t>
            </a:fld>
            <a:endParaRPr lang="en-CA"/>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16D19CB0-617E-48D5-A877-BEEB2D0A3527}" type="slidenum">
              <a:rPr lang="en-CA" smtClean="0"/>
              <a:t>‹#›</a:t>
            </a:fld>
            <a:endParaRPr lang="en-CA"/>
          </a:p>
        </p:txBody>
      </p:sp>
    </p:spTree>
    <p:extLst>
      <p:ext uri="{BB962C8B-B14F-4D97-AF65-F5344CB8AC3E}">
        <p14:creationId xmlns:p14="http://schemas.microsoft.com/office/powerpoint/2010/main" val="16837066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FAB7C74-BEA7-49F8-B2DF-8524F948012D}" type="datetimeFigureOut">
              <a:rPr lang="en-CA" smtClean="0"/>
              <a:t>2017-09-13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328127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FAB7C74-BEA7-49F8-B2DF-8524F948012D}" type="datetimeFigureOut">
              <a:rPr lang="en-CA" smtClean="0"/>
              <a:t>2017-09-13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59795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FAB7C74-BEA7-49F8-B2DF-8524F948012D}" type="datetimeFigureOut">
              <a:rPr lang="en-CA" smtClean="0"/>
              <a:t>2017-09-13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389907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FAB7C74-BEA7-49F8-B2DF-8524F948012D}" type="datetimeFigureOut">
              <a:rPr lang="en-CA" smtClean="0"/>
              <a:t>2017-09-13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219568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AB7C74-BEA7-49F8-B2DF-8524F948012D}" type="datetimeFigureOut">
              <a:rPr lang="en-CA" smtClean="0"/>
              <a:t>2017-09-13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249451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FAB7C74-BEA7-49F8-B2DF-8524F948012D}" type="datetimeFigureOut">
              <a:rPr lang="en-CA" smtClean="0"/>
              <a:t>2017-09-13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290585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FAB7C74-BEA7-49F8-B2DF-8524F948012D}" type="datetimeFigureOut">
              <a:rPr lang="en-CA" smtClean="0"/>
              <a:t>2017-09-13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304189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FAB7C74-BEA7-49F8-B2DF-8524F948012D}" type="datetimeFigureOut">
              <a:rPr lang="en-CA" smtClean="0"/>
              <a:t>2017-09-13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4981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B7C74-BEA7-49F8-B2DF-8524F948012D}" type="datetimeFigureOut">
              <a:rPr lang="en-CA" smtClean="0"/>
              <a:t>2017-09-13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7112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B7C74-BEA7-49F8-B2DF-8524F948012D}" type="datetimeFigureOut">
              <a:rPr lang="en-CA" smtClean="0"/>
              <a:t>2017-09-13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406410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B7C74-BEA7-49F8-B2DF-8524F948012D}" type="datetimeFigureOut">
              <a:rPr lang="en-CA" smtClean="0"/>
              <a:t>2017-09-13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28CDE3-DC29-4164-8DB1-E9F745568004}" type="slidenum">
              <a:rPr lang="en-CA" smtClean="0"/>
              <a:t>‹#›</a:t>
            </a:fld>
            <a:endParaRPr lang="en-CA"/>
          </a:p>
        </p:txBody>
      </p:sp>
    </p:spTree>
    <p:extLst>
      <p:ext uri="{BB962C8B-B14F-4D97-AF65-F5344CB8AC3E}">
        <p14:creationId xmlns:p14="http://schemas.microsoft.com/office/powerpoint/2010/main" val="40912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B7C74-BEA7-49F8-B2DF-8524F948012D}" type="datetimeFigureOut">
              <a:rPr lang="en-CA" smtClean="0"/>
              <a:t>2017-09-13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8CDE3-DC29-4164-8DB1-E9F745568004}" type="slidenum">
              <a:rPr lang="en-CA" smtClean="0"/>
              <a:t>‹#›</a:t>
            </a:fld>
            <a:endParaRPr lang="en-CA"/>
          </a:p>
        </p:txBody>
      </p:sp>
    </p:spTree>
    <p:extLst>
      <p:ext uri="{BB962C8B-B14F-4D97-AF65-F5344CB8AC3E}">
        <p14:creationId xmlns:p14="http://schemas.microsoft.com/office/powerpoint/2010/main" val="111636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msbew.weebl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ufba_ZcoR0" TargetMode="External"/><Relationship Id="rId2" Type="http://schemas.openxmlformats.org/officeDocument/2006/relationships/hyperlink" Target="http://www.teachertube.com/video/horrible-histories-the-renaissance-report-28525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Renaissance and Humanism</a:t>
            </a:r>
          </a:p>
        </p:txBody>
      </p:sp>
      <p:sp>
        <p:nvSpPr>
          <p:cNvPr id="3" name="Subtitle 2"/>
          <p:cNvSpPr>
            <a:spLocks noGrp="1"/>
          </p:cNvSpPr>
          <p:nvPr>
            <p:ph type="subTitle" idx="1"/>
          </p:nvPr>
        </p:nvSpPr>
        <p:spPr/>
        <p:txBody>
          <a:bodyPr/>
          <a:lstStyle/>
          <a:p>
            <a:r>
              <a:rPr lang="en-CA" dirty="0"/>
              <a:t>CHY </a:t>
            </a:r>
          </a:p>
          <a:p>
            <a:r>
              <a:rPr lang="en-CA" dirty="0"/>
              <a:t>Lesson 4</a:t>
            </a:r>
          </a:p>
        </p:txBody>
      </p:sp>
    </p:spTree>
    <p:extLst>
      <p:ext uri="{BB962C8B-B14F-4D97-AF65-F5344CB8AC3E}">
        <p14:creationId xmlns:p14="http://schemas.microsoft.com/office/powerpoint/2010/main" val="190631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Women in the Renaissance</a:t>
            </a:r>
          </a:p>
        </p:txBody>
      </p:sp>
      <p:sp>
        <p:nvSpPr>
          <p:cNvPr id="3" name="Content Placeholder 2"/>
          <p:cNvSpPr>
            <a:spLocks noGrp="1"/>
          </p:cNvSpPr>
          <p:nvPr>
            <p:ph idx="1"/>
          </p:nvPr>
        </p:nvSpPr>
        <p:spPr/>
        <p:txBody>
          <a:bodyPr/>
          <a:lstStyle/>
          <a:p>
            <a:r>
              <a:rPr lang="en-CA" dirty="0"/>
              <a:t>The experience of women in history did not begin to be explored until 1970s</a:t>
            </a:r>
          </a:p>
          <a:p>
            <a:r>
              <a:rPr lang="en-CA" dirty="0"/>
              <a:t>Quickly realized that women’s experiences were very different\</a:t>
            </a:r>
          </a:p>
          <a:p>
            <a:r>
              <a:rPr lang="en-CA" dirty="0"/>
              <a:t>In Renaissance Italy, women actually found their authority diminish</a:t>
            </a:r>
          </a:p>
          <a:p>
            <a:r>
              <a:rPr lang="en-CA" dirty="0"/>
              <a:t>Ideas on love and marriage made women more subordinate</a:t>
            </a:r>
          </a:p>
          <a:p>
            <a:r>
              <a:rPr lang="en-CA" dirty="0"/>
              <a:t>Evidence of this is limited to upper and middle class women </a:t>
            </a:r>
          </a:p>
          <a:p>
            <a:r>
              <a:rPr lang="en-CA" dirty="0"/>
              <a:t>Little is known about other </a:t>
            </a:r>
            <a:r>
              <a:rPr lang="en-CA" dirty="0">
                <a:solidFill>
                  <a:srgbClr val="7030A0"/>
                </a:solidFill>
              </a:rPr>
              <a:t>classes</a:t>
            </a:r>
          </a:p>
        </p:txBody>
      </p:sp>
    </p:spTree>
    <p:extLst>
      <p:ext uri="{BB962C8B-B14F-4D97-AF65-F5344CB8AC3E}">
        <p14:creationId xmlns:p14="http://schemas.microsoft.com/office/powerpoint/2010/main" val="20759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Humanism</a:t>
            </a:r>
          </a:p>
        </p:txBody>
      </p:sp>
      <p:pic>
        <p:nvPicPr>
          <p:cNvPr id="4" name="Content Placeholder 3" descr="250px-Pico_della_mirandola.jpg"/>
          <p:cNvPicPr>
            <a:picLocks noGrp="1" noChangeAspect="1"/>
          </p:cNvPicPr>
          <p:nvPr>
            <p:ph idx="1"/>
          </p:nvPr>
        </p:nvPicPr>
        <p:blipFill>
          <a:blip r:embed="rId2"/>
          <a:stretch>
            <a:fillRect/>
          </a:stretch>
        </p:blipFill>
        <p:spPr>
          <a:xfrm>
            <a:off x="4238612" y="1435844"/>
            <a:ext cx="3571900" cy="4843496"/>
          </a:xfrm>
        </p:spPr>
      </p:pic>
    </p:spTree>
    <p:extLst>
      <p:ext uri="{BB962C8B-B14F-4D97-AF65-F5344CB8AC3E}">
        <p14:creationId xmlns:p14="http://schemas.microsoft.com/office/powerpoint/2010/main" val="181375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Humanism</a:t>
            </a:r>
          </a:p>
        </p:txBody>
      </p:sp>
      <p:sp>
        <p:nvSpPr>
          <p:cNvPr id="3" name="Content Placeholder 2"/>
          <p:cNvSpPr>
            <a:spLocks noGrp="1"/>
          </p:cNvSpPr>
          <p:nvPr>
            <p:ph idx="1"/>
          </p:nvPr>
        </p:nvSpPr>
        <p:spPr>
          <a:xfrm>
            <a:off x="838200" y="1577009"/>
            <a:ext cx="10515600" cy="5168348"/>
          </a:xfrm>
        </p:spPr>
        <p:txBody>
          <a:bodyPr>
            <a:noAutofit/>
          </a:bodyPr>
          <a:lstStyle/>
          <a:p>
            <a:r>
              <a:rPr lang="en-CA" sz="2400" dirty="0"/>
              <a:t>A very new era, called Humanism by writers and artists… connected to the Greek and Latin (Roman) classics; often preserved by Muslim scholars</a:t>
            </a:r>
          </a:p>
          <a:p>
            <a:r>
              <a:rPr lang="en-CA" sz="2400" dirty="0"/>
              <a:t>While they weren’t abandoning religion, they believed the living in this world was more important</a:t>
            </a:r>
          </a:p>
          <a:p>
            <a:r>
              <a:rPr lang="en-CA" sz="2400" dirty="0"/>
              <a:t>Middle Ages- knowledge of divine things</a:t>
            </a:r>
          </a:p>
          <a:p>
            <a:r>
              <a:rPr lang="en-CA" sz="2400" dirty="0"/>
              <a:t>Renaissance- life rooted in faith, and rooted in active pursuits of politics etc.</a:t>
            </a:r>
          </a:p>
          <a:p>
            <a:r>
              <a:rPr lang="en-CA" sz="2400" dirty="0"/>
              <a:t>The discovery of the world and of man</a:t>
            </a:r>
          </a:p>
          <a:p>
            <a:r>
              <a:rPr lang="en-CA" sz="2400" dirty="0"/>
              <a:t>The idea of the time was the man who excelled in all things, a Renaissance </a:t>
            </a:r>
            <a:r>
              <a:rPr lang="en-CA" sz="2400" dirty="0">
                <a:solidFill>
                  <a:srgbClr val="7030A0"/>
                </a:solidFill>
              </a:rPr>
              <a:t>Man</a:t>
            </a:r>
          </a:p>
        </p:txBody>
      </p:sp>
    </p:spTree>
    <p:extLst>
      <p:ext uri="{BB962C8B-B14F-4D97-AF65-F5344CB8AC3E}">
        <p14:creationId xmlns:p14="http://schemas.microsoft.com/office/powerpoint/2010/main" val="3511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Giovanni Pico della Mirandola</a:t>
            </a:r>
          </a:p>
        </p:txBody>
      </p:sp>
      <p:sp>
        <p:nvSpPr>
          <p:cNvPr id="3" name="Content Placeholder 2"/>
          <p:cNvSpPr>
            <a:spLocks noGrp="1"/>
          </p:cNvSpPr>
          <p:nvPr>
            <p:ph idx="1"/>
          </p:nvPr>
        </p:nvSpPr>
        <p:spPr/>
        <p:txBody>
          <a:bodyPr/>
          <a:lstStyle/>
          <a:p>
            <a:r>
              <a:rPr lang="en-CA" dirty="0"/>
              <a:t>God created Humans with the ability to shape their own lives</a:t>
            </a:r>
          </a:p>
          <a:p>
            <a:pPr>
              <a:buNone/>
            </a:pPr>
            <a:endParaRPr lang="en-CA" dirty="0"/>
          </a:p>
          <a:p>
            <a:pPr>
              <a:buNone/>
            </a:pPr>
            <a:r>
              <a:rPr lang="en-CA" dirty="0"/>
              <a:t>The Charge of God:</a:t>
            </a:r>
          </a:p>
          <a:p>
            <a:pPr>
              <a:buNone/>
            </a:pPr>
            <a:r>
              <a:rPr lang="en-CA" dirty="0"/>
              <a:t>“The nature of all other beings is limited and constrained within the bounds prescribed by us…Thou shalt have the power (then) out of thy soul’s judgment, to be reborn into the higher forms, which are </a:t>
            </a:r>
            <a:r>
              <a:rPr lang="en-CA" dirty="0">
                <a:solidFill>
                  <a:srgbClr val="7030A0"/>
                </a:solidFill>
              </a:rPr>
              <a:t>divine</a:t>
            </a:r>
            <a:r>
              <a:rPr lang="en-CA" dirty="0"/>
              <a:t>”</a:t>
            </a:r>
          </a:p>
        </p:txBody>
      </p:sp>
    </p:spTree>
    <p:extLst>
      <p:ext uri="{BB962C8B-B14F-4D97-AF65-F5344CB8AC3E}">
        <p14:creationId xmlns:p14="http://schemas.microsoft.com/office/powerpoint/2010/main" val="10592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Humanism</a:t>
            </a:r>
          </a:p>
        </p:txBody>
      </p:sp>
      <p:sp>
        <p:nvSpPr>
          <p:cNvPr id="4" name="Text Placeholder 3"/>
          <p:cNvSpPr>
            <a:spLocks noGrp="1"/>
          </p:cNvSpPr>
          <p:nvPr>
            <p:ph type="body" idx="1"/>
          </p:nvPr>
        </p:nvSpPr>
        <p:spPr/>
        <p:txBody>
          <a:bodyPr/>
          <a:lstStyle/>
          <a:p>
            <a:r>
              <a:rPr lang="en-CA" dirty="0"/>
              <a:t>Leondardo Da Vinci	</a:t>
            </a:r>
          </a:p>
        </p:txBody>
      </p:sp>
      <p:sp>
        <p:nvSpPr>
          <p:cNvPr id="6" name="Text Placeholder 5"/>
          <p:cNvSpPr>
            <a:spLocks noGrp="1"/>
          </p:cNvSpPr>
          <p:nvPr>
            <p:ph type="body" sz="half" idx="3"/>
          </p:nvPr>
        </p:nvSpPr>
        <p:spPr/>
        <p:txBody>
          <a:bodyPr/>
          <a:lstStyle/>
          <a:p>
            <a:r>
              <a:rPr lang="en-CA" dirty="0"/>
              <a:t>The Golden Section</a:t>
            </a:r>
          </a:p>
        </p:txBody>
      </p:sp>
      <p:pic>
        <p:nvPicPr>
          <p:cNvPr id="8" name="Content Placeholder 7" descr="da%20vinci.jpg"/>
          <p:cNvPicPr>
            <a:picLocks noGrp="1" noChangeAspect="1"/>
          </p:cNvPicPr>
          <p:nvPr>
            <p:ph sz="quarter" idx="2"/>
          </p:nvPr>
        </p:nvPicPr>
        <p:blipFill>
          <a:blip r:embed="rId2"/>
          <a:stretch>
            <a:fillRect/>
          </a:stretch>
        </p:blipFill>
        <p:spPr>
          <a:xfrm>
            <a:off x="972105" y="2505075"/>
            <a:ext cx="2446576" cy="3763963"/>
          </a:xfrm>
        </p:spPr>
      </p:pic>
      <p:pic>
        <p:nvPicPr>
          <p:cNvPr id="9" name="Content Placeholder 8" descr="davinci golden.jpg"/>
          <p:cNvPicPr>
            <a:picLocks noGrp="1" noChangeAspect="1"/>
          </p:cNvPicPr>
          <p:nvPr>
            <p:ph sz="quarter" idx="4"/>
          </p:nvPr>
        </p:nvPicPr>
        <p:blipFill>
          <a:blip r:embed="rId3"/>
          <a:stretch>
            <a:fillRect/>
          </a:stretch>
        </p:blipFill>
        <p:spPr>
          <a:xfrm>
            <a:off x="5672861" y="2505075"/>
            <a:ext cx="3739874" cy="3763963"/>
          </a:xfrm>
        </p:spPr>
      </p:pic>
    </p:spTree>
    <p:extLst>
      <p:ext uri="{BB962C8B-B14F-4D97-AF65-F5344CB8AC3E}">
        <p14:creationId xmlns:p14="http://schemas.microsoft.com/office/powerpoint/2010/main" val="127001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Humanism</a:t>
            </a:r>
          </a:p>
        </p:txBody>
      </p:sp>
      <p:sp>
        <p:nvSpPr>
          <p:cNvPr id="8" name="Content Placeholder 7"/>
          <p:cNvSpPr>
            <a:spLocks noGrp="1"/>
          </p:cNvSpPr>
          <p:nvPr>
            <p:ph idx="1"/>
          </p:nvPr>
        </p:nvSpPr>
        <p:spPr/>
        <p:txBody>
          <a:bodyPr>
            <a:normAutofit fontScale="92500" lnSpcReduction="10000"/>
          </a:bodyPr>
          <a:lstStyle/>
          <a:p>
            <a:r>
              <a:rPr lang="en-CA" dirty="0"/>
              <a:t>Reflective time period</a:t>
            </a:r>
          </a:p>
          <a:p>
            <a:endParaRPr lang="en-CA" dirty="0"/>
          </a:p>
          <a:p>
            <a:r>
              <a:rPr lang="en-CA" dirty="0"/>
              <a:t>Education</a:t>
            </a:r>
          </a:p>
          <a:p>
            <a:endParaRPr lang="en-CA" dirty="0"/>
          </a:p>
          <a:p>
            <a:r>
              <a:rPr lang="en-CA" dirty="0"/>
              <a:t>Desiderius Erasmus (1466- 1536)- reason is what distinguished humans and their reflective ability to make choices</a:t>
            </a:r>
          </a:p>
          <a:p>
            <a:endParaRPr lang="en-CA" dirty="0"/>
          </a:p>
          <a:p>
            <a:r>
              <a:rPr lang="en-CA" dirty="0"/>
              <a:t>Responsible Citizens (the civitas)</a:t>
            </a:r>
          </a:p>
          <a:p>
            <a:endParaRPr lang="en-CA" dirty="0"/>
          </a:p>
          <a:p>
            <a:r>
              <a:rPr lang="en-CA" dirty="0"/>
              <a:t>The Church did respond with a push in religious art and </a:t>
            </a:r>
            <a:r>
              <a:rPr lang="en-CA" dirty="0">
                <a:solidFill>
                  <a:srgbClr val="7030A0"/>
                </a:solidFill>
              </a:rPr>
              <a:t>architecture</a:t>
            </a:r>
          </a:p>
        </p:txBody>
      </p:sp>
    </p:spTree>
    <p:extLst>
      <p:ext uri="{BB962C8B-B14F-4D97-AF65-F5344CB8AC3E}">
        <p14:creationId xmlns:p14="http://schemas.microsoft.com/office/powerpoint/2010/main" val="19487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Due Monday</a:t>
            </a:r>
            <a:endParaRPr lang="en-CA" dirty="0"/>
          </a:p>
        </p:txBody>
      </p:sp>
      <p:sp>
        <p:nvSpPr>
          <p:cNvPr id="3" name="Content Placeholder 2"/>
          <p:cNvSpPr>
            <a:spLocks noGrp="1"/>
          </p:cNvSpPr>
          <p:nvPr>
            <p:ph idx="1"/>
          </p:nvPr>
        </p:nvSpPr>
        <p:spPr/>
        <p:txBody>
          <a:bodyPr>
            <a:normAutofit fontScale="92500"/>
          </a:bodyPr>
          <a:lstStyle/>
          <a:p>
            <a:pPr marL="0" indent="0">
              <a:buNone/>
            </a:pPr>
            <a:r>
              <a:rPr lang="en-US" dirty="0"/>
              <a:t>Complete the reading(s) you have been provided.  For each reading, write a paragraph response that includes the following: </a:t>
            </a:r>
          </a:p>
          <a:p>
            <a:pPr marL="0" indent="0">
              <a:buNone/>
            </a:pPr>
            <a:endParaRPr lang="en-US" dirty="0"/>
          </a:p>
          <a:p>
            <a:pPr marL="514350" indent="-514350">
              <a:buAutoNum type="alphaLcParenR"/>
            </a:pPr>
            <a:r>
              <a:rPr lang="en-US" dirty="0"/>
              <a:t>Explains what the author believes to the essence (true sense) of Humanism.</a:t>
            </a:r>
          </a:p>
          <a:p>
            <a:pPr marL="514350" indent="-514350">
              <a:buAutoNum type="alphaLcParenR"/>
            </a:pPr>
            <a:r>
              <a:rPr lang="en-US" dirty="0"/>
              <a:t>At least one example (quote) of Humanist Thought that best describes or sums up the author’s belief system</a:t>
            </a:r>
          </a:p>
          <a:p>
            <a:pPr marL="0" indent="0">
              <a:buNone/>
            </a:pPr>
            <a:endParaRPr lang="en-US" dirty="0"/>
          </a:p>
          <a:p>
            <a:pPr marL="0" indent="0">
              <a:buNone/>
            </a:pPr>
            <a:r>
              <a:rPr lang="en-US" dirty="0"/>
              <a:t>By the end of Monday’s class, all students should understand the beliefs of all 4 great thinkers. All 4 readings are available at </a:t>
            </a:r>
            <a:r>
              <a:rPr lang="en-US" dirty="0">
                <a:hlinkClick r:id="rId2"/>
              </a:rPr>
              <a:t>msbew.weebly.com</a:t>
            </a:r>
            <a:endParaRPr lang="en-US" dirty="0"/>
          </a:p>
          <a:p>
            <a:pPr marL="0" indent="0">
              <a:buNone/>
            </a:pPr>
            <a:endParaRPr lang="en-CA" dirty="0"/>
          </a:p>
        </p:txBody>
      </p:sp>
    </p:spTree>
    <p:extLst>
      <p:ext uri="{BB962C8B-B14F-4D97-AF65-F5344CB8AC3E}">
        <p14:creationId xmlns:p14="http://schemas.microsoft.com/office/powerpoint/2010/main" val="33364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Horrible Histories </a:t>
            </a:r>
          </a:p>
        </p:txBody>
      </p:sp>
      <p:sp>
        <p:nvSpPr>
          <p:cNvPr id="3" name="Content Placeholder 2"/>
          <p:cNvSpPr>
            <a:spLocks noGrp="1"/>
          </p:cNvSpPr>
          <p:nvPr>
            <p:ph idx="1"/>
          </p:nvPr>
        </p:nvSpPr>
        <p:spPr/>
        <p:txBody>
          <a:bodyPr/>
          <a:lstStyle/>
          <a:p>
            <a:r>
              <a:rPr lang="en-CA" dirty="0">
                <a:hlinkClick r:id="rId2"/>
              </a:rPr>
              <a:t>http://www.teachertube.com/video/horrible-histories-the-renaissance-report-285255</a:t>
            </a:r>
            <a:endParaRPr lang="en-CA" dirty="0"/>
          </a:p>
          <a:p>
            <a:r>
              <a:rPr lang="en-CA">
                <a:hlinkClick r:id="rId3"/>
              </a:rPr>
              <a:t>https://www.youtube.com/watch?v=Vufba_ZcoR0</a:t>
            </a:r>
            <a:endParaRPr lang="en-CA"/>
          </a:p>
          <a:p>
            <a:endParaRPr lang="en-CA" dirty="0"/>
          </a:p>
        </p:txBody>
      </p:sp>
    </p:spTree>
    <p:extLst>
      <p:ext uri="{BB962C8B-B14F-4D97-AF65-F5344CB8AC3E}">
        <p14:creationId xmlns:p14="http://schemas.microsoft.com/office/powerpoint/2010/main" val="36338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Machiavelli</a:t>
            </a:r>
          </a:p>
        </p:txBody>
      </p:sp>
      <p:pic>
        <p:nvPicPr>
          <p:cNvPr id="4" name="Content Placeholder 3" descr="machiavelli1.jpg"/>
          <p:cNvPicPr>
            <a:picLocks noGrp="1" noChangeAspect="1"/>
          </p:cNvPicPr>
          <p:nvPr>
            <p:ph idx="1"/>
          </p:nvPr>
        </p:nvPicPr>
        <p:blipFill>
          <a:blip r:embed="rId2"/>
          <a:stretch>
            <a:fillRect/>
          </a:stretch>
        </p:blipFill>
        <p:spPr>
          <a:xfrm>
            <a:off x="4095736" y="1357298"/>
            <a:ext cx="3857652" cy="5000660"/>
          </a:xfrm>
        </p:spPr>
      </p:pic>
    </p:spTree>
    <p:extLst>
      <p:ext uri="{BB962C8B-B14F-4D97-AF65-F5344CB8AC3E}">
        <p14:creationId xmlns:p14="http://schemas.microsoft.com/office/powerpoint/2010/main" val="113732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Machiavelli</a:t>
            </a:r>
          </a:p>
        </p:txBody>
      </p:sp>
      <p:sp>
        <p:nvSpPr>
          <p:cNvPr id="3" name="Content Placeholder 2"/>
          <p:cNvSpPr>
            <a:spLocks noGrp="1"/>
          </p:cNvSpPr>
          <p:nvPr>
            <p:ph idx="1"/>
          </p:nvPr>
        </p:nvSpPr>
        <p:spPr/>
        <p:txBody>
          <a:bodyPr/>
          <a:lstStyle/>
          <a:p>
            <a:r>
              <a:rPr lang="en-CA" dirty="0"/>
              <a:t>1494 France invaded Italy</a:t>
            </a:r>
          </a:p>
          <a:p>
            <a:endParaRPr lang="en-CA" dirty="0"/>
          </a:p>
          <a:p>
            <a:r>
              <a:rPr lang="en-CA" dirty="0"/>
              <a:t>Niccolo Machiavelli- Florentine civil servant</a:t>
            </a:r>
          </a:p>
          <a:p>
            <a:endParaRPr lang="en-CA" dirty="0"/>
          </a:p>
          <a:p>
            <a:r>
              <a:rPr lang="en-CA" dirty="0"/>
              <a:t>The Prince (1513)</a:t>
            </a:r>
          </a:p>
          <a:p>
            <a:endParaRPr lang="en-CA" dirty="0"/>
          </a:p>
          <a:p>
            <a:r>
              <a:rPr lang="en-CA" dirty="0"/>
              <a:t>Realism</a:t>
            </a:r>
          </a:p>
        </p:txBody>
      </p:sp>
    </p:spTree>
    <p:extLst>
      <p:ext uri="{BB962C8B-B14F-4D97-AF65-F5344CB8AC3E}">
        <p14:creationId xmlns:p14="http://schemas.microsoft.com/office/powerpoint/2010/main" val="415904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Humanism and the Renaissance</a:t>
            </a:r>
          </a:p>
        </p:txBody>
      </p:sp>
      <p:sp>
        <p:nvSpPr>
          <p:cNvPr id="3" name="Content Placeholder 2"/>
          <p:cNvSpPr>
            <a:spLocks noGrp="1"/>
          </p:cNvSpPr>
          <p:nvPr>
            <p:ph idx="1"/>
          </p:nvPr>
        </p:nvSpPr>
        <p:spPr/>
        <p:txBody>
          <a:bodyPr>
            <a:normAutofit lnSpcReduction="10000"/>
          </a:bodyPr>
          <a:lstStyle/>
          <a:p>
            <a:pPr marL="0" indent="0">
              <a:buNone/>
            </a:pPr>
            <a:r>
              <a:rPr lang="en-CA" dirty="0"/>
              <a:t>Learning Goal: </a:t>
            </a:r>
          </a:p>
          <a:p>
            <a:pPr marL="0" indent="0">
              <a:buNone/>
            </a:pPr>
            <a:r>
              <a:rPr lang="en-CA" dirty="0"/>
              <a:t>Be able to describe the belief system of Christian Humanists and their impact on Europeans. </a:t>
            </a:r>
          </a:p>
          <a:p>
            <a:pPr marL="0" indent="0">
              <a:buNone/>
            </a:pPr>
            <a:endParaRPr lang="en-CA" dirty="0"/>
          </a:p>
          <a:p>
            <a:pPr marL="514350" indent="-514350">
              <a:buAutoNum type="arabicPeriod"/>
            </a:pPr>
            <a:r>
              <a:rPr lang="en-CA" dirty="0"/>
              <a:t>Note and discussion</a:t>
            </a:r>
          </a:p>
          <a:p>
            <a:pPr marL="514350" indent="-514350">
              <a:buAutoNum type="arabicPeriod"/>
            </a:pPr>
            <a:r>
              <a:rPr lang="en-US" dirty="0"/>
              <a:t>Reading Assignment</a:t>
            </a:r>
            <a:endParaRPr lang="en-CA" dirty="0"/>
          </a:p>
          <a:p>
            <a:pPr marL="514350" indent="-514350">
              <a:buAutoNum type="arabicPeriod"/>
            </a:pPr>
            <a:r>
              <a:rPr lang="en-CA" dirty="0"/>
              <a:t>Video to finish off with</a:t>
            </a:r>
          </a:p>
          <a:p>
            <a:pPr marL="514350" indent="-514350">
              <a:buAutoNum type="arabicPeriod"/>
            </a:pPr>
            <a:endParaRPr lang="en-CA" dirty="0"/>
          </a:p>
          <a:p>
            <a:pPr marL="0" indent="0">
              <a:buNone/>
            </a:pPr>
            <a:r>
              <a:rPr lang="en-CA" dirty="0"/>
              <a:t>** remember questions due tomorrow</a:t>
            </a:r>
          </a:p>
        </p:txBody>
      </p:sp>
    </p:spTree>
    <p:extLst>
      <p:ext uri="{BB962C8B-B14F-4D97-AF65-F5344CB8AC3E}">
        <p14:creationId xmlns:p14="http://schemas.microsoft.com/office/powerpoint/2010/main" val="158083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 that analyze: (page 14)</a:t>
            </a:r>
          </a:p>
        </p:txBody>
      </p:sp>
      <p:sp>
        <p:nvSpPr>
          <p:cNvPr id="3" name="Content Placeholder 2"/>
          <p:cNvSpPr>
            <a:spLocks noGrp="1"/>
          </p:cNvSpPr>
          <p:nvPr>
            <p:ph idx="1"/>
          </p:nvPr>
        </p:nvSpPr>
        <p:spPr/>
        <p:txBody>
          <a:bodyPr/>
          <a:lstStyle/>
          <a:p>
            <a:pPr marL="514350" indent="-514350">
              <a:buAutoNum type="arabicPeriod" startAt="6"/>
            </a:pPr>
            <a:r>
              <a:rPr lang="en-CA" dirty="0"/>
              <a:t>Why would residents be proud of each city? (Constantinople, Beijing, Seville, </a:t>
            </a:r>
            <a:r>
              <a:rPr lang="en-CA" dirty="0" err="1"/>
              <a:t>Tenochtitlán</a:t>
            </a:r>
            <a:r>
              <a:rPr lang="en-CA" dirty="0"/>
              <a:t>, Delhi, Timbuktu)</a:t>
            </a:r>
          </a:p>
          <a:p>
            <a:pPr marL="514350" indent="-514350">
              <a:buAutoNum type="arabicPeriod" startAt="6"/>
            </a:pPr>
            <a:r>
              <a:rPr lang="en-CA" dirty="0"/>
              <a:t>If cities are a reflection of societies, what inference can you make regarding the societies that created these cities? </a:t>
            </a:r>
          </a:p>
          <a:p>
            <a:pPr marL="514350" indent="-514350">
              <a:buAutoNum type="arabicPeriod" startAt="6"/>
            </a:pPr>
            <a:r>
              <a:rPr lang="en-CA" dirty="0"/>
              <a:t>What might account for our limited recognition of some of these cities? Would students in other parts of the world have the same answers as you?  Why or why not? </a:t>
            </a:r>
          </a:p>
          <a:p>
            <a:pPr marL="0" indent="0">
              <a:buNone/>
            </a:pPr>
            <a:r>
              <a:rPr lang="en-CA" dirty="0"/>
              <a:t>10. If future historians were to infer information about our society, 	based on Canadian cities, what inferences do you think they 	would make regarding large cities near us? </a:t>
            </a:r>
          </a:p>
          <a:p>
            <a:pPr marL="0" indent="0">
              <a:buNone/>
            </a:pPr>
            <a:endParaRPr lang="en-CA" dirty="0"/>
          </a:p>
        </p:txBody>
      </p:sp>
    </p:spTree>
    <p:extLst>
      <p:ext uri="{BB962C8B-B14F-4D97-AF65-F5344CB8AC3E}">
        <p14:creationId xmlns:p14="http://schemas.microsoft.com/office/powerpoint/2010/main" val="211673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Vocabulary</a:t>
            </a:r>
          </a:p>
        </p:txBody>
      </p:sp>
      <p:sp>
        <p:nvSpPr>
          <p:cNvPr id="3" name="Content Placeholder 2"/>
          <p:cNvSpPr>
            <a:spLocks noGrp="1"/>
          </p:cNvSpPr>
          <p:nvPr>
            <p:ph sz="half" idx="1"/>
          </p:nvPr>
        </p:nvSpPr>
        <p:spPr/>
        <p:txBody>
          <a:bodyPr/>
          <a:lstStyle/>
          <a:p>
            <a:r>
              <a:rPr lang="en-CA" dirty="0"/>
              <a:t>Medieval</a:t>
            </a:r>
          </a:p>
          <a:p>
            <a:r>
              <a:rPr lang="en-CA" dirty="0"/>
              <a:t>Secular</a:t>
            </a:r>
          </a:p>
          <a:p>
            <a:r>
              <a:rPr lang="en-CA" dirty="0"/>
              <a:t>City-states</a:t>
            </a:r>
          </a:p>
          <a:p>
            <a:r>
              <a:rPr lang="en-CA" dirty="0"/>
              <a:t>Feudal</a:t>
            </a:r>
          </a:p>
          <a:p>
            <a:r>
              <a:rPr lang="en-CA" dirty="0"/>
              <a:t>Republic</a:t>
            </a:r>
          </a:p>
          <a:p>
            <a:r>
              <a:rPr lang="en-CA" dirty="0"/>
              <a:t>Oligarchy</a:t>
            </a:r>
          </a:p>
          <a:p>
            <a:endParaRPr lang="en-CA" dirty="0"/>
          </a:p>
        </p:txBody>
      </p:sp>
      <p:sp>
        <p:nvSpPr>
          <p:cNvPr id="4" name="Content Placeholder 3"/>
          <p:cNvSpPr>
            <a:spLocks noGrp="1"/>
          </p:cNvSpPr>
          <p:nvPr>
            <p:ph sz="half" idx="2"/>
          </p:nvPr>
        </p:nvSpPr>
        <p:spPr/>
        <p:txBody>
          <a:bodyPr/>
          <a:lstStyle/>
          <a:p>
            <a:r>
              <a:rPr lang="en-CA" dirty="0"/>
              <a:t>Despot</a:t>
            </a:r>
          </a:p>
          <a:p>
            <a:r>
              <a:rPr lang="en-CA" dirty="0"/>
              <a:t>Humanism</a:t>
            </a:r>
          </a:p>
          <a:p>
            <a:r>
              <a:rPr lang="en-CA" dirty="0"/>
              <a:t>Medieval princes</a:t>
            </a:r>
          </a:p>
          <a:p>
            <a:r>
              <a:rPr lang="en-CA" dirty="0"/>
              <a:t>Communal family</a:t>
            </a:r>
          </a:p>
          <a:p>
            <a:r>
              <a:rPr lang="en-CA" dirty="0"/>
              <a:t>Nuclear family</a:t>
            </a:r>
          </a:p>
          <a:p>
            <a:r>
              <a:rPr lang="en-CA" dirty="0"/>
              <a:t>Serf</a:t>
            </a:r>
          </a:p>
          <a:p>
            <a:endParaRPr lang="en-CA" dirty="0"/>
          </a:p>
        </p:txBody>
      </p:sp>
    </p:spTree>
    <p:extLst>
      <p:ext uri="{BB962C8B-B14F-4D97-AF65-F5344CB8AC3E}">
        <p14:creationId xmlns:p14="http://schemas.microsoft.com/office/powerpoint/2010/main" val="42495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Renaissance</a:t>
            </a:r>
          </a:p>
        </p:txBody>
      </p:sp>
      <p:sp>
        <p:nvSpPr>
          <p:cNvPr id="3" name="Content Placeholder 2"/>
          <p:cNvSpPr>
            <a:spLocks noGrp="1"/>
          </p:cNvSpPr>
          <p:nvPr>
            <p:ph idx="1"/>
          </p:nvPr>
        </p:nvSpPr>
        <p:spPr>
          <a:xfrm>
            <a:off x="838200" y="1466193"/>
            <a:ext cx="10515600" cy="4710770"/>
          </a:xfrm>
        </p:spPr>
        <p:txBody>
          <a:bodyPr>
            <a:normAutofit lnSpcReduction="10000"/>
          </a:bodyPr>
          <a:lstStyle/>
          <a:p>
            <a:r>
              <a:rPr lang="en-CA" dirty="0"/>
              <a:t>1350 CE- 1600 CE (CE replaces AD in order to be secular)</a:t>
            </a:r>
          </a:p>
          <a:p>
            <a:r>
              <a:rPr lang="en-CA" dirty="0"/>
              <a:t>Recovered the classics from ancient Rome and Greece</a:t>
            </a:r>
          </a:p>
          <a:p>
            <a:pPr lvl="1"/>
            <a:r>
              <a:rPr lang="en-CA" dirty="0"/>
              <a:t>Such as? </a:t>
            </a:r>
          </a:p>
          <a:p>
            <a:r>
              <a:rPr lang="en-CA" dirty="0"/>
              <a:t>Much more secular than the thinkers who had gone before them</a:t>
            </a:r>
          </a:p>
          <a:p>
            <a:r>
              <a:rPr lang="en-CA" dirty="0"/>
              <a:t>Values</a:t>
            </a:r>
          </a:p>
          <a:p>
            <a:pPr>
              <a:buFontTx/>
              <a:buChar char="-"/>
            </a:pPr>
            <a:r>
              <a:rPr lang="en-CA" dirty="0"/>
              <a:t>The worldly life</a:t>
            </a:r>
          </a:p>
          <a:p>
            <a:pPr>
              <a:buFontTx/>
              <a:buChar char="-"/>
            </a:pPr>
            <a:r>
              <a:rPr lang="en-CA" dirty="0"/>
              <a:t>Expanded Knowledge</a:t>
            </a:r>
          </a:p>
          <a:p>
            <a:pPr>
              <a:buFontTx/>
              <a:buChar char="-"/>
            </a:pPr>
            <a:r>
              <a:rPr lang="en-CA" dirty="0"/>
              <a:t>Encouraging humans to develop their best potential</a:t>
            </a:r>
          </a:p>
          <a:p>
            <a:pPr>
              <a:buNone/>
            </a:pPr>
            <a:endParaRPr lang="en-CA" dirty="0"/>
          </a:p>
          <a:p>
            <a:r>
              <a:rPr lang="en-CA" dirty="0"/>
              <a:t>Yet…a larger age of religious </a:t>
            </a:r>
            <a:r>
              <a:rPr lang="en-CA" dirty="0">
                <a:solidFill>
                  <a:srgbClr val="7030A0"/>
                </a:solidFill>
              </a:rPr>
              <a:t>domination</a:t>
            </a:r>
          </a:p>
        </p:txBody>
      </p:sp>
    </p:spTree>
    <p:extLst>
      <p:ext uri="{BB962C8B-B14F-4D97-AF65-F5344CB8AC3E}">
        <p14:creationId xmlns:p14="http://schemas.microsoft.com/office/powerpoint/2010/main" val="36148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Growth of the Italian City States</a:t>
            </a:r>
          </a:p>
        </p:txBody>
      </p:sp>
      <p:pic>
        <p:nvPicPr>
          <p:cNvPr id="6" name="Content Placeholder 5" descr="history-of-italy1.gif"/>
          <p:cNvPicPr>
            <a:picLocks noGrp="1" noChangeAspect="1"/>
          </p:cNvPicPr>
          <p:nvPr>
            <p:ph type="pic" idx="1"/>
          </p:nvPr>
        </p:nvPicPr>
        <p:blipFill>
          <a:blip r:embed="rId2"/>
          <a:srcRect t="11716" b="11716"/>
          <a:stretch>
            <a:fillRect/>
          </a:stretch>
        </p:blipFill>
        <p:spPr>
          <a:xfrm>
            <a:off x="4359311" y="336884"/>
            <a:ext cx="7832016" cy="6184231"/>
          </a:xfrm>
        </p:spPr>
      </p:pic>
      <p:sp>
        <p:nvSpPr>
          <p:cNvPr id="3" name="Text Placeholder 2"/>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386804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Growth of the Italian City States</a:t>
            </a:r>
          </a:p>
        </p:txBody>
      </p:sp>
      <p:sp>
        <p:nvSpPr>
          <p:cNvPr id="3" name="Content Placeholder 2"/>
          <p:cNvSpPr>
            <a:spLocks noGrp="1"/>
          </p:cNvSpPr>
          <p:nvPr>
            <p:ph idx="1"/>
          </p:nvPr>
        </p:nvSpPr>
        <p:spPr>
          <a:xfrm>
            <a:off x="1001486" y="1690687"/>
            <a:ext cx="10493828" cy="4808083"/>
          </a:xfrm>
        </p:spPr>
        <p:txBody>
          <a:bodyPr>
            <a:noAutofit/>
          </a:bodyPr>
          <a:lstStyle/>
          <a:p>
            <a:r>
              <a:rPr lang="en-CA" sz="3200" dirty="0"/>
              <a:t>Italy was the commercial bridge between the west and east (Asia)</a:t>
            </a:r>
          </a:p>
          <a:p>
            <a:endParaRPr lang="en-CA" sz="3200" dirty="0"/>
          </a:p>
          <a:p>
            <a:r>
              <a:rPr lang="en-CA" sz="3200" dirty="0"/>
              <a:t>Florence, Genoa, Venice, Milan, and Pisa were major city-states</a:t>
            </a:r>
          </a:p>
          <a:p>
            <a:r>
              <a:rPr lang="en-CA" sz="3200" dirty="0"/>
              <a:t>Became expert in modern business practice (bookkeeping, creating letters of credit, developing markets)</a:t>
            </a:r>
          </a:p>
          <a:p>
            <a:r>
              <a:rPr lang="en-CA" sz="3200" dirty="0"/>
              <a:t>Florence became the major banking centre</a:t>
            </a:r>
          </a:p>
          <a:p>
            <a:r>
              <a:rPr lang="en-CA" sz="3200" dirty="0"/>
              <a:t>Land based wealth changed to Trade/Credit based </a:t>
            </a:r>
            <a:r>
              <a:rPr lang="en-CA" sz="3200" dirty="0">
                <a:solidFill>
                  <a:srgbClr val="7030A0"/>
                </a:solidFill>
              </a:rPr>
              <a:t>wealth</a:t>
            </a:r>
          </a:p>
        </p:txBody>
      </p:sp>
    </p:spTree>
    <p:extLst>
      <p:ext uri="{BB962C8B-B14F-4D97-AF65-F5344CB8AC3E}">
        <p14:creationId xmlns:p14="http://schemas.microsoft.com/office/powerpoint/2010/main" val="6604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Governance</a:t>
            </a:r>
          </a:p>
        </p:txBody>
      </p:sp>
      <p:sp>
        <p:nvSpPr>
          <p:cNvPr id="3" name="Content Placeholder 2"/>
          <p:cNvSpPr>
            <a:spLocks noGrp="1"/>
          </p:cNvSpPr>
          <p:nvPr>
            <p:ph idx="1"/>
          </p:nvPr>
        </p:nvSpPr>
        <p:spPr/>
        <p:txBody>
          <a:bodyPr>
            <a:normAutofit/>
          </a:bodyPr>
          <a:lstStyle/>
          <a:p>
            <a:r>
              <a:rPr lang="en-CA" sz="3600" dirty="0"/>
              <a:t>Republics formed with merchants as the ruling class</a:t>
            </a:r>
          </a:p>
          <a:p>
            <a:r>
              <a:rPr lang="en-CA" sz="3600" dirty="0"/>
              <a:t>Political authority was in the cities rather than countryside castles</a:t>
            </a:r>
          </a:p>
          <a:p>
            <a:r>
              <a:rPr lang="en-CA" sz="3600" dirty="0"/>
              <a:t>Eventually became despotic and oligarchical</a:t>
            </a:r>
          </a:p>
          <a:p>
            <a:r>
              <a:rPr lang="en-CA" sz="3600" dirty="0"/>
              <a:t>Warfare between cities was </a:t>
            </a:r>
            <a:r>
              <a:rPr lang="en-CA" sz="3600" dirty="0">
                <a:solidFill>
                  <a:srgbClr val="7030A0"/>
                </a:solidFill>
              </a:rPr>
              <a:t>common</a:t>
            </a:r>
          </a:p>
        </p:txBody>
      </p:sp>
    </p:spTree>
    <p:extLst>
      <p:ext uri="{BB962C8B-B14F-4D97-AF65-F5344CB8AC3E}">
        <p14:creationId xmlns:p14="http://schemas.microsoft.com/office/powerpoint/2010/main" val="7135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548039"/>
            <a:ext cx="10515600" cy="4351338"/>
          </a:xfrm>
        </p:spPr>
        <p:txBody>
          <a:bodyPr/>
          <a:lstStyle/>
          <a:p>
            <a:r>
              <a:rPr lang="en-CA" dirty="0"/>
              <a:t>Diplomacy became important to foster good relationships</a:t>
            </a:r>
          </a:p>
          <a:p>
            <a:r>
              <a:rPr lang="en-CA" dirty="0"/>
              <a:t>Known as balance of power politics—make sure no one city became overwhelmingly powerful</a:t>
            </a:r>
          </a:p>
          <a:p>
            <a:r>
              <a:rPr lang="en-CA" i="1" dirty="0" err="1"/>
              <a:t>Popolo</a:t>
            </a:r>
            <a:r>
              <a:rPr lang="en-CA" i="1" dirty="0"/>
              <a:t> </a:t>
            </a:r>
            <a:r>
              <a:rPr lang="en-CA" i="1" dirty="0" err="1"/>
              <a:t>grasso</a:t>
            </a:r>
            <a:r>
              <a:rPr lang="en-CA" i="1" dirty="0"/>
              <a:t> </a:t>
            </a:r>
            <a:r>
              <a:rPr lang="en-CA" dirty="0"/>
              <a:t>(the ‘fat people’) were the wealthy merchant class</a:t>
            </a:r>
          </a:p>
          <a:p>
            <a:r>
              <a:rPr lang="en-CA" i="1" dirty="0" err="1"/>
              <a:t>Popolo</a:t>
            </a:r>
            <a:r>
              <a:rPr lang="en-CA" i="1" dirty="0"/>
              <a:t> </a:t>
            </a:r>
            <a:r>
              <a:rPr lang="en-CA" i="1" dirty="0" err="1"/>
              <a:t>minuto</a:t>
            </a:r>
            <a:r>
              <a:rPr lang="en-CA" i="1" dirty="0"/>
              <a:t> </a:t>
            </a:r>
            <a:r>
              <a:rPr lang="en-CA" dirty="0"/>
              <a:t>(the ‘little people’) were small shopkeepers and workers (guilds)</a:t>
            </a:r>
          </a:p>
          <a:p>
            <a:endParaRPr lang="en-CA" dirty="0"/>
          </a:p>
          <a:p>
            <a:r>
              <a:rPr lang="en-CA" dirty="0"/>
              <a:t>Medici family became the dominant family (rich </a:t>
            </a:r>
            <a:r>
              <a:rPr lang="en-CA" dirty="0">
                <a:solidFill>
                  <a:srgbClr val="7030A0"/>
                </a:solidFill>
              </a:rPr>
              <a:t>bankers</a:t>
            </a:r>
            <a:r>
              <a:rPr lang="en-CA" dirty="0"/>
              <a:t>)</a:t>
            </a:r>
          </a:p>
        </p:txBody>
      </p:sp>
    </p:spTree>
    <p:extLst>
      <p:ext uri="{BB962C8B-B14F-4D97-AF65-F5344CB8AC3E}">
        <p14:creationId xmlns:p14="http://schemas.microsoft.com/office/powerpoint/2010/main" val="70243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782</Words>
  <Application>Microsoft Office PowerPoint</Application>
  <PresentationFormat>Widescreen</PresentationFormat>
  <Paragraphs>112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Renaissance and Humanism</vt:lpstr>
      <vt:lpstr>Humanism and the Renaissance</vt:lpstr>
      <vt:lpstr>Questions that analyze: (page 14)</vt:lpstr>
      <vt:lpstr>Vocabulary</vt:lpstr>
      <vt:lpstr>The Renaissance</vt:lpstr>
      <vt:lpstr>Growth of the Italian City States</vt:lpstr>
      <vt:lpstr>Growth of the Italian City States</vt:lpstr>
      <vt:lpstr>Governance</vt:lpstr>
      <vt:lpstr>PowerPoint Presentation</vt:lpstr>
      <vt:lpstr>Women in the Renaissance</vt:lpstr>
      <vt:lpstr>Humanism</vt:lpstr>
      <vt:lpstr>Humanism</vt:lpstr>
      <vt:lpstr>Giovanni Pico della Mirandola</vt:lpstr>
      <vt:lpstr>Humanism</vt:lpstr>
      <vt:lpstr>Humanism</vt:lpstr>
      <vt:lpstr>Assignment: Due Monday</vt:lpstr>
      <vt:lpstr>Horrible Histories </vt:lpstr>
      <vt:lpstr>Machiavelli</vt:lpstr>
      <vt:lpstr>Machiavelli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and Humanism</dc:title>
  <dc:creator>Mairi .</dc:creator>
  <cp:lastModifiedBy>Mairi .</cp:lastModifiedBy>
  <cp:revision>23</cp:revision>
  <cp:lastPrinted>2016-09-09T13:18:23Z</cp:lastPrinted>
  <dcterms:created xsi:type="dcterms:W3CDTF">2016-09-08T20:43:22Z</dcterms:created>
  <dcterms:modified xsi:type="dcterms:W3CDTF">2017-09-14T01:00:00Z</dcterms:modified>
</cp:coreProperties>
</file>