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995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DBE50-2060-4035-83C4-78DE9E2AC74E}" type="datetimeFigureOut">
              <a:rPr lang="en-CA" smtClean="0"/>
              <a:t>20/09/2017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81C78-9240-47A4-9439-D33CB04CB6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07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5131-7A79-4634-BF96-D33743C3FA35}" type="datetimeFigureOut">
              <a:rPr lang="en-CA" smtClean="0"/>
              <a:t>20/09/2017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1EB3-6329-4F4B-A4C8-E709B4038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03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5131-7A79-4634-BF96-D33743C3FA35}" type="datetimeFigureOut">
              <a:rPr lang="en-CA" smtClean="0"/>
              <a:t>20/09/2017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1EB3-6329-4F4B-A4C8-E709B4038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35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5131-7A79-4634-BF96-D33743C3FA35}" type="datetimeFigureOut">
              <a:rPr lang="en-CA" smtClean="0"/>
              <a:t>20/09/2017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1EB3-6329-4F4B-A4C8-E709B4038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83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5131-7A79-4634-BF96-D33743C3FA35}" type="datetimeFigureOut">
              <a:rPr lang="en-CA" smtClean="0"/>
              <a:t>20/09/2017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1EB3-6329-4F4B-A4C8-E709B4038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85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5131-7A79-4634-BF96-D33743C3FA35}" type="datetimeFigureOut">
              <a:rPr lang="en-CA" smtClean="0"/>
              <a:t>20/09/2017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1EB3-6329-4F4B-A4C8-E709B4038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75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5131-7A79-4634-BF96-D33743C3FA35}" type="datetimeFigureOut">
              <a:rPr lang="en-CA" smtClean="0"/>
              <a:t>20/09/2017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1EB3-6329-4F4B-A4C8-E709B4038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61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5131-7A79-4634-BF96-D33743C3FA35}" type="datetimeFigureOut">
              <a:rPr lang="en-CA" smtClean="0"/>
              <a:t>20/09/2017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1EB3-6329-4F4B-A4C8-E709B4038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7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5131-7A79-4634-BF96-D33743C3FA35}" type="datetimeFigureOut">
              <a:rPr lang="en-CA" smtClean="0"/>
              <a:t>20/09/2017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1EB3-6329-4F4B-A4C8-E709B4038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87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5131-7A79-4634-BF96-D33743C3FA35}" type="datetimeFigureOut">
              <a:rPr lang="en-CA" smtClean="0"/>
              <a:t>20/09/2017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1EB3-6329-4F4B-A4C8-E709B4038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367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5131-7A79-4634-BF96-D33743C3FA35}" type="datetimeFigureOut">
              <a:rPr lang="en-CA" smtClean="0"/>
              <a:t>20/09/2017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1EB3-6329-4F4B-A4C8-E709B4038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92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5131-7A79-4634-BF96-D33743C3FA35}" type="datetimeFigureOut">
              <a:rPr lang="en-CA" smtClean="0"/>
              <a:t>20/09/2017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1EB3-6329-4F4B-A4C8-E709B4038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6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5131-7A79-4634-BF96-D33743C3FA35}" type="datetimeFigureOut">
              <a:rPr lang="en-CA" smtClean="0"/>
              <a:t>20/09/2017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1EB3-6329-4F4B-A4C8-E709B4038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84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Humanism Expanded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CHY </a:t>
            </a:r>
          </a:p>
          <a:p>
            <a:r>
              <a:rPr lang="en-CA"/>
              <a:t>Lesson 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302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86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www.brainyquote.com/photos/n/niccolomachiavelli144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6" y="908665"/>
            <a:ext cx="8773286" cy="56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9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86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statusmind.com/images/2013/11/Clever-Facebook-Status-27506-statusmind.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3" y="803391"/>
            <a:ext cx="10367019" cy="53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86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 descr="http://rlv.zcache.ca/machiavelli_ends_justifies_the_means_quote_postcard-r28a007d46d0a430d8b473ff5b316f663_vgbaq_8byvr_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44" y="365125"/>
            <a:ext cx="5907314" cy="59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Christian Humanism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The  Renaissance in the North</a:t>
            </a:r>
          </a:p>
          <a:p>
            <a:r>
              <a:rPr lang="en-CA" dirty="0"/>
              <a:t>Much less secular than the in Italy</a:t>
            </a:r>
          </a:p>
          <a:p>
            <a:r>
              <a:rPr lang="en-CA" dirty="0"/>
              <a:t>Humanism here looked back to the earlier, simpler version of Christianity</a:t>
            </a:r>
          </a:p>
          <a:p>
            <a:r>
              <a:rPr lang="en-CA" dirty="0"/>
              <a:t>A combination of Christian and classical elements</a:t>
            </a:r>
          </a:p>
          <a:p>
            <a:r>
              <a:rPr lang="en-CA" dirty="0"/>
              <a:t>Applied reason (scientific analysis) and study to ancient sacred texts and the classics</a:t>
            </a:r>
          </a:p>
          <a:p>
            <a:r>
              <a:rPr lang="en-CA" dirty="0"/>
              <a:t>Wanted to separate traditional beliefs from </a:t>
            </a:r>
            <a:r>
              <a:rPr lang="en-CA" b="1" dirty="0"/>
              <a:t>dogma</a:t>
            </a:r>
            <a:r>
              <a:rPr lang="en-CA" dirty="0"/>
              <a:t> (a set of beliefs authorized by the </a:t>
            </a:r>
            <a:r>
              <a:rPr lang="en-CA" dirty="0">
                <a:solidFill>
                  <a:srgbClr val="7030A0"/>
                </a:solidFill>
              </a:rPr>
              <a:t>Church</a:t>
            </a:r>
            <a:r>
              <a:rPr lang="en-CA" dirty="0"/>
              <a:t>)</a:t>
            </a:r>
          </a:p>
        </p:txBody>
      </p:sp>
      <p:sp>
        <p:nvSpPr>
          <p:cNvPr id="4" name="SMARTInkShape-1"/>
          <p:cNvSpPr/>
          <p:nvPr>
            <p:custDataLst>
              <p:tags r:id="rId1"/>
            </p:custDataLst>
          </p:nvPr>
        </p:nvSpPr>
        <p:spPr>
          <a:xfrm>
            <a:off x="4495800" y="2372117"/>
            <a:ext cx="590550" cy="399659"/>
          </a:xfrm>
          <a:custGeom>
            <a:avLst/>
            <a:gdLst/>
            <a:ahLst/>
            <a:cxnLst/>
            <a:rect l="0" t="0" r="0" b="0"/>
            <a:pathLst>
              <a:path w="590550" h="399659">
                <a:moveTo>
                  <a:pt x="581025" y="9133"/>
                </a:moveTo>
                <a:lnTo>
                  <a:pt x="581025" y="9133"/>
                </a:lnTo>
                <a:lnTo>
                  <a:pt x="581025" y="0"/>
                </a:lnTo>
                <a:lnTo>
                  <a:pt x="581025" y="18648"/>
                </a:lnTo>
                <a:lnTo>
                  <a:pt x="581025" y="10456"/>
                </a:lnTo>
                <a:lnTo>
                  <a:pt x="582083" y="10015"/>
                </a:lnTo>
                <a:lnTo>
                  <a:pt x="590158" y="9167"/>
                </a:lnTo>
                <a:lnTo>
                  <a:pt x="590472" y="3652"/>
                </a:lnTo>
                <a:lnTo>
                  <a:pt x="590549" y="9109"/>
                </a:lnTo>
                <a:lnTo>
                  <a:pt x="585493" y="14182"/>
                </a:lnTo>
                <a:lnTo>
                  <a:pt x="580189" y="16669"/>
                </a:lnTo>
                <a:lnTo>
                  <a:pt x="563104" y="23321"/>
                </a:lnTo>
                <a:lnTo>
                  <a:pt x="517124" y="51088"/>
                </a:lnTo>
                <a:lnTo>
                  <a:pt x="479894" y="71306"/>
                </a:lnTo>
                <a:lnTo>
                  <a:pt x="433813" y="92675"/>
                </a:lnTo>
                <a:lnTo>
                  <a:pt x="390491" y="117279"/>
                </a:lnTo>
                <a:lnTo>
                  <a:pt x="354649" y="136191"/>
                </a:lnTo>
                <a:lnTo>
                  <a:pt x="317219" y="156259"/>
                </a:lnTo>
                <a:lnTo>
                  <a:pt x="279317" y="180784"/>
                </a:lnTo>
                <a:lnTo>
                  <a:pt x="241275" y="202985"/>
                </a:lnTo>
                <a:lnTo>
                  <a:pt x="196140" y="235573"/>
                </a:lnTo>
                <a:lnTo>
                  <a:pt x="156101" y="262706"/>
                </a:lnTo>
                <a:lnTo>
                  <a:pt x="108832" y="301196"/>
                </a:lnTo>
                <a:lnTo>
                  <a:pt x="63552" y="344622"/>
                </a:lnTo>
                <a:lnTo>
                  <a:pt x="17759" y="382294"/>
                </a:lnTo>
                <a:lnTo>
                  <a:pt x="13184" y="389471"/>
                </a:lnTo>
                <a:lnTo>
                  <a:pt x="11964" y="392867"/>
                </a:lnTo>
                <a:lnTo>
                  <a:pt x="10093" y="395130"/>
                </a:lnTo>
                <a:lnTo>
                  <a:pt x="0" y="399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2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509"/>
          </a:xfrm>
        </p:spPr>
        <p:txBody>
          <a:bodyPr/>
          <a:lstStyle/>
          <a:p>
            <a:r>
              <a:rPr lang="en-CA" dirty="0"/>
              <a:t>Thomas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81686"/>
            <a:ext cx="8446476" cy="4995277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Tried to reform, rather than break with the Catholic Church</a:t>
            </a:r>
          </a:p>
          <a:p>
            <a:r>
              <a:rPr lang="en-CA" dirty="0"/>
              <a:t>Thomas More (1478-1535) was a public servant and lawyer who brought the Renaissance to the north</a:t>
            </a:r>
          </a:p>
          <a:p>
            <a:r>
              <a:rPr lang="en-CA" dirty="0"/>
              <a:t>Wrote </a:t>
            </a:r>
            <a:r>
              <a:rPr lang="en-CA" i="1" dirty="0"/>
              <a:t>Utopia</a:t>
            </a:r>
            <a:r>
              <a:rPr lang="en-CA" dirty="0"/>
              <a:t> (1516) as a protest against the politics and society of the time</a:t>
            </a:r>
          </a:p>
          <a:p>
            <a:r>
              <a:rPr lang="en-CA" dirty="0"/>
              <a:t>Attacked bad laws and excessive punishment</a:t>
            </a:r>
          </a:p>
          <a:p>
            <a:r>
              <a:rPr lang="en-CA" dirty="0"/>
              <a:t>Really concerned about the enclosure of common lands for private use</a:t>
            </a:r>
          </a:p>
          <a:p>
            <a:r>
              <a:rPr lang="en-CA" dirty="0"/>
              <a:t>His ‘Utopia’ had a society where people eat and work communally, like early Christians</a:t>
            </a:r>
          </a:p>
          <a:p>
            <a:r>
              <a:rPr lang="en-CA" dirty="0"/>
              <a:t>Was executed for treason for not acknowledging Henry VIII was head of English </a:t>
            </a:r>
            <a:r>
              <a:rPr lang="en-CA" dirty="0">
                <a:solidFill>
                  <a:srgbClr val="7030A0"/>
                </a:solidFill>
              </a:rPr>
              <a:t>church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4676" y="1825625"/>
            <a:ext cx="2069123" cy="4351338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9218" name="Picture 2" descr="http://catholicsaints.info/wp-content/uploads/saint-thomas-more-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1473933"/>
            <a:ext cx="2762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MARTInkShape-2"/>
          <p:cNvSpPr/>
          <p:nvPr>
            <p:custDataLst>
              <p:tags r:id="rId1"/>
            </p:custDataLst>
          </p:nvPr>
        </p:nvSpPr>
        <p:spPr>
          <a:xfrm>
            <a:off x="3134343" y="4505332"/>
            <a:ext cx="187809" cy="236358"/>
          </a:xfrm>
          <a:custGeom>
            <a:avLst/>
            <a:gdLst/>
            <a:ahLst/>
            <a:cxnLst/>
            <a:rect l="0" t="0" r="0" b="0"/>
            <a:pathLst>
              <a:path w="187809" h="236358">
                <a:moveTo>
                  <a:pt x="170832" y="9518"/>
                </a:moveTo>
                <a:lnTo>
                  <a:pt x="170832" y="9518"/>
                </a:lnTo>
                <a:lnTo>
                  <a:pt x="170832" y="4462"/>
                </a:lnTo>
                <a:lnTo>
                  <a:pt x="169774" y="2972"/>
                </a:lnTo>
                <a:lnTo>
                  <a:pt x="168010" y="1979"/>
                </a:lnTo>
                <a:lnTo>
                  <a:pt x="161131" y="255"/>
                </a:lnTo>
                <a:lnTo>
                  <a:pt x="117477" y="0"/>
                </a:lnTo>
                <a:lnTo>
                  <a:pt x="100225" y="1053"/>
                </a:lnTo>
                <a:lnTo>
                  <a:pt x="69132" y="13251"/>
                </a:lnTo>
                <a:lnTo>
                  <a:pt x="62132" y="19291"/>
                </a:lnTo>
                <a:lnTo>
                  <a:pt x="49485" y="38115"/>
                </a:lnTo>
                <a:lnTo>
                  <a:pt x="48659" y="41282"/>
                </a:lnTo>
                <a:lnTo>
                  <a:pt x="50563" y="50447"/>
                </a:lnTo>
                <a:lnTo>
                  <a:pt x="57586" y="64684"/>
                </a:lnTo>
                <a:lnTo>
                  <a:pt x="64409" y="72136"/>
                </a:lnTo>
                <a:lnTo>
                  <a:pt x="109149" y="99909"/>
                </a:lnTo>
                <a:lnTo>
                  <a:pt x="143110" y="112791"/>
                </a:lnTo>
                <a:lnTo>
                  <a:pt x="182884" y="145675"/>
                </a:lnTo>
                <a:lnTo>
                  <a:pt x="186772" y="152229"/>
                </a:lnTo>
                <a:lnTo>
                  <a:pt x="187808" y="155459"/>
                </a:lnTo>
                <a:lnTo>
                  <a:pt x="186138" y="164691"/>
                </a:lnTo>
                <a:lnTo>
                  <a:pt x="179248" y="178967"/>
                </a:lnTo>
                <a:lnTo>
                  <a:pt x="173514" y="185371"/>
                </a:lnTo>
                <a:lnTo>
                  <a:pt x="153011" y="194875"/>
                </a:lnTo>
                <a:lnTo>
                  <a:pt x="112590" y="199341"/>
                </a:lnTo>
                <a:lnTo>
                  <a:pt x="72459" y="199929"/>
                </a:lnTo>
                <a:lnTo>
                  <a:pt x="26820" y="200010"/>
                </a:lnTo>
                <a:lnTo>
                  <a:pt x="6418" y="200017"/>
                </a:lnTo>
                <a:lnTo>
                  <a:pt x="4073" y="201076"/>
                </a:lnTo>
                <a:lnTo>
                  <a:pt x="2509" y="202840"/>
                </a:lnTo>
                <a:lnTo>
                  <a:pt x="772" y="207622"/>
                </a:lnTo>
                <a:lnTo>
                  <a:pt x="0" y="213275"/>
                </a:lnTo>
                <a:lnTo>
                  <a:pt x="852" y="215206"/>
                </a:lnTo>
                <a:lnTo>
                  <a:pt x="2479" y="216493"/>
                </a:lnTo>
                <a:lnTo>
                  <a:pt x="48733" y="234156"/>
                </a:lnTo>
                <a:lnTo>
                  <a:pt x="57652" y="236357"/>
                </a:lnTo>
                <a:lnTo>
                  <a:pt x="78736" y="232540"/>
                </a:lnTo>
                <a:lnTo>
                  <a:pt x="105642" y="221768"/>
                </a:lnTo>
                <a:lnTo>
                  <a:pt x="114695" y="215682"/>
                </a:lnTo>
                <a:lnTo>
                  <a:pt x="119424" y="209449"/>
                </a:lnTo>
                <a:lnTo>
                  <a:pt x="120685" y="206306"/>
                </a:lnTo>
                <a:lnTo>
                  <a:pt x="119264" y="197168"/>
                </a:lnTo>
                <a:lnTo>
                  <a:pt x="109728" y="168999"/>
                </a:lnTo>
                <a:lnTo>
                  <a:pt x="98166" y="154129"/>
                </a:lnTo>
                <a:lnTo>
                  <a:pt x="53533" y="111189"/>
                </a:lnTo>
                <a:lnTo>
                  <a:pt x="15509" y="64135"/>
                </a:lnTo>
                <a:lnTo>
                  <a:pt x="14367" y="60746"/>
                </a:lnTo>
                <a:lnTo>
                  <a:pt x="14664" y="57428"/>
                </a:lnTo>
                <a:lnTo>
                  <a:pt x="17815" y="50920"/>
                </a:lnTo>
                <a:lnTo>
                  <a:pt x="22744" y="44500"/>
                </a:lnTo>
                <a:lnTo>
                  <a:pt x="28462" y="40941"/>
                </a:lnTo>
                <a:lnTo>
                  <a:pt x="40454" y="38937"/>
                </a:lnTo>
                <a:lnTo>
                  <a:pt x="51503" y="39526"/>
                </a:lnTo>
                <a:lnTo>
                  <a:pt x="93886" y="53314"/>
                </a:lnTo>
                <a:lnTo>
                  <a:pt x="139363" y="70251"/>
                </a:lnTo>
                <a:lnTo>
                  <a:pt x="155875" y="76078"/>
                </a:lnTo>
                <a:lnTo>
                  <a:pt x="157686" y="78233"/>
                </a:lnTo>
                <a:lnTo>
                  <a:pt x="158892" y="80728"/>
                </a:lnTo>
                <a:lnTo>
                  <a:pt x="158639" y="82391"/>
                </a:lnTo>
                <a:lnTo>
                  <a:pt x="157412" y="83500"/>
                </a:lnTo>
                <a:lnTo>
                  <a:pt x="155535" y="84239"/>
                </a:lnTo>
                <a:lnTo>
                  <a:pt x="123207" y="761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35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(Desiderius) Erasmus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841566" cy="4351338"/>
          </a:xfrm>
        </p:spPr>
        <p:txBody>
          <a:bodyPr>
            <a:normAutofit/>
          </a:bodyPr>
          <a:lstStyle/>
          <a:p>
            <a:r>
              <a:rPr lang="en-CA" dirty="0"/>
              <a:t>Dutch humanist, priest and monk</a:t>
            </a:r>
          </a:p>
          <a:p>
            <a:r>
              <a:rPr lang="en-CA" dirty="0"/>
              <a:t>Valued education to help us live a moral life, and to be useful to society</a:t>
            </a:r>
          </a:p>
          <a:p>
            <a:r>
              <a:rPr lang="en-CA" dirty="0"/>
              <a:t>Encouraged translation of the Bible into vernacular languages (the languages people spoke)</a:t>
            </a:r>
          </a:p>
          <a:p>
            <a:r>
              <a:rPr lang="en-CA" dirty="0"/>
              <a:t>Encouraged leaders to be educated so that all could attain a good life in this world, where we can add to learning, happiness, and </a:t>
            </a:r>
            <a:r>
              <a:rPr lang="en-CA" dirty="0">
                <a:solidFill>
                  <a:srgbClr val="7030A0"/>
                </a:solidFill>
              </a:rPr>
              <a:t>peace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2308" y="1825625"/>
            <a:ext cx="2561492" cy="4351338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8194" name="Picture 2" descr="https://upload.wikimedia.org/wikipedia/commons/3/30/Holbein-erasm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918" y="1127980"/>
            <a:ext cx="3258082" cy="46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2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Humanism Expanded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Learning Goal:  Compare and contrast how humanism developed across Europe.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/>
            </a:pPr>
            <a:r>
              <a:rPr lang="en-CA" dirty="0"/>
              <a:t>Reading assignment </a:t>
            </a:r>
          </a:p>
          <a:p>
            <a:pPr marL="514350" indent="-514350">
              <a:buAutoNum type="arabicPeriod"/>
            </a:pPr>
            <a:r>
              <a:rPr lang="en-CA" dirty="0"/>
              <a:t>Humanism note and discussion</a:t>
            </a:r>
          </a:p>
          <a:p>
            <a:pPr marL="514350" indent="-514350">
              <a:buAutoNum type="arabicPeriod"/>
            </a:pPr>
            <a:r>
              <a:rPr lang="en-CA" dirty="0"/>
              <a:t>Individual philosophers	</a:t>
            </a:r>
          </a:p>
        </p:txBody>
      </p:sp>
      <p:pic>
        <p:nvPicPr>
          <p:cNvPr id="1026" name="Picture 2" descr="https://www.studentnewsdaily.com/images/uploads/PrintersDown_FlyingMcCo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81" y="2597426"/>
            <a:ext cx="3454519" cy="42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1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/>
              <a:t>Approximately when did the Renaissance take place? </a:t>
            </a:r>
          </a:p>
          <a:p>
            <a:pPr marL="514350" indent="-514350">
              <a:buAutoNum type="arabicPeriod"/>
            </a:pPr>
            <a:r>
              <a:rPr lang="en-CA" dirty="0"/>
              <a:t>What was the land ownership system called? </a:t>
            </a:r>
          </a:p>
          <a:p>
            <a:pPr marL="514350" indent="-514350">
              <a:buAutoNum type="arabicPeriod"/>
            </a:pPr>
            <a:r>
              <a:rPr lang="en-CA" dirty="0"/>
              <a:t>What major forces shaped the lives of Medieval Europeans? </a:t>
            </a:r>
          </a:p>
          <a:p>
            <a:pPr marL="514350" indent="-514350">
              <a:buAutoNum type="arabicPeriod"/>
            </a:pPr>
            <a:r>
              <a:rPr lang="en-CA" dirty="0"/>
              <a:t>What events began to change the way people thought? </a:t>
            </a:r>
          </a:p>
          <a:p>
            <a:pPr marL="514350" indent="-514350">
              <a:buAutoNum type="arabicPeriod"/>
            </a:pPr>
            <a:r>
              <a:rPr lang="en-CA" dirty="0"/>
              <a:t>What is John Green’s argument about the Renaissance? </a:t>
            </a:r>
          </a:p>
          <a:p>
            <a:pPr marL="514350" indent="-514350">
              <a:buAutoNum type="arabicPeriod"/>
            </a:pPr>
            <a:r>
              <a:rPr lang="en-CA" dirty="0"/>
              <a:t>What is </a:t>
            </a:r>
            <a:r>
              <a:rPr lang="en-CA" dirty="0">
                <a:solidFill>
                  <a:srgbClr val="7030A0"/>
                </a:solidFill>
              </a:rPr>
              <a:t>humanism</a:t>
            </a:r>
            <a:r>
              <a:rPr lang="en-CA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232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Humanism Expanded and Explored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Writers and artists saw the classics as inspiration for their own work</a:t>
            </a:r>
          </a:p>
          <a:p>
            <a:r>
              <a:rPr lang="en-CA" dirty="0"/>
              <a:t>Stressed living in this world, human dignity and being a responsible citizen</a:t>
            </a:r>
          </a:p>
          <a:p>
            <a:r>
              <a:rPr lang="en-CA" dirty="0"/>
              <a:t>Valued knowledge for knowledge’s sake, and to guide one in personal and political conduct</a:t>
            </a:r>
          </a:p>
          <a:p>
            <a:r>
              <a:rPr lang="en-CA" dirty="0"/>
              <a:t>Thought the study of history was important (who doesn’t?)</a:t>
            </a:r>
          </a:p>
          <a:p>
            <a:r>
              <a:rPr lang="en-CA" dirty="0"/>
              <a:t>Saw the importance of education for males and females</a:t>
            </a:r>
          </a:p>
          <a:p>
            <a:r>
              <a:rPr lang="en-CA" dirty="0"/>
              <a:t>Moral training for an honest life and to prepare one for membership in the </a:t>
            </a:r>
            <a:r>
              <a:rPr lang="en-CA" dirty="0">
                <a:solidFill>
                  <a:srgbClr val="7030A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870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papacy (Pope and Church) supported (were patrons of) this culture</a:t>
            </a:r>
          </a:p>
          <a:p>
            <a:r>
              <a:rPr lang="en-CA" dirty="0"/>
              <a:t>Papal States acted as another city state with alliances, and battle with other states.  </a:t>
            </a:r>
          </a:p>
          <a:p>
            <a:r>
              <a:rPr lang="en-CA" dirty="0"/>
              <a:t>Sponsored art and literature </a:t>
            </a:r>
          </a:p>
          <a:p>
            <a:r>
              <a:rPr lang="en-CA" dirty="0"/>
              <a:t>Acted as Renaissance Princes, just as those from other city-states, based on merit and </a:t>
            </a:r>
            <a:r>
              <a:rPr lang="en-CA" dirty="0">
                <a:solidFill>
                  <a:srgbClr val="7030A0"/>
                </a:solidFill>
              </a:rPr>
              <a:t>ability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815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Machiavelli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6914"/>
            <a:ext cx="8117114" cy="4740049"/>
          </a:xfrm>
        </p:spPr>
        <p:txBody>
          <a:bodyPr>
            <a:normAutofit/>
          </a:bodyPr>
          <a:lstStyle/>
          <a:p>
            <a:r>
              <a:rPr lang="en-CA" dirty="0"/>
              <a:t>1494: France invaded Italy</a:t>
            </a:r>
          </a:p>
          <a:p>
            <a:r>
              <a:rPr lang="en-CA" dirty="0"/>
              <a:t>City-states realized they had to work together to fight off this incursion</a:t>
            </a:r>
          </a:p>
          <a:p>
            <a:r>
              <a:rPr lang="en-CA" dirty="0" err="1"/>
              <a:t>Niccolò</a:t>
            </a:r>
            <a:r>
              <a:rPr lang="en-CA" dirty="0"/>
              <a:t> Machiavelli (a civil servant from Florence) didn’t like what he was seeing</a:t>
            </a:r>
          </a:p>
          <a:p>
            <a:r>
              <a:rPr lang="en-CA" dirty="0"/>
              <a:t>Became the first political scientist</a:t>
            </a:r>
          </a:p>
          <a:p>
            <a:r>
              <a:rPr lang="en-CA" dirty="0"/>
              <a:t>Most influential work is </a:t>
            </a:r>
            <a:r>
              <a:rPr lang="en-CA" i="1" dirty="0"/>
              <a:t>The Prince (</a:t>
            </a:r>
            <a:r>
              <a:rPr lang="en-CA" dirty="0"/>
              <a:t>1513) which is a study of the modern </a:t>
            </a:r>
            <a:r>
              <a:rPr lang="en-CA" dirty="0">
                <a:solidFill>
                  <a:srgbClr val="7030A0"/>
                </a:solidFill>
              </a:rPr>
              <a:t>state</a:t>
            </a:r>
          </a:p>
          <a:p>
            <a:endParaRPr lang="en-CA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5314" y="1825625"/>
            <a:ext cx="2398486" cy="4351338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7170" name="Picture 2" descr="http://contemporarythinkers.org/harvey-mansfield/files/2012/07/machiavellis-the-pri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95500"/>
            <a:ext cx="3124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5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Saw the state as neither secular or spiritual, it was its own thing</a:t>
            </a:r>
          </a:p>
          <a:p>
            <a:r>
              <a:rPr lang="en-CA" dirty="0"/>
              <a:t>Sovereign and powerful and exist on their own</a:t>
            </a:r>
          </a:p>
          <a:p>
            <a:r>
              <a:rPr lang="en-CA" dirty="0"/>
              <a:t>He was a republican at heart but wasn’t sure it could work, especially in challenging times</a:t>
            </a:r>
          </a:p>
          <a:p>
            <a:r>
              <a:rPr lang="en-CA" dirty="0"/>
              <a:t>An authority was needed to save Italy from the outsiders</a:t>
            </a:r>
          </a:p>
          <a:p>
            <a:r>
              <a:rPr lang="en-CA" dirty="0"/>
              <a:t>Learned the value of history (particularly the classics)</a:t>
            </a:r>
          </a:p>
          <a:p>
            <a:r>
              <a:rPr lang="en-CA" dirty="0"/>
              <a:t>But demanded a grounding in the present </a:t>
            </a:r>
            <a:r>
              <a:rPr lang="en-CA" dirty="0">
                <a:solidFill>
                  <a:srgbClr val="7030A0"/>
                </a:solidFill>
              </a:rPr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5503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18942" cy="4351338"/>
          </a:xfrm>
        </p:spPr>
        <p:txBody>
          <a:bodyPr/>
          <a:lstStyle/>
          <a:p>
            <a:r>
              <a:rPr lang="en-CA" dirty="0"/>
              <a:t>Believed a ruthless, realistic view was necessary</a:t>
            </a:r>
          </a:p>
          <a:p>
            <a:r>
              <a:rPr lang="en-CA" dirty="0"/>
              <a:t>Power was obtained and retained with this ruthlessness</a:t>
            </a:r>
          </a:p>
          <a:p>
            <a:r>
              <a:rPr lang="en-CA" dirty="0"/>
              <a:t>Human nature required a strong ruler (a prince)</a:t>
            </a:r>
          </a:p>
          <a:p>
            <a:endParaRPr lang="en-CA" dirty="0"/>
          </a:p>
          <a:p>
            <a:r>
              <a:rPr lang="en-CA" dirty="0"/>
              <a:t>Is it better to be loved than feared, or vice </a:t>
            </a:r>
            <a:r>
              <a:rPr lang="en-CA" dirty="0">
                <a:solidFill>
                  <a:srgbClr val="7030A0"/>
                </a:solidFill>
              </a:rPr>
              <a:t>versa?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57142" y="1825625"/>
            <a:ext cx="4096657" cy="4351338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050" name="Picture 2" descr="https://upload.wikimedia.org/wikipedia/commons/e/e2/Portrait_of_Niccol%C3%B2_Machiavelli_by_Santi_di_Ti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72622"/>
            <a:ext cx="470535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4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86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media-cache-ak0.pinimg.com/736x/23/75/df/2375df923af84c1cd5a4f331df7ca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71" y="528496"/>
            <a:ext cx="8405457" cy="564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598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Humanism Expanded</vt:lpstr>
      <vt:lpstr>Humanism Expanded</vt:lpstr>
      <vt:lpstr>Review: </vt:lpstr>
      <vt:lpstr>Humanism Expanded and Explored</vt:lpstr>
      <vt:lpstr>PowerPoint Presentation</vt:lpstr>
      <vt:lpstr>Machiavelli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Christian Humanism</vt:lpstr>
      <vt:lpstr>Thomas More</vt:lpstr>
      <vt:lpstr>(Desiderius) Erasmus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Humanism Expanded</dc:title>
  <dc:creator>Mairi .</dc:creator>
  <cp:lastModifiedBy>Bew, Mairi</cp:lastModifiedBy>
  <cp:revision>24</cp:revision>
  <cp:lastPrinted>2016-09-12T13:27:24Z</cp:lastPrinted>
  <dcterms:created xsi:type="dcterms:W3CDTF">2016-09-11T20:25:31Z</dcterms:created>
  <dcterms:modified xsi:type="dcterms:W3CDTF">2017-09-20T15:31:55Z</dcterms:modified>
</cp:coreProperties>
</file>