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74" r:id="rId6"/>
    <p:sldId id="275" r:id="rId7"/>
    <p:sldId id="276" r:id="rId8"/>
    <p:sldId id="259" r:id="rId9"/>
    <p:sldId id="264" r:id="rId10"/>
    <p:sldId id="260" r:id="rId11"/>
    <p:sldId id="265" r:id="rId12"/>
    <p:sldId id="266" r:id="rId13"/>
    <p:sldId id="261" r:id="rId14"/>
    <p:sldId id="262" r:id="rId15"/>
    <p:sldId id="263" r:id="rId16"/>
    <p:sldId id="267" r:id="rId17"/>
    <p:sldId id="268" r:id="rId18"/>
    <p:sldId id="269" r:id="rId19"/>
    <p:sldId id="270" r:id="rId20"/>
    <p:sldId id="271" r:id="rId21"/>
    <p:sldId id="272" r:id="rId22"/>
    <p:sldId id="282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26417-3FE8-4938-B263-65BADEFE7526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2818D-7486-4F68-80BA-6863B94DE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www.youtube.com/watch?v=S4KrIMZpwC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Roaring 20s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CHC 2DR </a:t>
            </a:r>
          </a:p>
          <a:p>
            <a:r>
              <a:rPr lang="en-US" dirty="0" smtClean="0"/>
              <a:t>Lesson 34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Dancing was the real rage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dance marathons</a:t>
            </a:r>
          </a:p>
          <a:p>
            <a:pPr lvl="0"/>
            <a:r>
              <a:rPr lang="en-US" dirty="0"/>
              <a:t>Flapper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 young woman who dressed outrageously</a:t>
            </a:r>
          </a:p>
          <a:p>
            <a:pPr lvl="0"/>
            <a:r>
              <a:rPr lang="en-US" dirty="0"/>
              <a:t>Skirts above the knee, stockings rolled down, unfastened galoshes in winter</a:t>
            </a:r>
          </a:p>
          <a:p>
            <a:pPr lvl="0"/>
            <a:r>
              <a:rPr lang="en-US" dirty="0"/>
              <a:t>Men wore baggy knickers or pants, bow ties, and a ‘snappy’ hat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callisto.ggsrv.com/imgsrv/FastFetch/UBER1/adec_0001_0003_0_img03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4305300" cy="3524251"/>
          </a:xfrm>
          <a:prstGeom prst="rect">
            <a:avLst/>
          </a:prstGeom>
          <a:noFill/>
        </p:spPr>
      </p:pic>
      <p:pic>
        <p:nvPicPr>
          <p:cNvPr id="13316" name="Picture 4" descr="http://flapperparty.wikispaces.com/file/view/flappers.jpg/191846430/269x397/flap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2" y="764705"/>
            <a:ext cx="3707904" cy="5454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16" y="274638"/>
            <a:ext cx="4475408" cy="6110424"/>
          </a:xfrm>
        </p:spPr>
      </p:pic>
      <p:pic>
        <p:nvPicPr>
          <p:cNvPr id="14338" name="Picture 2" descr="http://citelighter-cards.s3.amazonaws.com/p179b98sqbqqj105a107bt8eptm0_80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0910" y="979155"/>
            <a:ext cx="3800475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Jazz music arrived from New Orleans (Louis Armstrong, Duke Ellington)</a:t>
            </a:r>
          </a:p>
          <a:p>
            <a:pPr lvl="0"/>
            <a:r>
              <a:rPr lang="en-US" dirty="0"/>
              <a:t>The Charleston</a:t>
            </a:r>
          </a:p>
          <a:p>
            <a:pPr lvl="0"/>
            <a:r>
              <a:rPr lang="en-US" dirty="0"/>
              <a:t>Charlie Chaplin, Greta </a:t>
            </a:r>
            <a:r>
              <a:rPr lang="en-US" dirty="0" err="1"/>
              <a:t>Garbo</a:t>
            </a:r>
            <a:r>
              <a:rPr lang="en-US" dirty="0"/>
              <a:t>, Mary Pickford, Rudolph Valentino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Agnes </a:t>
            </a:r>
            <a:r>
              <a:rPr lang="en-US" dirty="0" err="1"/>
              <a:t>Macphail</a:t>
            </a:r>
            <a:r>
              <a:rPr lang="en-US" dirty="0"/>
              <a:t> was elected to the H of C in 1921</a:t>
            </a:r>
          </a:p>
          <a:p>
            <a:pPr lvl="0"/>
            <a:r>
              <a:rPr lang="en-US" dirty="0"/>
              <a:t>By 1929, women made up 20% of the workforce</a:t>
            </a:r>
          </a:p>
          <a:p>
            <a:pPr lvl="0"/>
            <a:r>
              <a:rPr lang="en-US" dirty="0"/>
              <a:t>Female jobs were considered less valuable than male jobs</a:t>
            </a:r>
          </a:p>
          <a:p>
            <a:pPr lvl="0"/>
            <a:r>
              <a:rPr lang="en-US" dirty="0"/>
              <a:t>Lower wages</a:t>
            </a:r>
          </a:p>
          <a:p>
            <a:pPr lvl="0"/>
            <a:r>
              <a:rPr lang="en-US" dirty="0"/>
              <a:t>Almost impossible for minority women to find 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en-US" dirty="0" smtClean="0"/>
              <a:t>The Persons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Emily Murphy was made the first woman judge in the Empire</a:t>
            </a:r>
          </a:p>
          <a:p>
            <a:pPr lvl="0"/>
            <a:r>
              <a:rPr lang="en-US" dirty="0"/>
              <a:t>Challenged by a lawyer because a women was not considered a ‘person’ under the law</a:t>
            </a:r>
          </a:p>
          <a:p>
            <a:pPr lvl="0"/>
            <a:r>
              <a:rPr lang="en-US" dirty="0"/>
              <a:t>Therefore a women could not be appointed to the Senate</a:t>
            </a:r>
          </a:p>
          <a:p>
            <a:pPr lvl="0"/>
            <a:r>
              <a:rPr lang="en-US" dirty="0"/>
              <a:t>1928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Supreme Court of Canada decided that women were not ‘persons’</a:t>
            </a:r>
          </a:p>
          <a:p>
            <a:pPr lvl="0"/>
            <a:r>
              <a:rPr lang="en-US" dirty="0"/>
              <a:t>Judge Murphy and the “Famous Five” took their case to Britain’s Privy Council</a:t>
            </a:r>
          </a:p>
          <a:p>
            <a:pPr lvl="0"/>
            <a:r>
              <a:rPr lang="en-US" dirty="0"/>
              <a:t>Declared that men and women were ‘persons’</a:t>
            </a:r>
          </a:p>
          <a:p>
            <a:pPr lvl="0"/>
            <a:r>
              <a:rPr lang="en-US" dirty="0" err="1"/>
              <a:t>Cairine</a:t>
            </a:r>
            <a:r>
              <a:rPr lang="en-US" dirty="0"/>
              <a:t> Wilson was appointed to the Senate in 1930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Automobile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Car and Truck Numbers</a:t>
            </a:r>
          </a:p>
          <a:p>
            <a:r>
              <a:rPr lang="en-US" dirty="0" smtClean="0"/>
              <a:t>In 1911, there were 22 000 cars and trucks in Canada</a:t>
            </a:r>
          </a:p>
          <a:p>
            <a:r>
              <a:rPr lang="en-US" dirty="0" smtClean="0"/>
              <a:t>By 1930, there were 1,200,000 vehicles in Canada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The Ford Model T</a:t>
            </a:r>
          </a:p>
          <a:p>
            <a:r>
              <a:rPr lang="en-US" dirty="0" smtClean="0"/>
              <a:t>The most popular car of its time</a:t>
            </a:r>
          </a:p>
          <a:p>
            <a:r>
              <a:rPr lang="en-US" dirty="0" smtClean="0"/>
              <a:t>It was at a price the average North American could afford</a:t>
            </a:r>
          </a:p>
          <a:p>
            <a:r>
              <a:rPr lang="en-US" dirty="0" smtClean="0"/>
              <a:t>In 1924, it cost $395</a:t>
            </a:r>
          </a:p>
          <a:p>
            <a:r>
              <a:rPr lang="en-US" dirty="0" smtClean="0"/>
              <a:t>Affectionately called the ‘Tin Lizzie’</a:t>
            </a:r>
          </a:p>
          <a:p>
            <a:r>
              <a:rPr lang="en-US" dirty="0" smtClean="0"/>
              <a:t>750 000 were sold in Canada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The Model T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odelt.ca/images/steves19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576" y="1830774"/>
            <a:ext cx="7488832" cy="502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The </a:t>
            </a:r>
            <a:r>
              <a:rPr lang="en-US" u="sng" dirty="0" err="1" smtClean="0"/>
              <a:t>McLaughlins</a:t>
            </a:r>
            <a:endParaRPr lang="en-US" u="sng" dirty="0" smtClean="0"/>
          </a:p>
          <a:p>
            <a:r>
              <a:rPr lang="en-US" dirty="0" smtClean="0"/>
              <a:t>1907-The McLaughlin family began manufacturing the Buick in Oshawa</a:t>
            </a:r>
          </a:p>
          <a:p>
            <a:r>
              <a:rPr lang="en-US" dirty="0" smtClean="0"/>
              <a:t>The next secured the rights to the Chevrolet</a:t>
            </a:r>
          </a:p>
          <a:p>
            <a:r>
              <a:rPr lang="en-US" dirty="0" smtClean="0"/>
              <a:t>Sold to General Motors (GM) in 1918</a:t>
            </a:r>
          </a:p>
          <a:p>
            <a:r>
              <a:rPr lang="en-US" dirty="0" smtClean="0"/>
              <a:t>By 1924, Ford, GM, and Chrysler dominated Canada’s auto industry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Roaring 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Learning Goal:  Explain how the lives of Canadians changed in the 1920s </a:t>
            </a:r>
          </a:p>
          <a:p>
            <a:pPr marL="514350" indent="-514350">
              <a:buNone/>
            </a:pPr>
            <a:endParaRPr lang="en-US" sz="1600" dirty="0"/>
          </a:p>
          <a:p>
            <a:pPr marL="514350" indent="-514350">
              <a:buAutoNum type="arabicPeriod"/>
            </a:pPr>
            <a:r>
              <a:rPr lang="en-US" dirty="0" smtClean="0"/>
              <a:t>Review questions from last week. </a:t>
            </a:r>
          </a:p>
          <a:p>
            <a:pPr marL="514350" indent="-514350">
              <a:buAutoNum type="arabicPeriod"/>
            </a:pPr>
            <a:r>
              <a:rPr lang="en-US" dirty="0" smtClean="0"/>
              <a:t>Note on the 1920s</a:t>
            </a:r>
          </a:p>
          <a:p>
            <a:pPr marL="514350" indent="-514350">
              <a:buAutoNum type="arabicPeriod"/>
            </a:pPr>
            <a:r>
              <a:rPr lang="en-US" dirty="0" smtClean="0"/>
              <a:t>CSI work</a:t>
            </a:r>
          </a:p>
        </p:txBody>
      </p:sp>
      <p:pic>
        <p:nvPicPr>
          <p:cNvPr id="2050" name="Picture 2" descr="http://www.familysecuritymatters.org/imgLib/20081221_flapper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1" y="4751958"/>
            <a:ext cx="26193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/>
              <a:t>How the Car…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en-US" dirty="0" smtClean="0"/>
              <a:t>Made New Jobs</a:t>
            </a:r>
          </a:p>
          <a:p>
            <a:pPr marL="514350" indent="-514350"/>
            <a:r>
              <a:rPr lang="en-US" dirty="0" smtClean="0"/>
              <a:t>Gasoline, glass, rubber, and paint industries grew</a:t>
            </a:r>
          </a:p>
          <a:p>
            <a:pPr marL="514350" indent="-514350"/>
            <a:r>
              <a:rPr lang="en-US" dirty="0" smtClean="0"/>
              <a:t>New jobs in service stations, parking lots, repair shops</a:t>
            </a:r>
          </a:p>
          <a:p>
            <a:pPr marL="514350" indent="-514350"/>
            <a:r>
              <a:rPr lang="en-US" dirty="0" smtClean="0"/>
              <a:t>Traffic police were needed</a:t>
            </a:r>
          </a:p>
          <a:p>
            <a:pPr marL="514350" indent="-514350"/>
            <a:r>
              <a:rPr lang="en-US" dirty="0" smtClean="0"/>
              <a:t>Tourist cabins sprang up along roads</a:t>
            </a:r>
          </a:p>
          <a:p>
            <a:pPr marL="514350" indent="-514350"/>
            <a:r>
              <a:rPr lang="en-US" dirty="0" smtClean="0"/>
              <a:t>Main roads were paved</a:t>
            </a:r>
          </a:p>
          <a:p>
            <a:pPr marL="514350" indent="-514350"/>
            <a:r>
              <a:rPr lang="en-US" dirty="0" smtClean="0"/>
              <a:t>20% of N American jobs related to cars</a:t>
            </a:r>
            <a:endParaRPr lang="en-US" dirty="0"/>
          </a:p>
        </p:txBody>
      </p:sp>
      <p:pic>
        <p:nvPicPr>
          <p:cNvPr id="28674" name="Picture 2" descr="http://www.rootsweb.ancestry.com/%7Einhenry/1920GASSTATION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3696" y="188640"/>
            <a:ext cx="355513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b) Changed Society</a:t>
            </a:r>
          </a:p>
          <a:p>
            <a:r>
              <a:rPr lang="en-US" dirty="0" smtClean="0"/>
              <a:t>Put N. America on wheels</a:t>
            </a:r>
          </a:p>
          <a:p>
            <a:r>
              <a:rPr lang="en-US" dirty="0" smtClean="0"/>
              <a:t>Brought the country together</a:t>
            </a:r>
          </a:p>
          <a:p>
            <a:r>
              <a:rPr lang="en-US" dirty="0" smtClean="0"/>
              <a:t>Became possible for summer cottages and vacations far away</a:t>
            </a:r>
          </a:p>
          <a:p>
            <a:r>
              <a:rPr lang="en-US" dirty="0" smtClean="0"/>
              <a:t>Possible to live far from work</a:t>
            </a:r>
          </a:p>
          <a:p>
            <a:r>
              <a:rPr lang="en-US" dirty="0" smtClean="0"/>
              <a:t>Suburbs formed outside large cities</a:t>
            </a:r>
          </a:p>
          <a:p>
            <a:r>
              <a:rPr lang="en-US" dirty="0" smtClean="0"/>
              <a:t>More money was spent by governments on highways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www.virginiamemory.com/blogs/multiple_exposure/wp-content/gallery/163/09_1009_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3633" y="1052736"/>
            <a:ext cx="5934075" cy="468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22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Canadian Sources Investigated: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Read the background information on pages 30-33 (the paragraphs on the white background).  </a:t>
            </a:r>
          </a:p>
          <a:p>
            <a:r>
              <a:rPr lang="en-US" dirty="0" smtClean="0"/>
              <a:t>Make a list of events that took place between 1900 and 1930 that advanced (made more equal) the political and legal rights of women.  NOTE:  I counted 13 points!  Be careful, some are not in order.  </a:t>
            </a:r>
          </a:p>
          <a:p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 smtClean="0"/>
              <a:t>Read the 2 quotations found in Evidence 2.18, at the top of page 33.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a) What does the first quote say about women?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b) In your own words, what does the second quote mean? Why does Sankey compare Canada’s constitution (BNA Act) to a tree?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53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Read Evidence 2.22 on page 35.  </a:t>
            </a:r>
            <a:endParaRPr lang="en-US" dirty="0" smtClean="0"/>
          </a:p>
          <a:p>
            <a:pPr marL="914400" lvl="1" indent="-514350">
              <a:buAutoNum type="alphaLcPeriod"/>
            </a:pPr>
            <a:r>
              <a:rPr lang="en-US" dirty="0" smtClean="0"/>
              <a:t>What </a:t>
            </a:r>
            <a:r>
              <a:rPr lang="en-US" dirty="0" smtClean="0"/>
              <a:t>message is Clarkson giving to women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r>
              <a:rPr lang="en-US" dirty="0" smtClean="0"/>
              <a:t>? </a:t>
            </a:r>
          </a:p>
          <a:p>
            <a:pPr marL="914400" lvl="1" indent="-514350">
              <a:buAutoNum type="alphaLcPeriod"/>
            </a:pPr>
            <a:r>
              <a:rPr lang="en-US" dirty="0" smtClean="0"/>
              <a:t>What </a:t>
            </a:r>
            <a:r>
              <a:rPr lang="en-US" dirty="0" smtClean="0"/>
              <a:t>does this message suggest about the long term-consequences of the fight for women’s rights in the </a:t>
            </a:r>
            <a:r>
              <a:rPr lang="en-US" dirty="0" smtClean="0">
                <a:solidFill>
                  <a:srgbClr val="7030A0"/>
                </a:solidFill>
              </a:rPr>
              <a:t>1920s</a:t>
            </a:r>
            <a:r>
              <a:rPr lang="en-US" dirty="0" smtClean="0"/>
              <a:t>?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514350" indent="-514350">
              <a:buAutoNum type="arabicPeriod" startAt="3"/>
            </a:pPr>
            <a:r>
              <a:rPr lang="en-US" dirty="0" smtClean="0"/>
              <a:t>Answer one of the ‘After Reading’ questions at the bottom of page 35. </a:t>
            </a:r>
          </a:p>
        </p:txBody>
      </p:sp>
    </p:spTree>
    <p:extLst>
      <p:ext uri="{BB962C8B-B14F-4D97-AF65-F5344CB8AC3E}">
        <p14:creationId xmlns:p14="http://schemas.microsoft.com/office/powerpoint/2010/main" val="24793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were the main points of the Treaty of Versailles?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did soldiers face when they returned home from war?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was Canada different after the war than it had been before the war? The people?  The attitude? The gov’t? technology?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was the Winnipeg General Strike about?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13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More people were moving into the cities</a:t>
            </a:r>
          </a:p>
          <a:p>
            <a:pPr lvl="0"/>
            <a:r>
              <a:rPr lang="en-US" dirty="0"/>
              <a:t>With improved technology, fewer people were needed to work in agriculture and the fisheries </a:t>
            </a:r>
          </a:p>
          <a:p>
            <a:pPr lvl="0"/>
            <a:r>
              <a:rPr lang="en-US" dirty="0"/>
              <a:t>Skyscrapers began to appear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CIBC tower in Toronto was 32 stories!</a:t>
            </a:r>
          </a:p>
          <a:p>
            <a:pPr lvl="0"/>
            <a:r>
              <a:rPr lang="en-US" dirty="0"/>
              <a:t>Popularity of the car meant more suburbs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homes with driveways and garages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239863"/>
            <a:ext cx="7061659" cy="4548187"/>
          </a:xfrm>
        </p:spPr>
      </p:pic>
    </p:spTree>
    <p:extLst>
      <p:ext uri="{BB962C8B-B14F-4D97-AF65-F5344CB8AC3E}">
        <p14:creationId xmlns:p14="http://schemas.microsoft.com/office/powerpoint/2010/main" val="128162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62063"/>
            <a:ext cx="5715000" cy="2676525"/>
          </a:xfrm>
        </p:spPr>
      </p:pic>
      <p:sp>
        <p:nvSpPr>
          <p:cNvPr id="10" name="TextBox 9"/>
          <p:cNvSpPr txBox="1"/>
          <p:nvPr/>
        </p:nvSpPr>
        <p:spPr>
          <a:xfrm>
            <a:off x="2639616" y="3933056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Toronto Skyline, 1930</a:t>
            </a:r>
          </a:p>
          <a:p>
            <a:r>
              <a:rPr lang="en-US" dirty="0"/>
              <a:t>05 Bank of Commerce Building</a:t>
            </a:r>
          </a:p>
          <a:p>
            <a:r>
              <a:rPr lang="en-US" dirty="0"/>
              <a:t>06 The Royal York Hotel</a:t>
            </a:r>
          </a:p>
          <a:p>
            <a:r>
              <a:rPr lang="en-US" dirty="0"/>
              <a:t>07 The </a:t>
            </a:r>
            <a:r>
              <a:rPr lang="en-US" dirty="0" err="1"/>
              <a:t>Armouries</a:t>
            </a:r>
            <a:endParaRPr lang="en-US" dirty="0"/>
          </a:p>
          <a:p>
            <a:r>
              <a:rPr lang="en-US" dirty="0"/>
              <a:t>08 The Goal </a:t>
            </a:r>
            <a:r>
              <a:rPr lang="en-US" dirty="0" err="1"/>
              <a:t>Tzedec</a:t>
            </a:r>
            <a:r>
              <a:rPr lang="en-US" dirty="0"/>
              <a:t> Synagogue</a:t>
            </a:r>
          </a:p>
          <a:p>
            <a:r>
              <a:rPr lang="en-US" dirty="0"/>
              <a:t>09 The Canada Life Building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76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108450"/>
            <a:ext cx="4320480" cy="6749551"/>
          </a:xfrm>
        </p:spPr>
      </p:pic>
    </p:spTree>
    <p:extLst>
      <p:ext uri="{BB962C8B-B14F-4D97-AF65-F5344CB8AC3E}">
        <p14:creationId xmlns:p14="http://schemas.microsoft.com/office/powerpoint/2010/main" val="13118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Fads and Fashions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Mass media advertising began</a:t>
            </a:r>
          </a:p>
          <a:p>
            <a:pPr lvl="0"/>
            <a:r>
              <a:rPr lang="en-US" dirty="0"/>
              <a:t>American radio broadcasts, magazines, movies, billboards poured in</a:t>
            </a:r>
          </a:p>
          <a:p>
            <a:pPr lvl="0"/>
            <a:r>
              <a:rPr lang="en-US" dirty="0"/>
              <a:t>Mahjong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 Chinese game that led to parties with Chinese robes, decorations, etc.</a:t>
            </a:r>
          </a:p>
          <a:p>
            <a:pPr lvl="0"/>
            <a:r>
              <a:rPr lang="en-US" dirty="0"/>
              <a:t>Crossword puzzles were another fad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www.colourbox.com/preview/3574820-405898-chinese-people-playing-majong-shanghai-c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76" y="260649"/>
            <a:ext cx="4572000" cy="3048001"/>
          </a:xfrm>
          <a:prstGeom prst="rect">
            <a:avLst/>
          </a:prstGeom>
          <a:noFill/>
        </p:spPr>
      </p:pic>
      <p:pic>
        <p:nvPicPr>
          <p:cNvPr id="7172" name="Picture 4" descr="http://class--projects.wikispaces.com/file/view/radio.jpg/208240188/rad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2512456"/>
            <a:ext cx="4283968" cy="4345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750</Words>
  <Application>Microsoft Office PowerPoint</Application>
  <PresentationFormat>Widescreen</PresentationFormat>
  <Paragraphs>95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The Roaring 20s</vt:lpstr>
      <vt:lpstr>The Roaring 20s</vt:lpstr>
      <vt:lpstr>Warm-Up:</vt:lpstr>
      <vt:lpstr>Urbanization</vt:lpstr>
      <vt:lpstr>PowerPoint Presentation</vt:lpstr>
      <vt:lpstr>PowerPoint Presentation</vt:lpstr>
      <vt:lpstr>PowerPoint Presentation</vt:lpstr>
      <vt:lpstr>Fads and Fashions</vt:lpstr>
      <vt:lpstr>PowerPoint Presentation</vt:lpstr>
      <vt:lpstr>PowerPoint Presentation</vt:lpstr>
      <vt:lpstr>PowerPoint Presentation</vt:lpstr>
      <vt:lpstr>PowerPoint Presentation</vt:lpstr>
      <vt:lpstr>Entertainment</vt:lpstr>
      <vt:lpstr>Women</vt:lpstr>
      <vt:lpstr>The Persons Case</vt:lpstr>
      <vt:lpstr>The Automobile</vt:lpstr>
      <vt:lpstr>PowerPoint Presentation</vt:lpstr>
      <vt:lpstr>The Model T video</vt:lpstr>
      <vt:lpstr>PowerPoint Presentation</vt:lpstr>
      <vt:lpstr>How the Car… </vt:lpstr>
      <vt:lpstr>PowerPoint Presentation</vt:lpstr>
      <vt:lpstr>PowerPoint Presentation</vt:lpstr>
      <vt:lpstr>Canadian Sources Investigated: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20s</dc:title>
  <dc:creator>Mairi-</dc:creator>
  <cp:lastModifiedBy>Bew, Mairi</cp:lastModifiedBy>
  <cp:revision>12</cp:revision>
  <dcterms:created xsi:type="dcterms:W3CDTF">2012-11-01T15:12:53Z</dcterms:created>
  <dcterms:modified xsi:type="dcterms:W3CDTF">2017-04-04T11:51:48Z</dcterms:modified>
</cp:coreProperties>
</file>