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97" r:id="rId21"/>
    <p:sldId id="298" r:id="rId22"/>
    <p:sldId id="299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1" r:id="rId35"/>
    <p:sldId id="287" r:id="rId36"/>
    <p:sldId id="292" r:id="rId37"/>
    <p:sldId id="288" r:id="rId38"/>
    <p:sldId id="293" r:id="rId39"/>
    <p:sldId id="289" r:id="rId40"/>
    <p:sldId id="294" r:id="rId41"/>
    <p:sldId id="290" r:id="rId42"/>
    <p:sldId id="295" r:id="rId43"/>
    <p:sldId id="29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3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483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14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97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86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09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89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16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014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443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20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8830-E08B-4ED7-90DE-AFD6DCA30B9E}" type="datetimeFigureOut">
              <a:rPr lang="en-CA" smtClean="0"/>
              <a:t>13/04/2018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A716C-4BFF-42A3-87D7-F78C6D47EA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82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Responses to the Depression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CHC </a:t>
            </a:r>
            <a:r>
              <a:rPr lang="en-US" dirty="0" smtClean="0"/>
              <a:t>2DR</a:t>
            </a:r>
            <a:endParaRPr lang="en-US" dirty="0"/>
          </a:p>
          <a:p>
            <a:r>
              <a:rPr lang="en-US" dirty="0"/>
              <a:t>Lesson </a:t>
            </a:r>
            <a:r>
              <a:rPr lang="en-US" dirty="0" smtClean="0"/>
              <a:t>54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41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walkout was staged in BC, demanding higher wages and better conditions</a:t>
            </a:r>
          </a:p>
          <a:p>
            <a:r>
              <a:rPr lang="en-US" dirty="0"/>
              <a:t>They headed to Vancouver</a:t>
            </a:r>
          </a:p>
          <a:p>
            <a:r>
              <a:rPr lang="en-US" dirty="0"/>
              <a:t>Planned to head to Ottawa by train, and confront the PM</a:t>
            </a:r>
          </a:p>
          <a:p>
            <a:r>
              <a:rPr lang="en-US" dirty="0"/>
              <a:t>1500 men gathered in Vancouver, holding rallies and collecting money for </a:t>
            </a:r>
            <a:r>
              <a:rPr lang="en-US" dirty="0">
                <a:solidFill>
                  <a:srgbClr val="7030A0"/>
                </a:solidFill>
              </a:rPr>
              <a:t>food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they got on the trains, they found lots of support from citizens, as they headed </a:t>
            </a:r>
            <a:r>
              <a:rPr lang="en-US" dirty="0">
                <a:solidFill>
                  <a:srgbClr val="7030A0"/>
                </a:solidFill>
              </a:rPr>
              <a:t>east</a:t>
            </a:r>
            <a:endParaRPr lang="en-CA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tce-live.s3.amazonaws.com/media/media/296df678-f18c-47a4-91d9-02e0c8aad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852936"/>
            <a:ext cx="6186264" cy="344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s://c2.staticflickr.com/8/7058/6857172518_93768502ff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196753"/>
            <a:ext cx="7344816" cy="45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www.canadahistoryproject.ca/images/images-1930s/event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986292"/>
            <a:ext cx="7344816" cy="49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Regina Riot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2000 trekkers reached Regina in mid-June</a:t>
            </a:r>
          </a:p>
          <a:p>
            <a:r>
              <a:rPr lang="en-US" dirty="0"/>
              <a:t>Federal gov’t was determined to stop them there</a:t>
            </a:r>
          </a:p>
          <a:p>
            <a:r>
              <a:rPr lang="en-US" dirty="0"/>
              <a:t>Trek leaders were allowed to go to Ottawa, but not the masses</a:t>
            </a:r>
          </a:p>
          <a:p>
            <a:r>
              <a:rPr lang="en-US" dirty="0"/>
              <a:t>Bennett accused the leaders of being communist agitators</a:t>
            </a:r>
          </a:p>
          <a:p>
            <a:r>
              <a:rPr lang="en-US" dirty="0"/>
              <a:t>He refused to make </a:t>
            </a:r>
            <a:r>
              <a:rPr lang="en-US" dirty="0">
                <a:solidFill>
                  <a:srgbClr val="7030A0"/>
                </a:solidFill>
              </a:rPr>
              <a:t>changes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5"/>
          </a:xfrm>
        </p:spPr>
        <p:txBody>
          <a:bodyPr>
            <a:normAutofit/>
          </a:bodyPr>
          <a:lstStyle/>
          <a:p>
            <a:r>
              <a:rPr lang="en-US" dirty="0"/>
              <a:t>Public meeting set for July 1</a:t>
            </a:r>
          </a:p>
          <a:p>
            <a:r>
              <a:rPr lang="en-US" dirty="0"/>
              <a:t>Regina police and RCMP tried to arrest the leaders</a:t>
            </a:r>
          </a:p>
          <a:p>
            <a:r>
              <a:rPr lang="en-US" dirty="0"/>
              <a:t>The crowd (large because it was a holiday) panicked</a:t>
            </a:r>
          </a:p>
          <a:p>
            <a:r>
              <a:rPr lang="en-US" dirty="0"/>
              <a:t>Many vandalized area stores and fought the police</a:t>
            </a:r>
          </a:p>
          <a:p>
            <a:r>
              <a:rPr lang="en-US" dirty="0"/>
              <a:t>1 police officer died, hundreds of police and civilians were </a:t>
            </a:r>
            <a:r>
              <a:rPr lang="en-US" dirty="0">
                <a:solidFill>
                  <a:srgbClr val="7030A0"/>
                </a:solidFill>
              </a:rPr>
              <a:t>injured. 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upload.wikimedia.org/wikipedia/en/4/44/Rioters_and_police_during_the_Regina_R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909710"/>
            <a:ext cx="8640960" cy="54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Trekkers returned to their camps, by freight trains again</a:t>
            </a:r>
          </a:p>
          <a:p>
            <a:r>
              <a:rPr lang="en-US" dirty="0"/>
              <a:t>Had really gained nothing</a:t>
            </a:r>
          </a:p>
          <a:p>
            <a:r>
              <a:rPr lang="en-US" dirty="0"/>
              <a:t>1935 election, Bennett lost</a:t>
            </a:r>
          </a:p>
          <a:p>
            <a:r>
              <a:rPr lang="en-US" dirty="0"/>
              <a:t>Relief camps were </a:t>
            </a:r>
            <a:r>
              <a:rPr lang="en-US" dirty="0">
                <a:solidFill>
                  <a:srgbClr val="7030A0"/>
                </a:solidFill>
              </a:rPr>
              <a:t>closed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ahamedia.files.wordpress.com/2010/06/picture-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40769"/>
            <a:ext cx="78676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Historical </a:t>
            </a:r>
            <a:r>
              <a:rPr lang="en-US" b="1" dirty="0" smtClean="0"/>
              <a:t>Significance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Prime Minister Bennett agreed to meet with some of the trek leaders he had no intention of meeting their demands.  Was meeting a mistake when he had no intention of listening to what they had to say?  What could Bennett have done differently, in your view? </a:t>
            </a:r>
            <a:endParaRPr lang="en-CA" dirty="0"/>
          </a:p>
        </p:txBody>
      </p:sp>
      <p:sp>
        <p:nvSpPr>
          <p:cNvPr id="4" name="Freeform 3"/>
          <p:cNvSpPr/>
          <p:nvPr/>
        </p:nvSpPr>
        <p:spPr>
          <a:xfrm>
            <a:off x="6926462" y="3607594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35719" y="26789"/>
                </a:lnTo>
                <a:lnTo>
                  <a:pt x="44648" y="35719"/>
                </a:lnTo>
                <a:lnTo>
                  <a:pt x="44648" y="53578"/>
                </a:lnTo>
                <a:lnTo>
                  <a:pt x="53578" y="80368"/>
                </a:lnTo>
                <a:lnTo>
                  <a:pt x="44648" y="98227"/>
                </a:lnTo>
                <a:lnTo>
                  <a:pt x="44648" y="116086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69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Responses to the Depression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Goal:  Recognize how the government changed its position over the course of the depression.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Review questions</a:t>
            </a:r>
          </a:p>
          <a:p>
            <a:pPr marL="514350" indent="-514350">
              <a:buAutoNum type="arabicPeriod"/>
            </a:pPr>
            <a:r>
              <a:rPr lang="en-US" dirty="0"/>
              <a:t>By the Numbers</a:t>
            </a:r>
          </a:p>
          <a:p>
            <a:pPr marL="514350" indent="-514350">
              <a:buAutoNum type="arabicPeriod"/>
            </a:pPr>
            <a:r>
              <a:rPr lang="en-US" dirty="0"/>
              <a:t>Government note</a:t>
            </a:r>
          </a:p>
          <a:p>
            <a:pPr marL="514350" indent="-514350">
              <a:buAutoNum type="arabicPeriod"/>
            </a:pPr>
            <a:r>
              <a:rPr lang="en-US" dirty="0"/>
              <a:t>Thinking Historically Task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Cause and </a:t>
            </a:r>
            <a:r>
              <a:rPr lang="en-US" b="1" dirty="0"/>
              <a:t>C</a:t>
            </a:r>
            <a:r>
              <a:rPr lang="en-US" b="1" dirty="0" smtClean="0"/>
              <a:t>onsequence </a:t>
            </a:r>
            <a:endParaRPr lang="en-CA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Was the On to Ottawa Trek a success? </a:t>
            </a:r>
            <a:r>
              <a:rPr lang="en-US" dirty="0" smtClean="0"/>
              <a:t>Consider both short term and long term consequences.</a:t>
            </a: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Is there any way to connect the Winnipeg General Strike to the On to Ottawa Trek?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307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350602"/>
          </a:xfrm>
        </p:spPr>
        <p:txBody>
          <a:bodyPr/>
          <a:lstStyle/>
          <a:p>
            <a:pPr eaLnBrk="1" hangingPunct="1"/>
            <a:r>
              <a:rPr lang="en-US" b="1" dirty="0" smtClean="0"/>
              <a:t>Historical Significance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sz="2600" dirty="0"/>
              <a:t>Once again, our right to assemble and freedom of speech had been shut down by the government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en-US" sz="2600" dirty="0"/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sz="2600" dirty="0"/>
              <a:t>From now on, we will expect more and demand more from our government.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en-US" sz="2600" dirty="0"/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sz="2600" dirty="0"/>
              <a:t>Government response – the creation of the welfare state</a:t>
            </a:r>
          </a:p>
        </p:txBody>
      </p:sp>
    </p:spTree>
    <p:extLst>
      <p:ext uri="{BB962C8B-B14F-4D97-AF65-F5344CB8AC3E}">
        <p14:creationId xmlns:p14="http://schemas.microsoft.com/office/powerpoint/2010/main" val="15599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Wrap Up – On a Scale Of…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060849"/>
            <a:ext cx="3538736" cy="40653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Put a check beside the appropriate number in response to: On a scale of 1-10 how important is it to remember the On To Ottawa Trek?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5960" y="1600201"/>
            <a:ext cx="447484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10.</a:t>
            </a:r>
          </a:p>
          <a:p>
            <a:pPr marL="0" indent="0">
              <a:buNone/>
            </a:pPr>
            <a:r>
              <a:rPr lang="en-US" dirty="0" smtClean="0"/>
              <a:t>9.</a:t>
            </a:r>
          </a:p>
          <a:p>
            <a:pPr marL="0" indent="0">
              <a:buNone/>
            </a:pPr>
            <a:r>
              <a:rPr lang="en-US" dirty="0" smtClean="0"/>
              <a:t>8.</a:t>
            </a:r>
          </a:p>
          <a:p>
            <a:pPr marL="0" indent="0">
              <a:buNone/>
            </a:pPr>
            <a:r>
              <a:rPr lang="en-US" dirty="0" smtClean="0"/>
              <a:t>7.</a:t>
            </a:r>
          </a:p>
          <a:p>
            <a:pPr marL="0" indent="0">
              <a:buNone/>
            </a:pPr>
            <a:r>
              <a:rPr lang="en-US" dirty="0" smtClean="0"/>
              <a:t>6.</a:t>
            </a:r>
          </a:p>
          <a:p>
            <a:pPr marL="0" indent="0">
              <a:buNone/>
            </a:pPr>
            <a:r>
              <a:rPr lang="en-US" dirty="0" smtClean="0"/>
              <a:t>5.</a:t>
            </a:r>
          </a:p>
          <a:p>
            <a:pPr marL="0" indent="0">
              <a:buNone/>
            </a:pPr>
            <a:r>
              <a:rPr lang="en-US" dirty="0" smtClean="0"/>
              <a:t>4.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</a:p>
          <a:p>
            <a:pPr marL="0" indent="0">
              <a:buNone/>
            </a:pPr>
            <a:r>
              <a:rPr lang="en-US" dirty="0" smtClean="0"/>
              <a:t>1.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2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Political Parties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Neither the Liberals nor the Conservatives seemed to have solutions</a:t>
            </a:r>
          </a:p>
          <a:p>
            <a:r>
              <a:rPr lang="en-US" dirty="0"/>
              <a:t>People looked elsewhere for support</a:t>
            </a:r>
          </a:p>
          <a:p>
            <a:r>
              <a:rPr lang="en-US" dirty="0"/>
              <a:t>The Communist Party was an option but people were suspicious</a:t>
            </a:r>
          </a:p>
          <a:p>
            <a:r>
              <a:rPr lang="en-US" dirty="0"/>
              <a:t>Bennett had the Communist Party leader (Tim Buck) arrested for ‘communist agitation’.  </a:t>
            </a:r>
            <a:r>
              <a:rPr lang="en-US" dirty="0" smtClean="0"/>
              <a:t>He </a:t>
            </a:r>
            <a:r>
              <a:rPr lang="en-US" dirty="0"/>
              <a:t>spent 2 years in Kingston </a:t>
            </a:r>
            <a:r>
              <a:rPr lang="en-US" dirty="0">
                <a:solidFill>
                  <a:srgbClr val="7030A0"/>
                </a:solidFill>
              </a:rPr>
              <a:t>Pen</a:t>
            </a:r>
            <a:r>
              <a:rPr lang="en-US" dirty="0"/>
              <a:t>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69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Co-operative Commonwealth Federation (CCF)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1932</a:t>
            </a:r>
          </a:p>
          <a:p>
            <a:r>
              <a:rPr lang="en-US" dirty="0"/>
              <a:t>Roots were Western </a:t>
            </a:r>
            <a:r>
              <a:rPr lang="en-US" dirty="0" err="1"/>
              <a:t>labour</a:t>
            </a:r>
            <a:r>
              <a:rPr lang="en-US" dirty="0"/>
              <a:t> and farmers’ groups</a:t>
            </a:r>
          </a:p>
          <a:p>
            <a:r>
              <a:rPr lang="en-US" dirty="0"/>
              <a:t>Wanted to introduce socialism—government control of the economy, so that all could </a:t>
            </a:r>
            <a:r>
              <a:rPr lang="en-US" dirty="0">
                <a:solidFill>
                  <a:srgbClr val="7030A0"/>
                </a:solidFill>
              </a:rPr>
              <a:t>benefit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Promoted: </a:t>
            </a:r>
          </a:p>
          <a:p>
            <a:r>
              <a:rPr lang="en-US" dirty="0"/>
              <a:t>Government ownership of banks and transport</a:t>
            </a:r>
          </a:p>
          <a:p>
            <a:r>
              <a:rPr lang="en-US" dirty="0"/>
              <a:t>Crop insurance </a:t>
            </a:r>
          </a:p>
          <a:p>
            <a:r>
              <a:rPr lang="en-US" dirty="0"/>
              <a:t>Medical services for all</a:t>
            </a:r>
          </a:p>
          <a:p>
            <a:r>
              <a:rPr lang="en-US" dirty="0"/>
              <a:t>Employment insurance and pensions</a:t>
            </a:r>
          </a:p>
          <a:p>
            <a:r>
              <a:rPr lang="en-US" dirty="0"/>
              <a:t>Foreign policy that promoted peace and </a:t>
            </a:r>
            <a:r>
              <a:rPr lang="en-US" dirty="0">
                <a:solidFill>
                  <a:srgbClr val="7030A0"/>
                </a:solidFill>
              </a:rPr>
              <a:t>cooperation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Wrote in the Regina Manifesto, to provide all people with a “genuine democratic self-government, based upon economic equality.”</a:t>
            </a:r>
          </a:p>
          <a:p>
            <a:r>
              <a:rPr lang="en-US" dirty="0"/>
              <a:t>Led by J.S. </a:t>
            </a:r>
            <a:r>
              <a:rPr lang="en-US" dirty="0" err="1"/>
              <a:t>Woodsworth</a:t>
            </a:r>
            <a:endParaRPr lang="en-US" dirty="0"/>
          </a:p>
          <a:p>
            <a:r>
              <a:rPr lang="en-US" dirty="0"/>
              <a:t>Evolved into New Democratic Party (</a:t>
            </a:r>
            <a:r>
              <a:rPr lang="en-US" dirty="0">
                <a:solidFill>
                  <a:srgbClr val="7030A0"/>
                </a:solidFill>
              </a:rPr>
              <a:t>1961)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33" y="2263485"/>
            <a:ext cx="3393411" cy="4525963"/>
          </a:xfrm>
        </p:spPr>
      </p:pic>
      <p:pic>
        <p:nvPicPr>
          <p:cNvPr id="6146" name="Picture 2" descr="http://www.dcf.ca/images/js_woodswo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419872" cy="44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awovancouver.org/thumbs/jacklay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613678"/>
            <a:ext cx="3506416" cy="41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pmedia.o.canada.com/2012/01/sun1208n-mulcair-00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732"/>
            <a:ext cx="2809050" cy="44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Credit Party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west</a:t>
            </a:r>
          </a:p>
          <a:p>
            <a:r>
              <a:rPr lang="en-US" dirty="0"/>
              <a:t>Led by William </a:t>
            </a:r>
            <a:r>
              <a:rPr lang="en-US" dirty="0" err="1"/>
              <a:t>Aberhart</a:t>
            </a:r>
            <a:r>
              <a:rPr lang="en-US" dirty="0"/>
              <a:t> (known as “Bible Bill”) an evangelical minister</a:t>
            </a:r>
          </a:p>
          <a:p>
            <a:r>
              <a:rPr lang="en-US" dirty="0"/>
              <a:t>Wanted to distribute $25/month to every Albertan.. A “social credit”</a:t>
            </a:r>
          </a:p>
          <a:p>
            <a:r>
              <a:rPr lang="en-US" dirty="0"/>
              <a:t>Depression would end if people had more money to spend</a:t>
            </a:r>
          </a:p>
          <a:p>
            <a:r>
              <a:rPr lang="en-US" dirty="0"/>
              <a:t>Won Alberta election in </a:t>
            </a:r>
            <a:r>
              <a:rPr lang="en-US" dirty="0">
                <a:solidFill>
                  <a:srgbClr val="7030A0"/>
                </a:solidFill>
              </a:rPr>
              <a:t>1935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57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Governed Alberta and BC between 1935-1992</a:t>
            </a:r>
          </a:p>
          <a:p>
            <a:r>
              <a:rPr lang="en-US" dirty="0"/>
              <a:t>A bit in Quebec</a:t>
            </a:r>
          </a:p>
          <a:p>
            <a:r>
              <a:rPr lang="en-US" dirty="0"/>
              <a:t>Won most of Alberta’s federal seats in 1935</a:t>
            </a:r>
          </a:p>
          <a:p>
            <a:r>
              <a:rPr lang="en-US" dirty="0"/>
              <a:t>Fell apart in the </a:t>
            </a:r>
            <a:r>
              <a:rPr lang="en-US" dirty="0">
                <a:solidFill>
                  <a:srgbClr val="7030A0"/>
                </a:solidFill>
              </a:rPr>
              <a:t>1970s</a:t>
            </a:r>
            <a:endParaRPr lang="en-CA" dirty="0">
              <a:solidFill>
                <a:srgbClr val="7030A0"/>
              </a:solidFill>
            </a:endParaRPr>
          </a:p>
        </p:txBody>
      </p:sp>
      <p:grpSp>
        <p:nvGrpSpPr>
          <p:cNvPr id="41" name="SMARTInkShape-Group5"/>
          <p:cNvGrpSpPr/>
          <p:nvPr/>
        </p:nvGrpSpPr>
        <p:grpSpPr>
          <a:xfrm>
            <a:off x="5031363" y="3476625"/>
            <a:ext cx="811915" cy="228601"/>
            <a:chOff x="5031363" y="3476625"/>
            <a:chExt cx="811915" cy="228601"/>
          </a:xfrm>
        </p:grpSpPr>
        <p:sp>
          <p:nvSpPr>
            <p:cNvPr id="38" name="SMARTInkShape-15"/>
            <p:cNvSpPr/>
            <p:nvPr>
              <p:custDataLst>
                <p:tags r:id="rId12"/>
              </p:custDataLst>
            </p:nvPr>
          </p:nvSpPr>
          <p:spPr>
            <a:xfrm>
              <a:off x="5677770" y="3524250"/>
              <a:ext cx="165508" cy="141416"/>
            </a:xfrm>
            <a:custGeom>
              <a:avLst/>
              <a:gdLst/>
              <a:ahLst/>
              <a:cxnLst/>
              <a:rect l="0" t="0" r="0" b="0"/>
              <a:pathLst>
                <a:path w="165508" h="141416">
                  <a:moveTo>
                    <a:pt x="122955" y="0"/>
                  </a:moveTo>
                  <a:lnTo>
                    <a:pt x="122955" y="0"/>
                  </a:lnTo>
                  <a:lnTo>
                    <a:pt x="81178" y="1058"/>
                  </a:lnTo>
                  <a:lnTo>
                    <a:pt x="33741" y="13257"/>
                  </a:lnTo>
                  <a:lnTo>
                    <a:pt x="2674" y="25510"/>
                  </a:lnTo>
                  <a:lnTo>
                    <a:pt x="435" y="28648"/>
                  </a:lnTo>
                  <a:lnTo>
                    <a:pt x="0" y="31799"/>
                  </a:lnTo>
                  <a:lnTo>
                    <a:pt x="7983" y="40944"/>
                  </a:lnTo>
                  <a:lnTo>
                    <a:pt x="33922" y="59005"/>
                  </a:lnTo>
                  <a:lnTo>
                    <a:pt x="76149" y="76026"/>
                  </a:lnTo>
                  <a:lnTo>
                    <a:pt x="118648" y="93922"/>
                  </a:lnTo>
                  <a:lnTo>
                    <a:pt x="157029" y="116782"/>
                  </a:lnTo>
                  <a:lnTo>
                    <a:pt x="164558" y="125281"/>
                  </a:lnTo>
                  <a:lnTo>
                    <a:pt x="165507" y="129029"/>
                  </a:lnTo>
                  <a:lnTo>
                    <a:pt x="165081" y="132586"/>
                  </a:lnTo>
                  <a:lnTo>
                    <a:pt x="163739" y="136016"/>
                  </a:lnTo>
                  <a:lnTo>
                    <a:pt x="150959" y="139826"/>
                  </a:lnTo>
                  <a:lnTo>
                    <a:pt x="109317" y="141415"/>
                  </a:lnTo>
                  <a:lnTo>
                    <a:pt x="2770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SMARTInkShape-16"/>
            <p:cNvSpPr/>
            <p:nvPr>
              <p:custDataLst>
                <p:tags r:id="rId13"/>
              </p:custDataLst>
            </p:nvPr>
          </p:nvSpPr>
          <p:spPr>
            <a:xfrm>
              <a:off x="5336016" y="3524909"/>
              <a:ext cx="283735" cy="148969"/>
            </a:xfrm>
            <a:custGeom>
              <a:avLst/>
              <a:gdLst/>
              <a:ahLst/>
              <a:cxnLst/>
              <a:rect l="0" t="0" r="0" b="0"/>
              <a:pathLst>
                <a:path w="283735" h="148969">
                  <a:moveTo>
                    <a:pt x="159909" y="37441"/>
                  </a:moveTo>
                  <a:lnTo>
                    <a:pt x="159909" y="37441"/>
                  </a:lnTo>
                  <a:lnTo>
                    <a:pt x="159909" y="19127"/>
                  </a:lnTo>
                  <a:lnTo>
                    <a:pt x="157792" y="14649"/>
                  </a:lnTo>
                  <a:lnTo>
                    <a:pt x="149796" y="6850"/>
                  </a:lnTo>
                  <a:lnTo>
                    <a:pt x="139187" y="2678"/>
                  </a:lnTo>
                  <a:lnTo>
                    <a:pt x="110073" y="0"/>
                  </a:lnTo>
                  <a:lnTo>
                    <a:pt x="74806" y="7076"/>
                  </a:lnTo>
                  <a:lnTo>
                    <a:pt x="59996" y="12656"/>
                  </a:lnTo>
                  <a:lnTo>
                    <a:pt x="49182" y="21487"/>
                  </a:lnTo>
                  <a:lnTo>
                    <a:pt x="11706" y="64882"/>
                  </a:lnTo>
                  <a:lnTo>
                    <a:pt x="0" y="103170"/>
                  </a:lnTo>
                  <a:lnTo>
                    <a:pt x="4525" y="117454"/>
                  </a:lnTo>
                  <a:lnTo>
                    <a:pt x="8694" y="125708"/>
                  </a:lnTo>
                  <a:lnTo>
                    <a:pt x="21794" y="137701"/>
                  </a:lnTo>
                  <a:lnTo>
                    <a:pt x="29732" y="142381"/>
                  </a:lnTo>
                  <a:lnTo>
                    <a:pt x="66188" y="148968"/>
                  </a:lnTo>
                  <a:lnTo>
                    <a:pt x="105446" y="145863"/>
                  </a:lnTo>
                  <a:lnTo>
                    <a:pt x="133776" y="138240"/>
                  </a:lnTo>
                  <a:lnTo>
                    <a:pt x="148647" y="126691"/>
                  </a:lnTo>
                  <a:lnTo>
                    <a:pt x="161254" y="109916"/>
                  </a:lnTo>
                  <a:lnTo>
                    <a:pt x="181475" y="67577"/>
                  </a:lnTo>
                  <a:lnTo>
                    <a:pt x="181695" y="60706"/>
                  </a:lnTo>
                  <a:lnTo>
                    <a:pt x="176124" y="43276"/>
                  </a:lnTo>
                  <a:lnTo>
                    <a:pt x="203580" y="80319"/>
                  </a:lnTo>
                  <a:lnTo>
                    <a:pt x="237210" y="109528"/>
                  </a:lnTo>
                  <a:lnTo>
                    <a:pt x="283734" y="123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SMARTInkShape-17"/>
            <p:cNvSpPr/>
            <p:nvPr>
              <p:custDataLst>
                <p:tags r:id="rId14"/>
              </p:custDataLst>
            </p:nvPr>
          </p:nvSpPr>
          <p:spPr>
            <a:xfrm>
              <a:off x="5031363" y="3476625"/>
              <a:ext cx="150238" cy="228601"/>
            </a:xfrm>
            <a:custGeom>
              <a:avLst/>
              <a:gdLst/>
              <a:ahLst/>
              <a:cxnLst/>
              <a:rect l="0" t="0" r="0" b="0"/>
              <a:pathLst>
                <a:path w="150238" h="228601">
                  <a:moveTo>
                    <a:pt x="54987" y="0"/>
                  </a:moveTo>
                  <a:lnTo>
                    <a:pt x="54987" y="0"/>
                  </a:lnTo>
                  <a:lnTo>
                    <a:pt x="44874" y="5057"/>
                  </a:lnTo>
                  <a:lnTo>
                    <a:pt x="37087" y="13184"/>
                  </a:lnTo>
                  <a:lnTo>
                    <a:pt x="12678" y="57333"/>
                  </a:lnTo>
                  <a:lnTo>
                    <a:pt x="2705" y="86838"/>
                  </a:lnTo>
                  <a:lnTo>
                    <a:pt x="0" y="109856"/>
                  </a:lnTo>
                  <a:lnTo>
                    <a:pt x="8591" y="146615"/>
                  </a:lnTo>
                  <a:lnTo>
                    <a:pt x="29599" y="179261"/>
                  </a:lnTo>
                  <a:lnTo>
                    <a:pt x="60988" y="203986"/>
                  </a:lnTo>
                  <a:lnTo>
                    <a:pt x="92043" y="219660"/>
                  </a:lnTo>
                  <a:lnTo>
                    <a:pt x="15023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2" name="SMARTInkShape-18"/>
          <p:cNvSpPr/>
          <p:nvPr>
            <p:custDataLst>
              <p:tags r:id="rId1"/>
            </p:custDataLst>
          </p:nvPr>
        </p:nvSpPr>
        <p:spPr>
          <a:xfrm>
            <a:off x="6230541" y="3535642"/>
            <a:ext cx="294085" cy="150534"/>
          </a:xfrm>
          <a:custGeom>
            <a:avLst/>
            <a:gdLst/>
            <a:ahLst/>
            <a:cxnLst/>
            <a:rect l="0" t="0" r="0" b="0"/>
            <a:pathLst>
              <a:path w="294085" h="150534">
                <a:moveTo>
                  <a:pt x="179784" y="36233"/>
                </a:moveTo>
                <a:lnTo>
                  <a:pt x="179784" y="36233"/>
                </a:lnTo>
                <a:lnTo>
                  <a:pt x="184840" y="31176"/>
                </a:lnTo>
                <a:lnTo>
                  <a:pt x="187323" y="25872"/>
                </a:lnTo>
                <a:lnTo>
                  <a:pt x="187985" y="22976"/>
                </a:lnTo>
                <a:lnTo>
                  <a:pt x="186310" y="19986"/>
                </a:lnTo>
                <a:lnTo>
                  <a:pt x="173839" y="10723"/>
                </a:lnTo>
                <a:lnTo>
                  <a:pt x="162677" y="4434"/>
                </a:lnTo>
                <a:lnTo>
                  <a:pt x="129325" y="0"/>
                </a:lnTo>
                <a:lnTo>
                  <a:pt x="85856" y="6106"/>
                </a:lnTo>
                <a:lnTo>
                  <a:pt x="46695" y="20326"/>
                </a:lnTo>
                <a:lnTo>
                  <a:pt x="8386" y="48261"/>
                </a:lnTo>
                <a:lnTo>
                  <a:pt x="3077" y="56951"/>
                </a:lnTo>
                <a:lnTo>
                  <a:pt x="0" y="75074"/>
                </a:lnTo>
                <a:lnTo>
                  <a:pt x="2161" y="88068"/>
                </a:lnTo>
                <a:lnTo>
                  <a:pt x="4219" y="93015"/>
                </a:lnTo>
                <a:lnTo>
                  <a:pt x="32397" y="110090"/>
                </a:lnTo>
                <a:lnTo>
                  <a:pt x="79316" y="118441"/>
                </a:lnTo>
                <a:lnTo>
                  <a:pt x="118266" y="115860"/>
                </a:lnTo>
                <a:lnTo>
                  <a:pt x="158812" y="105506"/>
                </a:lnTo>
                <a:lnTo>
                  <a:pt x="174344" y="99476"/>
                </a:lnTo>
                <a:lnTo>
                  <a:pt x="194988" y="80019"/>
                </a:lnTo>
                <a:lnTo>
                  <a:pt x="202416" y="65924"/>
                </a:lnTo>
                <a:lnTo>
                  <a:pt x="207185" y="44685"/>
                </a:lnTo>
                <a:lnTo>
                  <a:pt x="206518" y="41868"/>
                </a:lnTo>
                <a:lnTo>
                  <a:pt x="205015" y="39989"/>
                </a:lnTo>
                <a:lnTo>
                  <a:pt x="202955" y="38737"/>
                </a:lnTo>
                <a:lnTo>
                  <a:pt x="195021" y="40168"/>
                </a:lnTo>
                <a:lnTo>
                  <a:pt x="189942" y="42031"/>
                </a:lnTo>
                <a:lnTo>
                  <a:pt x="186556" y="45390"/>
                </a:lnTo>
                <a:lnTo>
                  <a:pt x="182794" y="54767"/>
                </a:lnTo>
                <a:lnTo>
                  <a:pt x="182849" y="59172"/>
                </a:lnTo>
                <a:lnTo>
                  <a:pt x="198363" y="92354"/>
                </a:lnTo>
                <a:lnTo>
                  <a:pt x="212383" y="106331"/>
                </a:lnTo>
                <a:lnTo>
                  <a:pt x="251026" y="128563"/>
                </a:lnTo>
                <a:lnTo>
                  <a:pt x="294084" y="1505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7" name="SMARTInkShape-Group7"/>
          <p:cNvGrpSpPr/>
          <p:nvPr/>
        </p:nvGrpSpPr>
        <p:grpSpPr>
          <a:xfrm>
            <a:off x="6753225" y="3279467"/>
            <a:ext cx="1533526" cy="406709"/>
            <a:chOff x="6753225" y="3279467"/>
            <a:chExt cx="1533526" cy="406709"/>
          </a:xfrm>
        </p:grpSpPr>
        <p:sp>
          <p:nvSpPr>
            <p:cNvPr id="43" name="SMARTInkShape-19"/>
            <p:cNvSpPr/>
            <p:nvPr>
              <p:custDataLst>
                <p:tags r:id="rId8"/>
              </p:custDataLst>
            </p:nvPr>
          </p:nvSpPr>
          <p:spPr>
            <a:xfrm>
              <a:off x="7853528" y="3279467"/>
              <a:ext cx="433223" cy="311459"/>
            </a:xfrm>
            <a:custGeom>
              <a:avLst/>
              <a:gdLst/>
              <a:ahLst/>
              <a:cxnLst/>
              <a:rect l="0" t="0" r="0" b="0"/>
              <a:pathLst>
                <a:path w="433223" h="311459">
                  <a:moveTo>
                    <a:pt x="156997" y="197158"/>
                  </a:moveTo>
                  <a:lnTo>
                    <a:pt x="156997" y="197158"/>
                  </a:lnTo>
                  <a:lnTo>
                    <a:pt x="151941" y="192101"/>
                  </a:lnTo>
                  <a:lnTo>
                    <a:pt x="133626" y="188957"/>
                  </a:lnTo>
                  <a:lnTo>
                    <a:pt x="91648" y="190629"/>
                  </a:lnTo>
                  <a:lnTo>
                    <a:pt x="44840" y="200925"/>
                  </a:lnTo>
                  <a:lnTo>
                    <a:pt x="19813" y="215090"/>
                  </a:lnTo>
                  <a:lnTo>
                    <a:pt x="11360" y="223825"/>
                  </a:lnTo>
                  <a:lnTo>
                    <a:pt x="876" y="238056"/>
                  </a:lnTo>
                  <a:lnTo>
                    <a:pt x="0" y="243473"/>
                  </a:lnTo>
                  <a:lnTo>
                    <a:pt x="1848" y="257959"/>
                  </a:lnTo>
                  <a:lnTo>
                    <a:pt x="9020" y="272159"/>
                  </a:lnTo>
                  <a:lnTo>
                    <a:pt x="25814" y="293465"/>
                  </a:lnTo>
                  <a:lnTo>
                    <a:pt x="38369" y="298169"/>
                  </a:lnTo>
                  <a:lnTo>
                    <a:pt x="46161" y="299424"/>
                  </a:lnTo>
                  <a:lnTo>
                    <a:pt x="77355" y="291077"/>
                  </a:lnTo>
                  <a:lnTo>
                    <a:pt x="108352" y="275198"/>
                  </a:lnTo>
                  <a:lnTo>
                    <a:pt x="127532" y="257087"/>
                  </a:lnTo>
                  <a:lnTo>
                    <a:pt x="158491" y="211147"/>
                  </a:lnTo>
                  <a:lnTo>
                    <a:pt x="165817" y="198386"/>
                  </a:lnTo>
                  <a:lnTo>
                    <a:pt x="166051" y="199035"/>
                  </a:lnTo>
                  <a:lnTo>
                    <a:pt x="166313" y="202578"/>
                  </a:lnTo>
                  <a:lnTo>
                    <a:pt x="151417" y="226865"/>
                  </a:lnTo>
                  <a:lnTo>
                    <a:pt x="150101" y="232838"/>
                  </a:lnTo>
                  <a:lnTo>
                    <a:pt x="153307" y="256413"/>
                  </a:lnTo>
                  <a:lnTo>
                    <a:pt x="163824" y="271471"/>
                  </a:lnTo>
                  <a:lnTo>
                    <a:pt x="180140" y="284161"/>
                  </a:lnTo>
                  <a:lnTo>
                    <a:pt x="219463" y="298109"/>
                  </a:lnTo>
                  <a:lnTo>
                    <a:pt x="227216" y="299384"/>
                  </a:lnTo>
                  <a:lnTo>
                    <a:pt x="258354" y="291065"/>
                  </a:lnTo>
                  <a:lnTo>
                    <a:pt x="289335" y="265081"/>
                  </a:lnTo>
                  <a:lnTo>
                    <a:pt x="314097" y="225979"/>
                  </a:lnTo>
                  <a:lnTo>
                    <a:pt x="329957" y="197231"/>
                  </a:lnTo>
                  <a:lnTo>
                    <a:pt x="336388" y="150606"/>
                  </a:lnTo>
                  <a:lnTo>
                    <a:pt x="337503" y="107870"/>
                  </a:lnTo>
                  <a:lnTo>
                    <a:pt x="335011" y="69455"/>
                  </a:lnTo>
                  <a:lnTo>
                    <a:pt x="324687" y="24236"/>
                  </a:lnTo>
                  <a:lnTo>
                    <a:pt x="315574" y="6810"/>
                  </a:lnTo>
                  <a:lnTo>
                    <a:pt x="309320" y="1434"/>
                  </a:lnTo>
                  <a:lnTo>
                    <a:pt x="306171" y="0"/>
                  </a:lnTo>
                  <a:lnTo>
                    <a:pt x="304071" y="103"/>
                  </a:lnTo>
                  <a:lnTo>
                    <a:pt x="302671" y="1230"/>
                  </a:lnTo>
                  <a:lnTo>
                    <a:pt x="301739" y="3039"/>
                  </a:lnTo>
                  <a:lnTo>
                    <a:pt x="300036" y="46113"/>
                  </a:lnTo>
                  <a:lnTo>
                    <a:pt x="304977" y="83847"/>
                  </a:lnTo>
                  <a:lnTo>
                    <a:pt x="317186" y="128797"/>
                  </a:lnTo>
                  <a:lnTo>
                    <a:pt x="338884" y="173894"/>
                  </a:lnTo>
                  <a:lnTo>
                    <a:pt x="354470" y="212137"/>
                  </a:lnTo>
                  <a:lnTo>
                    <a:pt x="379331" y="258560"/>
                  </a:lnTo>
                  <a:lnTo>
                    <a:pt x="407211" y="292229"/>
                  </a:lnTo>
                  <a:lnTo>
                    <a:pt x="433222" y="31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SMARTInkShape-20"/>
            <p:cNvSpPr/>
            <p:nvPr>
              <p:custDataLst>
                <p:tags r:id="rId9"/>
              </p:custDataLst>
            </p:nvPr>
          </p:nvSpPr>
          <p:spPr>
            <a:xfrm>
              <a:off x="7220674" y="3375923"/>
              <a:ext cx="627927" cy="269310"/>
            </a:xfrm>
            <a:custGeom>
              <a:avLst/>
              <a:gdLst/>
              <a:ahLst/>
              <a:cxnLst/>
              <a:rect l="0" t="0" r="0" b="0"/>
              <a:pathLst>
                <a:path w="627927" h="269310">
                  <a:moveTo>
                    <a:pt x="161201" y="167377"/>
                  </a:moveTo>
                  <a:lnTo>
                    <a:pt x="161201" y="167377"/>
                  </a:lnTo>
                  <a:lnTo>
                    <a:pt x="161201" y="154120"/>
                  </a:lnTo>
                  <a:lnTo>
                    <a:pt x="159084" y="151130"/>
                  </a:lnTo>
                  <a:lnTo>
                    <a:pt x="151088" y="144987"/>
                  </a:lnTo>
                  <a:lnTo>
                    <a:pt x="140479" y="141551"/>
                  </a:lnTo>
                  <a:lnTo>
                    <a:pt x="126591" y="141082"/>
                  </a:lnTo>
                  <a:lnTo>
                    <a:pt x="80359" y="149404"/>
                  </a:lnTo>
                  <a:lnTo>
                    <a:pt x="47289" y="158171"/>
                  </a:lnTo>
                  <a:lnTo>
                    <a:pt x="27966" y="170294"/>
                  </a:lnTo>
                  <a:lnTo>
                    <a:pt x="7530" y="188297"/>
                  </a:lnTo>
                  <a:lnTo>
                    <a:pt x="2944" y="201016"/>
                  </a:lnTo>
                  <a:lnTo>
                    <a:pt x="0" y="224939"/>
                  </a:lnTo>
                  <a:lnTo>
                    <a:pt x="5242" y="235646"/>
                  </a:lnTo>
                  <a:lnTo>
                    <a:pt x="9604" y="241465"/>
                  </a:lnTo>
                  <a:lnTo>
                    <a:pt x="25738" y="250752"/>
                  </a:lnTo>
                  <a:lnTo>
                    <a:pt x="35968" y="254710"/>
                  </a:lnTo>
                  <a:lnTo>
                    <a:pt x="75647" y="255225"/>
                  </a:lnTo>
                  <a:lnTo>
                    <a:pt x="100692" y="248675"/>
                  </a:lnTo>
                  <a:lnTo>
                    <a:pt x="119871" y="234974"/>
                  </a:lnTo>
                  <a:lnTo>
                    <a:pt x="133903" y="217510"/>
                  </a:lnTo>
                  <a:lnTo>
                    <a:pt x="149820" y="178703"/>
                  </a:lnTo>
                  <a:lnTo>
                    <a:pt x="162885" y="132045"/>
                  </a:lnTo>
                  <a:lnTo>
                    <a:pt x="168403" y="94819"/>
                  </a:lnTo>
                  <a:lnTo>
                    <a:pt x="162663" y="48309"/>
                  </a:lnTo>
                  <a:lnTo>
                    <a:pt x="148275" y="9672"/>
                  </a:lnTo>
                  <a:lnTo>
                    <a:pt x="142051" y="2036"/>
                  </a:lnTo>
                  <a:lnTo>
                    <a:pt x="138909" y="0"/>
                  </a:lnTo>
                  <a:lnTo>
                    <a:pt x="136815" y="758"/>
                  </a:lnTo>
                  <a:lnTo>
                    <a:pt x="135419" y="3381"/>
                  </a:lnTo>
                  <a:lnTo>
                    <a:pt x="134488" y="7246"/>
                  </a:lnTo>
                  <a:lnTo>
                    <a:pt x="140598" y="41751"/>
                  </a:lnTo>
                  <a:lnTo>
                    <a:pt x="151996" y="79611"/>
                  </a:lnTo>
                  <a:lnTo>
                    <a:pt x="164440" y="126992"/>
                  </a:lnTo>
                  <a:lnTo>
                    <a:pt x="172720" y="169062"/>
                  </a:lnTo>
                  <a:lnTo>
                    <a:pt x="179021" y="186118"/>
                  </a:lnTo>
                  <a:lnTo>
                    <a:pt x="206963" y="228454"/>
                  </a:lnTo>
                  <a:lnTo>
                    <a:pt x="230146" y="252149"/>
                  </a:lnTo>
                  <a:lnTo>
                    <a:pt x="260779" y="267887"/>
                  </a:lnTo>
                  <a:lnTo>
                    <a:pt x="265687" y="269309"/>
                  </a:lnTo>
                  <a:lnTo>
                    <a:pt x="292819" y="261196"/>
                  </a:lnTo>
                  <a:lnTo>
                    <a:pt x="317557" y="245387"/>
                  </a:lnTo>
                  <a:lnTo>
                    <a:pt x="333235" y="227298"/>
                  </a:lnTo>
                  <a:lnTo>
                    <a:pt x="359705" y="184510"/>
                  </a:lnTo>
                  <a:lnTo>
                    <a:pt x="363020" y="163703"/>
                  </a:lnTo>
                  <a:lnTo>
                    <a:pt x="360965" y="143519"/>
                  </a:lnTo>
                  <a:lnTo>
                    <a:pt x="356524" y="131021"/>
                  </a:lnTo>
                  <a:lnTo>
                    <a:pt x="343017" y="112978"/>
                  </a:lnTo>
                  <a:lnTo>
                    <a:pt x="328792" y="106158"/>
                  </a:lnTo>
                  <a:lnTo>
                    <a:pt x="320553" y="104339"/>
                  </a:lnTo>
                  <a:lnTo>
                    <a:pt x="302933" y="107963"/>
                  </a:lnTo>
                  <a:lnTo>
                    <a:pt x="275863" y="122480"/>
                  </a:lnTo>
                  <a:lnTo>
                    <a:pt x="272568" y="127920"/>
                  </a:lnTo>
                  <a:lnTo>
                    <a:pt x="268905" y="142432"/>
                  </a:lnTo>
                  <a:lnTo>
                    <a:pt x="272922" y="159465"/>
                  </a:lnTo>
                  <a:lnTo>
                    <a:pt x="287084" y="184083"/>
                  </a:lnTo>
                  <a:lnTo>
                    <a:pt x="304686" y="201960"/>
                  </a:lnTo>
                  <a:lnTo>
                    <a:pt x="317047" y="209205"/>
                  </a:lnTo>
                  <a:lnTo>
                    <a:pt x="339082" y="213284"/>
                  </a:lnTo>
                  <a:lnTo>
                    <a:pt x="376655" y="213435"/>
                  </a:lnTo>
                  <a:lnTo>
                    <a:pt x="411894" y="207247"/>
                  </a:lnTo>
                  <a:lnTo>
                    <a:pt x="425372" y="201678"/>
                  </a:lnTo>
                  <a:lnTo>
                    <a:pt x="443967" y="187535"/>
                  </a:lnTo>
                  <a:lnTo>
                    <a:pt x="477478" y="146089"/>
                  </a:lnTo>
                  <a:lnTo>
                    <a:pt x="484053" y="131700"/>
                  </a:lnTo>
                  <a:lnTo>
                    <a:pt x="484386" y="131950"/>
                  </a:lnTo>
                  <a:lnTo>
                    <a:pt x="494734" y="174230"/>
                  </a:lnTo>
                  <a:lnTo>
                    <a:pt x="504197" y="215408"/>
                  </a:lnTo>
                  <a:lnTo>
                    <a:pt x="506282" y="218448"/>
                  </a:lnTo>
                  <a:lnTo>
                    <a:pt x="512176" y="223326"/>
                  </a:lnTo>
                  <a:lnTo>
                    <a:pt x="513196" y="209002"/>
                  </a:lnTo>
                  <a:lnTo>
                    <a:pt x="506030" y="166587"/>
                  </a:lnTo>
                  <a:lnTo>
                    <a:pt x="497809" y="120706"/>
                  </a:lnTo>
                  <a:lnTo>
                    <a:pt x="496592" y="98750"/>
                  </a:lnTo>
                  <a:lnTo>
                    <a:pt x="500058" y="85371"/>
                  </a:lnTo>
                  <a:lnTo>
                    <a:pt x="502464" y="80956"/>
                  </a:lnTo>
                  <a:lnTo>
                    <a:pt x="505127" y="78013"/>
                  </a:lnTo>
                  <a:lnTo>
                    <a:pt x="507960" y="76051"/>
                  </a:lnTo>
                  <a:lnTo>
                    <a:pt x="532173" y="73290"/>
                  </a:lnTo>
                  <a:lnTo>
                    <a:pt x="578281" y="79961"/>
                  </a:lnTo>
                  <a:lnTo>
                    <a:pt x="627926" y="91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SMARTInkShape-21"/>
            <p:cNvSpPr/>
            <p:nvPr>
              <p:custDataLst>
                <p:tags r:id="rId10"/>
              </p:custDataLst>
            </p:nvPr>
          </p:nvSpPr>
          <p:spPr>
            <a:xfrm>
              <a:off x="6753225" y="3507115"/>
              <a:ext cx="400051" cy="150486"/>
            </a:xfrm>
            <a:custGeom>
              <a:avLst/>
              <a:gdLst/>
              <a:ahLst/>
              <a:cxnLst/>
              <a:rect l="0" t="0" r="0" b="0"/>
              <a:pathLst>
                <a:path w="400051" h="150486">
                  <a:moveTo>
                    <a:pt x="0" y="26660"/>
                  </a:moveTo>
                  <a:lnTo>
                    <a:pt x="0" y="26660"/>
                  </a:lnTo>
                  <a:lnTo>
                    <a:pt x="8201" y="26660"/>
                  </a:lnTo>
                  <a:lnTo>
                    <a:pt x="48901" y="37021"/>
                  </a:lnTo>
                  <a:lnTo>
                    <a:pt x="89984" y="45958"/>
                  </a:lnTo>
                  <a:lnTo>
                    <a:pt x="137366" y="53402"/>
                  </a:lnTo>
                  <a:lnTo>
                    <a:pt x="183062" y="61419"/>
                  </a:lnTo>
                  <a:lnTo>
                    <a:pt x="228866" y="64828"/>
                  </a:lnTo>
                  <a:lnTo>
                    <a:pt x="271573" y="72103"/>
                  </a:lnTo>
                  <a:lnTo>
                    <a:pt x="313917" y="74094"/>
                  </a:lnTo>
                  <a:lnTo>
                    <a:pt x="326844" y="73142"/>
                  </a:lnTo>
                  <a:lnTo>
                    <a:pt x="344963" y="66656"/>
                  </a:lnTo>
                  <a:lnTo>
                    <a:pt x="364561" y="51892"/>
                  </a:lnTo>
                  <a:lnTo>
                    <a:pt x="374483" y="37429"/>
                  </a:lnTo>
                  <a:lnTo>
                    <a:pt x="379069" y="24794"/>
                  </a:lnTo>
                  <a:lnTo>
                    <a:pt x="380428" y="14348"/>
                  </a:lnTo>
                  <a:lnTo>
                    <a:pt x="377923" y="7782"/>
                  </a:lnTo>
                  <a:lnTo>
                    <a:pt x="375774" y="4550"/>
                  </a:lnTo>
                  <a:lnTo>
                    <a:pt x="373283" y="2395"/>
                  </a:lnTo>
                  <a:lnTo>
                    <a:pt x="367692" y="0"/>
                  </a:lnTo>
                  <a:lnTo>
                    <a:pt x="348483" y="3709"/>
                  </a:lnTo>
                  <a:lnTo>
                    <a:pt x="304281" y="27819"/>
                  </a:lnTo>
                  <a:lnTo>
                    <a:pt x="287636" y="39875"/>
                  </a:lnTo>
                  <a:lnTo>
                    <a:pt x="272315" y="59621"/>
                  </a:lnTo>
                  <a:lnTo>
                    <a:pt x="264609" y="76234"/>
                  </a:lnTo>
                  <a:lnTo>
                    <a:pt x="264247" y="85110"/>
                  </a:lnTo>
                  <a:lnTo>
                    <a:pt x="269491" y="103437"/>
                  </a:lnTo>
                  <a:lnTo>
                    <a:pt x="284521" y="119344"/>
                  </a:lnTo>
                  <a:lnTo>
                    <a:pt x="318551" y="141747"/>
                  </a:lnTo>
                  <a:lnTo>
                    <a:pt x="359321" y="147896"/>
                  </a:lnTo>
                  <a:lnTo>
                    <a:pt x="400050" y="15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SMARTInkShape-22"/>
            <p:cNvSpPr/>
            <p:nvPr>
              <p:custDataLst>
                <p:tags r:id="rId11"/>
              </p:custDataLst>
            </p:nvPr>
          </p:nvSpPr>
          <p:spPr>
            <a:xfrm>
              <a:off x="6830658" y="3345201"/>
              <a:ext cx="208318" cy="340975"/>
            </a:xfrm>
            <a:custGeom>
              <a:avLst/>
              <a:gdLst/>
              <a:ahLst/>
              <a:cxnLst/>
              <a:rect l="0" t="0" r="0" b="0"/>
              <a:pathLst>
                <a:path w="208318" h="340975">
                  <a:moveTo>
                    <a:pt x="208317" y="83799"/>
                  </a:moveTo>
                  <a:lnTo>
                    <a:pt x="208317" y="83799"/>
                  </a:lnTo>
                  <a:lnTo>
                    <a:pt x="208317" y="78742"/>
                  </a:lnTo>
                  <a:lnTo>
                    <a:pt x="205495" y="73438"/>
                  </a:lnTo>
                  <a:lnTo>
                    <a:pt x="166560" y="33653"/>
                  </a:lnTo>
                  <a:lnTo>
                    <a:pt x="138724" y="17881"/>
                  </a:lnTo>
                  <a:lnTo>
                    <a:pt x="94691" y="2407"/>
                  </a:lnTo>
                  <a:lnTo>
                    <a:pt x="79853" y="0"/>
                  </a:lnTo>
                  <a:lnTo>
                    <a:pt x="54543" y="3701"/>
                  </a:lnTo>
                  <a:lnTo>
                    <a:pt x="26209" y="14433"/>
                  </a:lnTo>
                  <a:lnTo>
                    <a:pt x="16960" y="20514"/>
                  </a:lnTo>
                  <a:lnTo>
                    <a:pt x="747" y="45057"/>
                  </a:lnTo>
                  <a:lnTo>
                    <a:pt x="0" y="70108"/>
                  </a:lnTo>
                  <a:lnTo>
                    <a:pt x="8657" y="108317"/>
                  </a:lnTo>
                  <a:lnTo>
                    <a:pt x="25274" y="152919"/>
                  </a:lnTo>
                  <a:lnTo>
                    <a:pt x="53306" y="198421"/>
                  </a:lnTo>
                  <a:lnTo>
                    <a:pt x="77027" y="245767"/>
                  </a:lnTo>
                  <a:lnTo>
                    <a:pt x="99384" y="286809"/>
                  </a:lnTo>
                  <a:lnTo>
                    <a:pt x="111056" y="321729"/>
                  </a:lnTo>
                  <a:lnTo>
                    <a:pt x="110669" y="326027"/>
                  </a:lnTo>
                  <a:lnTo>
                    <a:pt x="103542" y="340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4" name="SMARTInkShape-Group8"/>
          <p:cNvGrpSpPr/>
          <p:nvPr/>
        </p:nvGrpSpPr>
        <p:grpSpPr>
          <a:xfrm>
            <a:off x="8543925" y="3080612"/>
            <a:ext cx="1293051" cy="624614"/>
            <a:chOff x="8543925" y="3080612"/>
            <a:chExt cx="1293051" cy="624614"/>
          </a:xfrm>
        </p:grpSpPr>
        <p:sp>
          <p:nvSpPr>
            <p:cNvPr id="48" name="SMARTInkShape-23"/>
            <p:cNvSpPr/>
            <p:nvPr>
              <p:custDataLst>
                <p:tags r:id="rId2"/>
              </p:custDataLst>
            </p:nvPr>
          </p:nvSpPr>
          <p:spPr>
            <a:xfrm>
              <a:off x="9658350" y="3080612"/>
              <a:ext cx="178626" cy="481739"/>
            </a:xfrm>
            <a:custGeom>
              <a:avLst/>
              <a:gdLst/>
              <a:ahLst/>
              <a:cxnLst/>
              <a:rect l="0" t="0" r="0" b="0"/>
              <a:pathLst>
                <a:path w="178626" h="481739">
                  <a:moveTo>
                    <a:pt x="19050" y="5488"/>
                  </a:moveTo>
                  <a:lnTo>
                    <a:pt x="19050" y="5488"/>
                  </a:lnTo>
                  <a:lnTo>
                    <a:pt x="29163" y="431"/>
                  </a:lnTo>
                  <a:lnTo>
                    <a:pt x="33200" y="0"/>
                  </a:lnTo>
                  <a:lnTo>
                    <a:pt x="60686" y="9613"/>
                  </a:lnTo>
                  <a:lnTo>
                    <a:pt x="91829" y="33639"/>
                  </a:lnTo>
                  <a:lnTo>
                    <a:pt x="125070" y="79683"/>
                  </a:lnTo>
                  <a:lnTo>
                    <a:pt x="144421" y="118018"/>
                  </a:lnTo>
                  <a:lnTo>
                    <a:pt x="157327" y="161362"/>
                  </a:lnTo>
                  <a:lnTo>
                    <a:pt x="167853" y="202544"/>
                  </a:lnTo>
                  <a:lnTo>
                    <a:pt x="176617" y="247790"/>
                  </a:lnTo>
                  <a:lnTo>
                    <a:pt x="178625" y="293651"/>
                  </a:lnTo>
                  <a:lnTo>
                    <a:pt x="171929" y="333463"/>
                  </a:lnTo>
                  <a:lnTo>
                    <a:pt x="155952" y="365838"/>
                  </a:lnTo>
                  <a:lnTo>
                    <a:pt x="122645" y="405222"/>
                  </a:lnTo>
                  <a:lnTo>
                    <a:pt x="92078" y="431197"/>
                  </a:lnTo>
                  <a:lnTo>
                    <a:pt x="0" y="481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SMARTInkShape-24"/>
            <p:cNvSpPr/>
            <p:nvPr>
              <p:custDataLst>
                <p:tags r:id="rId3"/>
              </p:custDataLst>
            </p:nvPr>
          </p:nvSpPr>
          <p:spPr>
            <a:xfrm>
              <a:off x="9191625" y="3219842"/>
              <a:ext cx="370858" cy="437759"/>
            </a:xfrm>
            <a:custGeom>
              <a:avLst/>
              <a:gdLst/>
              <a:ahLst/>
              <a:cxnLst/>
              <a:rect l="0" t="0" r="0" b="0"/>
              <a:pathLst>
                <a:path w="370858" h="4377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45761" y="26158"/>
                  </a:lnTo>
                  <a:lnTo>
                    <a:pt x="91354" y="63209"/>
                  </a:lnTo>
                  <a:lnTo>
                    <a:pt x="129374" y="87332"/>
                  </a:lnTo>
                  <a:lnTo>
                    <a:pt x="170665" y="106072"/>
                  </a:lnTo>
                  <a:lnTo>
                    <a:pt x="190710" y="112876"/>
                  </a:lnTo>
                  <a:lnTo>
                    <a:pt x="193815" y="113220"/>
                  </a:lnTo>
                  <a:lnTo>
                    <a:pt x="195885" y="114508"/>
                  </a:lnTo>
                  <a:lnTo>
                    <a:pt x="197265" y="116425"/>
                  </a:lnTo>
                  <a:lnTo>
                    <a:pt x="199480" y="122049"/>
                  </a:lnTo>
                  <a:lnTo>
                    <a:pt x="202826" y="169514"/>
                  </a:lnTo>
                  <a:lnTo>
                    <a:pt x="210380" y="186828"/>
                  </a:lnTo>
                  <a:lnTo>
                    <a:pt x="213278" y="191096"/>
                  </a:lnTo>
                  <a:lnTo>
                    <a:pt x="232527" y="202160"/>
                  </a:lnTo>
                  <a:lnTo>
                    <a:pt x="258339" y="207084"/>
                  </a:lnTo>
                  <a:lnTo>
                    <a:pt x="264301" y="206717"/>
                  </a:lnTo>
                  <a:lnTo>
                    <a:pt x="268275" y="205414"/>
                  </a:lnTo>
                  <a:lnTo>
                    <a:pt x="315532" y="168400"/>
                  </a:lnTo>
                  <a:lnTo>
                    <a:pt x="357219" y="129137"/>
                  </a:lnTo>
                  <a:lnTo>
                    <a:pt x="369388" y="124184"/>
                  </a:lnTo>
                  <a:lnTo>
                    <a:pt x="370084" y="124992"/>
                  </a:lnTo>
                  <a:lnTo>
                    <a:pt x="370857" y="128712"/>
                  </a:lnTo>
                  <a:lnTo>
                    <a:pt x="368379" y="133893"/>
                  </a:lnTo>
                  <a:lnTo>
                    <a:pt x="363748" y="141840"/>
                  </a:lnTo>
                  <a:lnTo>
                    <a:pt x="349069" y="181753"/>
                  </a:lnTo>
                  <a:lnTo>
                    <a:pt x="343712" y="220823"/>
                  </a:lnTo>
                  <a:lnTo>
                    <a:pt x="338004" y="257205"/>
                  </a:lnTo>
                  <a:lnTo>
                    <a:pt x="323624" y="304463"/>
                  </a:lnTo>
                  <a:lnTo>
                    <a:pt x="316162" y="342519"/>
                  </a:lnTo>
                  <a:lnTo>
                    <a:pt x="314567" y="390135"/>
                  </a:lnTo>
                  <a:lnTo>
                    <a:pt x="315491" y="407067"/>
                  </a:lnTo>
                  <a:lnTo>
                    <a:pt x="323850" y="43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SMARTInkShape-25"/>
            <p:cNvSpPr/>
            <p:nvPr>
              <p:custDataLst>
                <p:tags r:id="rId4"/>
              </p:custDataLst>
            </p:nvPr>
          </p:nvSpPr>
          <p:spPr>
            <a:xfrm>
              <a:off x="9229725" y="3097734"/>
              <a:ext cx="55522" cy="369367"/>
            </a:xfrm>
            <a:custGeom>
              <a:avLst/>
              <a:gdLst/>
              <a:ahLst/>
              <a:cxnLst/>
              <a:rect l="0" t="0" r="0" b="0"/>
              <a:pathLst>
                <a:path w="55522" h="369367">
                  <a:moveTo>
                    <a:pt x="0" y="26466"/>
                  </a:moveTo>
                  <a:lnTo>
                    <a:pt x="0" y="26466"/>
                  </a:lnTo>
                  <a:lnTo>
                    <a:pt x="5057" y="26466"/>
                  </a:lnTo>
                  <a:lnTo>
                    <a:pt x="6546" y="24349"/>
                  </a:lnTo>
                  <a:lnTo>
                    <a:pt x="8201" y="16353"/>
                  </a:lnTo>
                  <a:lnTo>
                    <a:pt x="10759" y="12316"/>
                  </a:lnTo>
                  <a:lnTo>
                    <a:pt x="19246" y="5007"/>
                  </a:lnTo>
                  <a:lnTo>
                    <a:pt x="30073" y="1054"/>
                  </a:lnTo>
                  <a:lnTo>
                    <a:pt x="35923" y="0"/>
                  </a:lnTo>
                  <a:lnTo>
                    <a:pt x="39824" y="355"/>
                  </a:lnTo>
                  <a:lnTo>
                    <a:pt x="42424" y="1650"/>
                  </a:lnTo>
                  <a:lnTo>
                    <a:pt x="48906" y="11352"/>
                  </a:lnTo>
                  <a:lnTo>
                    <a:pt x="51654" y="16390"/>
                  </a:lnTo>
                  <a:lnTo>
                    <a:pt x="55521" y="43706"/>
                  </a:lnTo>
                  <a:lnTo>
                    <a:pt x="50282" y="89805"/>
                  </a:lnTo>
                  <a:lnTo>
                    <a:pt x="45327" y="130582"/>
                  </a:lnTo>
                  <a:lnTo>
                    <a:pt x="34471" y="169211"/>
                  </a:lnTo>
                  <a:lnTo>
                    <a:pt x="30321" y="213047"/>
                  </a:lnTo>
                  <a:lnTo>
                    <a:pt x="24036" y="251083"/>
                  </a:lnTo>
                  <a:lnTo>
                    <a:pt x="21093" y="297867"/>
                  </a:lnTo>
                  <a:lnTo>
                    <a:pt x="26784" y="335330"/>
                  </a:lnTo>
                  <a:lnTo>
                    <a:pt x="28575" y="369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SMARTInkShape-26"/>
            <p:cNvSpPr/>
            <p:nvPr>
              <p:custDataLst>
                <p:tags r:id="rId5"/>
              </p:custDataLst>
            </p:nvPr>
          </p:nvSpPr>
          <p:spPr>
            <a:xfrm>
              <a:off x="8790762" y="3326338"/>
              <a:ext cx="391339" cy="168093"/>
            </a:xfrm>
            <a:custGeom>
              <a:avLst/>
              <a:gdLst/>
              <a:ahLst/>
              <a:cxnLst/>
              <a:rect l="0" t="0" r="0" b="0"/>
              <a:pathLst>
                <a:path w="391339" h="168093">
                  <a:moveTo>
                    <a:pt x="153213" y="45512"/>
                  </a:moveTo>
                  <a:lnTo>
                    <a:pt x="153213" y="45512"/>
                  </a:lnTo>
                  <a:lnTo>
                    <a:pt x="170547" y="28179"/>
                  </a:lnTo>
                  <a:lnTo>
                    <a:pt x="170060" y="26548"/>
                  </a:lnTo>
                  <a:lnTo>
                    <a:pt x="166697" y="21914"/>
                  </a:lnTo>
                  <a:lnTo>
                    <a:pt x="158853" y="19149"/>
                  </a:lnTo>
                  <a:lnTo>
                    <a:pt x="153797" y="18412"/>
                  </a:lnTo>
                  <a:lnTo>
                    <a:pt x="113936" y="24670"/>
                  </a:lnTo>
                  <a:lnTo>
                    <a:pt x="95540" y="27782"/>
                  </a:lnTo>
                  <a:lnTo>
                    <a:pt x="48369" y="47816"/>
                  </a:lnTo>
                  <a:lnTo>
                    <a:pt x="24899" y="63010"/>
                  </a:lnTo>
                  <a:lnTo>
                    <a:pt x="4539" y="91031"/>
                  </a:lnTo>
                  <a:lnTo>
                    <a:pt x="0" y="111251"/>
                  </a:lnTo>
                  <a:lnTo>
                    <a:pt x="1510" y="128704"/>
                  </a:lnTo>
                  <a:lnTo>
                    <a:pt x="5709" y="139989"/>
                  </a:lnTo>
                  <a:lnTo>
                    <a:pt x="19569" y="148532"/>
                  </a:lnTo>
                  <a:lnTo>
                    <a:pt x="29192" y="152292"/>
                  </a:lnTo>
                  <a:lnTo>
                    <a:pt x="68017" y="152528"/>
                  </a:lnTo>
                  <a:lnTo>
                    <a:pt x="92066" y="142816"/>
                  </a:lnTo>
                  <a:lnTo>
                    <a:pt x="128317" y="115768"/>
                  </a:lnTo>
                  <a:lnTo>
                    <a:pt x="149247" y="86320"/>
                  </a:lnTo>
                  <a:lnTo>
                    <a:pt x="161554" y="41869"/>
                  </a:lnTo>
                  <a:lnTo>
                    <a:pt x="160890" y="39908"/>
                  </a:lnTo>
                  <a:lnTo>
                    <a:pt x="159389" y="38602"/>
                  </a:lnTo>
                  <a:lnTo>
                    <a:pt x="157331" y="37730"/>
                  </a:lnTo>
                  <a:lnTo>
                    <a:pt x="155959" y="38207"/>
                  </a:lnTo>
                  <a:lnTo>
                    <a:pt x="155043" y="39584"/>
                  </a:lnTo>
                  <a:lnTo>
                    <a:pt x="148518" y="64567"/>
                  </a:lnTo>
                  <a:lnTo>
                    <a:pt x="148657" y="80792"/>
                  </a:lnTo>
                  <a:lnTo>
                    <a:pt x="153304" y="95059"/>
                  </a:lnTo>
                  <a:lnTo>
                    <a:pt x="179461" y="127897"/>
                  </a:lnTo>
                  <a:lnTo>
                    <a:pt x="191690" y="135045"/>
                  </a:lnTo>
                  <a:lnTo>
                    <a:pt x="203122" y="139279"/>
                  </a:lnTo>
                  <a:lnTo>
                    <a:pt x="211731" y="144689"/>
                  </a:lnTo>
                  <a:lnTo>
                    <a:pt x="227551" y="144977"/>
                  </a:lnTo>
                  <a:lnTo>
                    <a:pt x="245519" y="141577"/>
                  </a:lnTo>
                  <a:lnTo>
                    <a:pt x="257032" y="136538"/>
                  </a:lnTo>
                  <a:lnTo>
                    <a:pt x="274520" y="117639"/>
                  </a:lnTo>
                  <a:lnTo>
                    <a:pt x="289672" y="88099"/>
                  </a:lnTo>
                  <a:lnTo>
                    <a:pt x="289694" y="87662"/>
                  </a:lnTo>
                  <a:lnTo>
                    <a:pt x="288650" y="89487"/>
                  </a:lnTo>
                  <a:lnTo>
                    <a:pt x="281690" y="132589"/>
                  </a:lnTo>
                  <a:lnTo>
                    <a:pt x="281928" y="148065"/>
                  </a:lnTo>
                  <a:lnTo>
                    <a:pt x="286292" y="168092"/>
                  </a:lnTo>
                  <a:lnTo>
                    <a:pt x="273282" y="126311"/>
                  </a:lnTo>
                  <a:lnTo>
                    <a:pt x="254502" y="79072"/>
                  </a:lnTo>
                  <a:lnTo>
                    <a:pt x="241197" y="32175"/>
                  </a:lnTo>
                  <a:lnTo>
                    <a:pt x="239136" y="5018"/>
                  </a:lnTo>
                  <a:lnTo>
                    <a:pt x="242246" y="2641"/>
                  </a:lnTo>
                  <a:lnTo>
                    <a:pt x="254167" y="0"/>
                  </a:lnTo>
                  <a:lnTo>
                    <a:pt x="287689" y="5909"/>
                  </a:lnTo>
                  <a:lnTo>
                    <a:pt x="324885" y="20090"/>
                  </a:lnTo>
                  <a:lnTo>
                    <a:pt x="391338" y="45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SMARTInkShape-27"/>
            <p:cNvSpPr/>
            <p:nvPr>
              <p:custDataLst>
                <p:tags r:id="rId6"/>
              </p:custDataLst>
            </p:nvPr>
          </p:nvSpPr>
          <p:spPr>
            <a:xfrm>
              <a:off x="8543925" y="3307536"/>
              <a:ext cx="189355" cy="158801"/>
            </a:xfrm>
            <a:custGeom>
              <a:avLst/>
              <a:gdLst/>
              <a:ahLst/>
              <a:cxnLst/>
              <a:rect l="0" t="0" r="0" b="0"/>
              <a:pathLst>
                <a:path w="189355" h="158801">
                  <a:moveTo>
                    <a:pt x="0" y="150039"/>
                  </a:moveTo>
                  <a:lnTo>
                    <a:pt x="0" y="150039"/>
                  </a:lnTo>
                  <a:lnTo>
                    <a:pt x="10361" y="111417"/>
                  </a:lnTo>
                  <a:lnTo>
                    <a:pt x="25510" y="70791"/>
                  </a:lnTo>
                  <a:lnTo>
                    <a:pt x="38122" y="40781"/>
                  </a:lnTo>
                  <a:lnTo>
                    <a:pt x="46576" y="30571"/>
                  </a:lnTo>
                  <a:lnTo>
                    <a:pt x="70245" y="13982"/>
                  </a:lnTo>
                  <a:lnTo>
                    <a:pt x="112719" y="0"/>
                  </a:lnTo>
                  <a:lnTo>
                    <a:pt x="135704" y="3395"/>
                  </a:lnTo>
                  <a:lnTo>
                    <a:pt x="150623" y="16778"/>
                  </a:lnTo>
                  <a:lnTo>
                    <a:pt x="177449" y="59863"/>
                  </a:lnTo>
                  <a:lnTo>
                    <a:pt x="186634" y="86514"/>
                  </a:lnTo>
                  <a:lnTo>
                    <a:pt x="189354" y="112872"/>
                  </a:lnTo>
                  <a:lnTo>
                    <a:pt x="186561" y="121028"/>
                  </a:lnTo>
                  <a:lnTo>
                    <a:pt x="160740" y="150857"/>
                  </a:lnTo>
                  <a:lnTo>
                    <a:pt x="144818" y="155694"/>
                  </a:lnTo>
                  <a:lnTo>
                    <a:pt x="100102" y="158800"/>
                  </a:lnTo>
                  <a:lnTo>
                    <a:pt x="60225" y="158355"/>
                  </a:lnTo>
                  <a:lnTo>
                    <a:pt x="38100" y="150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SMARTInkShape-28"/>
            <p:cNvSpPr/>
            <p:nvPr>
              <p:custDataLst>
                <p:tags r:id="rId7"/>
              </p:custDataLst>
            </p:nvPr>
          </p:nvSpPr>
          <p:spPr>
            <a:xfrm>
              <a:off x="8543925" y="3419475"/>
              <a:ext cx="38101" cy="285751"/>
            </a:xfrm>
            <a:custGeom>
              <a:avLst/>
              <a:gdLst/>
              <a:ahLst/>
              <a:cxnLst/>
              <a:rect l="0" t="0" r="0" b="0"/>
              <a:pathLst>
                <a:path w="38101" h="2857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6890" y="42842"/>
                  </a:lnTo>
                  <a:lnTo>
                    <a:pt x="18624" y="84780"/>
                  </a:lnTo>
                  <a:lnTo>
                    <a:pt x="18924" y="124133"/>
                  </a:lnTo>
                  <a:lnTo>
                    <a:pt x="19012" y="169307"/>
                  </a:lnTo>
                  <a:lnTo>
                    <a:pt x="24095" y="216206"/>
                  </a:lnTo>
                  <a:lnTo>
                    <a:pt x="28749" y="256648"/>
                  </a:lnTo>
                  <a:lnTo>
                    <a:pt x="381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51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What caused the Depression? </a:t>
            </a:r>
          </a:p>
          <a:p>
            <a:pPr marL="514350" indent="-514350">
              <a:buAutoNum type="arabicPeriod"/>
            </a:pPr>
            <a:r>
              <a:rPr lang="en-US" dirty="0"/>
              <a:t>What was ‘relief’? </a:t>
            </a:r>
          </a:p>
          <a:p>
            <a:pPr marL="514350" indent="-514350">
              <a:buAutoNum type="arabicPeriod"/>
            </a:pPr>
            <a:r>
              <a:rPr lang="en-US" dirty="0"/>
              <a:t>What organizations provided support for those in need, when the gov’t wasn’t prepared to help? </a:t>
            </a:r>
          </a:p>
          <a:p>
            <a:pPr marL="514350" indent="-514350">
              <a:buAutoNum type="arabicPeriod"/>
            </a:pPr>
            <a:r>
              <a:rPr lang="en-US" dirty="0"/>
              <a:t>Who were the two prime ministers during this time? </a:t>
            </a:r>
          </a:p>
          <a:p>
            <a:pPr marL="514350" indent="-514350">
              <a:buAutoNum type="arabicPeriod"/>
            </a:pPr>
            <a:r>
              <a:rPr lang="en-US" dirty="0"/>
              <a:t>What was wrong with the relief ca</a:t>
            </a:r>
            <a:r>
              <a:rPr lang="en-US" dirty="0">
                <a:solidFill>
                  <a:srgbClr val="7030A0"/>
                </a:solidFill>
              </a:rPr>
              <a:t>mps</a:t>
            </a:r>
            <a:r>
              <a:rPr lang="en-US" dirty="0"/>
              <a:t>? </a:t>
            </a:r>
          </a:p>
          <a:p>
            <a:pPr marL="514350" indent="-51435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12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www.glenbow.org/images/archpics/aber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620689"/>
            <a:ext cx="6984776" cy="54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Note: </a:t>
            </a:r>
          </a:p>
          <a:p>
            <a:r>
              <a:rPr lang="en-US" dirty="0"/>
              <a:t>First Nations </a:t>
            </a:r>
            <a:r>
              <a:rPr lang="en-US" dirty="0" smtClean="0"/>
              <a:t>(Indigenous Canadian) </a:t>
            </a:r>
            <a:r>
              <a:rPr lang="en-US" dirty="0"/>
              <a:t>farmers were not included in these parties</a:t>
            </a:r>
          </a:p>
          <a:p>
            <a:r>
              <a:rPr lang="en-US" dirty="0"/>
              <a:t>Gov’ts encouraged them to return to their traditional </a:t>
            </a:r>
            <a:r>
              <a:rPr lang="en-US" dirty="0">
                <a:solidFill>
                  <a:srgbClr val="7030A0"/>
                </a:solidFill>
              </a:rPr>
              <a:t>ways!  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</a:t>
            </a:r>
            <a:r>
              <a:rPr lang="en-US" dirty="0" err="1"/>
              <a:t>Nationale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Maurice </a:t>
            </a:r>
            <a:r>
              <a:rPr lang="en-US" dirty="0" err="1"/>
              <a:t>Duplessis</a:t>
            </a:r>
            <a:endParaRPr lang="en-US" dirty="0"/>
          </a:p>
          <a:p>
            <a:r>
              <a:rPr lang="en-US" dirty="0"/>
              <a:t>Blamed rich </a:t>
            </a:r>
            <a:r>
              <a:rPr lang="en-US" dirty="0" err="1"/>
              <a:t>anglophone</a:t>
            </a:r>
            <a:r>
              <a:rPr lang="en-US" dirty="0"/>
              <a:t> business owners</a:t>
            </a:r>
          </a:p>
          <a:p>
            <a:r>
              <a:rPr lang="en-US" dirty="0"/>
              <a:t>French needed to reclaim the power</a:t>
            </a:r>
          </a:p>
          <a:p>
            <a:r>
              <a:rPr lang="en-US" dirty="0"/>
              <a:t>Minimum wages, provincially owned hydroelectric system</a:t>
            </a:r>
          </a:p>
          <a:p>
            <a:r>
              <a:rPr lang="en-US" dirty="0"/>
              <a:t>Would encourage more foreign investment in Quebec</a:t>
            </a:r>
          </a:p>
          <a:p>
            <a:r>
              <a:rPr lang="en-US" dirty="0"/>
              <a:t>Eliminated ‘subversive’ organizations</a:t>
            </a:r>
          </a:p>
          <a:p>
            <a:r>
              <a:rPr lang="en-US" dirty="0"/>
              <a:t>Remained in power until </a:t>
            </a:r>
            <a:r>
              <a:rPr lang="en-US" dirty="0">
                <a:solidFill>
                  <a:srgbClr val="7030A0"/>
                </a:solidFill>
              </a:rPr>
              <a:t>1959!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1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Technological Changes of the 1930s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Air Transportation</a:t>
            </a:r>
          </a:p>
          <a:p>
            <a:r>
              <a:rPr lang="en-US" dirty="0"/>
              <a:t>Airplanes were put to many civilian uses</a:t>
            </a:r>
          </a:p>
          <a:p>
            <a:r>
              <a:rPr lang="en-US" dirty="0"/>
              <a:t>Commercial airlines evolved to carry passengers</a:t>
            </a:r>
          </a:p>
          <a:p>
            <a:r>
              <a:rPr lang="en-US" dirty="0"/>
              <a:t>Federal gov’t created Trans-Canada Airlines in 1936 (now Air Canada, sold to shareholders in 1988)</a:t>
            </a:r>
          </a:p>
          <a:p>
            <a:r>
              <a:rPr lang="en-US" dirty="0"/>
              <a:t>Airports were built with regular flights between </a:t>
            </a:r>
            <a:r>
              <a:rPr lang="en-US" dirty="0">
                <a:solidFill>
                  <a:srgbClr val="7030A0"/>
                </a:solidFill>
              </a:rPr>
              <a:t>communities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75.aircanada.com/assets/Uploads/75-1937-CD-Howe-Lockhee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124745"/>
            <a:ext cx="7636580" cy="50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Bush planes began opening up the north </a:t>
            </a:r>
          </a:p>
          <a:p>
            <a:r>
              <a:rPr lang="en-US" dirty="0"/>
              <a:t>Planes that could land on water were key to resource development and exploration</a:t>
            </a:r>
          </a:p>
          <a:p>
            <a:r>
              <a:rPr lang="en-US" dirty="0"/>
              <a:t>Planes were also used to transport mail and </a:t>
            </a:r>
            <a:r>
              <a:rPr lang="en-US" dirty="0">
                <a:solidFill>
                  <a:srgbClr val="7030A0"/>
                </a:solidFill>
              </a:rPr>
              <a:t>freight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casmuseum.techno-science.ca/microsites/en/timeline/images/large/km-5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980728"/>
            <a:ext cx="7314402" cy="47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dirty="0"/>
              <a:t>Bombardier, Inc. </a:t>
            </a:r>
          </a:p>
          <a:p>
            <a:r>
              <a:rPr lang="en-US" dirty="0"/>
              <a:t>Joseph-Armand Bombardier wanted to develop a way to get around in rural Quebec winters</a:t>
            </a:r>
          </a:p>
          <a:p>
            <a:r>
              <a:rPr lang="en-US" dirty="0"/>
              <a:t>Developed the snowmobile</a:t>
            </a:r>
          </a:p>
          <a:p>
            <a:r>
              <a:rPr lang="en-US" dirty="0"/>
              <a:t>Now, Bombardier builds jets, planes, subway systems, and railway cars</a:t>
            </a:r>
          </a:p>
          <a:p>
            <a:r>
              <a:rPr lang="en-US" dirty="0"/>
              <a:t>Recognized </a:t>
            </a:r>
            <a:r>
              <a:rPr lang="en-US" dirty="0">
                <a:solidFill>
                  <a:srgbClr val="7030A0"/>
                </a:solidFill>
              </a:rPr>
              <a:t>worldwide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images.passionperformance.ca/photos/0/9/3/093697_Vieilles_motoneiges_au_Grand_Prix_de_Valcourt_le_18_fevrier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46" y="836713"/>
            <a:ext cx="93726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/>
              <a:t>Baby Food</a:t>
            </a:r>
          </a:p>
          <a:p>
            <a:r>
              <a:rPr lang="en-US" dirty="0"/>
              <a:t>Malnutrition was a big problem</a:t>
            </a:r>
          </a:p>
          <a:p>
            <a:r>
              <a:rPr lang="en-US" dirty="0"/>
              <a:t>1930: 3 doctors from the Hospital for Sick Children developed a pre-cooked cereal for babies that was healthy (</a:t>
            </a:r>
            <a:r>
              <a:rPr lang="en-US" dirty="0" err="1"/>
              <a:t>Pablum</a:t>
            </a:r>
            <a:r>
              <a:rPr lang="en-US" dirty="0"/>
              <a:t>)</a:t>
            </a:r>
          </a:p>
          <a:p>
            <a:r>
              <a:rPr lang="en-US" dirty="0"/>
              <a:t>Today, it is the first solid food of millions of children around  the </a:t>
            </a:r>
            <a:r>
              <a:rPr lang="en-US" dirty="0">
                <a:solidFill>
                  <a:srgbClr val="7030A0"/>
                </a:solidFill>
              </a:rPr>
              <a:t>world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95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dirty="0"/>
              <a:t>What terms did people come up with to show that they blamed Bennett for the situation? </a:t>
            </a:r>
          </a:p>
          <a:p>
            <a:pPr marL="514350" indent="-514350">
              <a:buAutoNum type="arabicPeriod" startAt="6"/>
            </a:pPr>
            <a:r>
              <a:rPr lang="en-US" dirty="0"/>
              <a:t>How did different parts of Canada suffer differently? </a:t>
            </a:r>
          </a:p>
          <a:p>
            <a:pPr marL="514350" indent="-514350">
              <a:buAutoNum type="arabicPeriod" startAt="6"/>
            </a:pPr>
            <a:r>
              <a:rPr lang="en-US" dirty="0"/>
              <a:t>What types of entertainment were available? </a:t>
            </a:r>
          </a:p>
          <a:p>
            <a:pPr marL="514350" indent="-514350">
              <a:buAutoNum type="arabicPeriod" startAt="6"/>
            </a:pPr>
            <a:r>
              <a:rPr lang="en-US" dirty="0"/>
              <a:t>What was Bennett’s ‘New Deal’? What was it </a:t>
            </a:r>
            <a:r>
              <a:rPr lang="en-US" dirty="0" err="1"/>
              <a:t>modelled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on</a:t>
            </a:r>
            <a:r>
              <a:rPr lang="en-US" dirty="0"/>
              <a:t>? </a:t>
            </a:r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27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 descr="http://torontoist.com/wp-content/uploads/2012/10/20121011pab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82" y="341895"/>
            <a:ext cx="49149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rriam-webster.com/top-ten-lists/top-10-words-from-trademarks/top10_trademark_pabl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3140969"/>
            <a:ext cx="3936755" cy="341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Why would the government have thought it important to create a government-owned national airline? </a:t>
            </a:r>
          </a:p>
          <a:p>
            <a:pPr marL="514350" indent="-514350">
              <a:buAutoNum type="arabicPeriod"/>
            </a:pPr>
            <a:r>
              <a:rPr lang="en-US" dirty="0"/>
              <a:t>How was the development of </a:t>
            </a:r>
            <a:r>
              <a:rPr lang="en-US" dirty="0" err="1"/>
              <a:t>Pablum</a:t>
            </a:r>
            <a:r>
              <a:rPr lang="en-US" dirty="0"/>
              <a:t> connected to shifts in society, such as urbanization, mass production, the changing role of women, and technological </a:t>
            </a:r>
            <a:r>
              <a:rPr lang="en-US" dirty="0">
                <a:solidFill>
                  <a:srgbClr val="7030A0"/>
                </a:solidFill>
              </a:rPr>
              <a:t>change</a:t>
            </a:r>
            <a:r>
              <a:rPr lang="en-US" dirty="0"/>
              <a:t>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00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Read pages 232-237 of </a:t>
            </a:r>
            <a:r>
              <a:rPr lang="en-US" i="1" dirty="0"/>
              <a:t>Creating Canada. </a:t>
            </a:r>
            <a:endParaRPr lang="en-US" dirty="0"/>
          </a:p>
          <a:p>
            <a:pPr lvl="1"/>
            <a:r>
              <a:rPr lang="en-US" dirty="0"/>
              <a:t>make notes from what you read</a:t>
            </a:r>
          </a:p>
          <a:p>
            <a:pPr lvl="1"/>
            <a:r>
              <a:rPr lang="en-US" dirty="0"/>
              <a:t>Answer: Ethical Dimension (p 233), Explorations (p 234), Recall… Reflect… Respond 1 &amp; 2 (p 237)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Complete the handout, “BLM 3.2 Changing Social and Political Beliefs…” using </a:t>
            </a:r>
            <a:r>
              <a:rPr lang="en-US" i="1" dirty="0"/>
              <a:t>Creating Canada </a:t>
            </a:r>
            <a:r>
              <a:rPr lang="en-US" dirty="0"/>
              <a:t>and </a:t>
            </a:r>
            <a:r>
              <a:rPr lang="en-US" i="1" dirty="0"/>
              <a:t>Canadian Sources: Investigated </a:t>
            </a:r>
            <a:endParaRPr lang="en-CA" i="1" dirty="0"/>
          </a:p>
        </p:txBody>
      </p:sp>
      <p:grpSp>
        <p:nvGrpSpPr>
          <p:cNvPr id="18" name="SMARTInkShape-Group9"/>
          <p:cNvGrpSpPr/>
          <p:nvPr/>
        </p:nvGrpSpPr>
        <p:grpSpPr>
          <a:xfrm>
            <a:off x="3484961" y="4389120"/>
            <a:ext cx="292541" cy="230902"/>
            <a:chOff x="3484961" y="4389120"/>
            <a:chExt cx="292541" cy="230902"/>
          </a:xfrm>
        </p:grpSpPr>
        <p:sp>
          <p:nvSpPr>
            <p:cNvPr id="16" name="SMARTInkShape-29"/>
            <p:cNvSpPr/>
            <p:nvPr>
              <p:custDataLst>
                <p:tags r:id="rId7"/>
              </p:custDataLst>
            </p:nvPr>
          </p:nvSpPr>
          <p:spPr>
            <a:xfrm>
              <a:off x="3575686" y="4457700"/>
              <a:ext cx="92452" cy="111078"/>
            </a:xfrm>
            <a:custGeom>
              <a:avLst/>
              <a:gdLst/>
              <a:ahLst/>
              <a:cxnLst/>
              <a:rect l="0" t="0" r="0" b="0"/>
              <a:pathLst>
                <a:path w="92452" h="111078">
                  <a:moveTo>
                    <a:pt x="0" y="0"/>
                  </a:moveTo>
                  <a:lnTo>
                    <a:pt x="0" y="0"/>
                  </a:lnTo>
                  <a:lnTo>
                    <a:pt x="35860" y="953"/>
                  </a:lnTo>
                  <a:lnTo>
                    <a:pt x="78266" y="15600"/>
                  </a:lnTo>
                  <a:lnTo>
                    <a:pt x="88066" y="21238"/>
                  </a:lnTo>
                  <a:lnTo>
                    <a:pt x="90143" y="24636"/>
                  </a:lnTo>
                  <a:lnTo>
                    <a:pt x="92451" y="33492"/>
                  </a:lnTo>
                  <a:lnTo>
                    <a:pt x="92114" y="36616"/>
                  </a:lnTo>
                  <a:lnTo>
                    <a:pt x="90937" y="38698"/>
                  </a:lnTo>
                  <a:lnTo>
                    <a:pt x="53962" y="67246"/>
                  </a:lnTo>
                  <a:lnTo>
                    <a:pt x="54072" y="67691"/>
                  </a:lnTo>
                  <a:lnTo>
                    <a:pt x="58778" y="69269"/>
                  </a:lnTo>
                  <a:lnTo>
                    <a:pt x="71652" y="80477"/>
                  </a:lnTo>
                  <a:lnTo>
                    <a:pt x="74708" y="85933"/>
                  </a:lnTo>
                  <a:lnTo>
                    <a:pt x="77110" y="102372"/>
                  </a:lnTo>
                  <a:lnTo>
                    <a:pt x="72589" y="107273"/>
                  </a:lnTo>
                  <a:lnTo>
                    <a:pt x="67822" y="109589"/>
                  </a:lnTo>
                  <a:lnTo>
                    <a:pt x="52449" y="111077"/>
                  </a:lnTo>
                  <a:lnTo>
                    <a:pt x="8573" y="102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30"/>
            <p:cNvSpPr/>
            <p:nvPr>
              <p:custDataLst>
                <p:tags r:id="rId8"/>
              </p:custDataLst>
            </p:nvPr>
          </p:nvSpPr>
          <p:spPr>
            <a:xfrm>
              <a:off x="3484961" y="4389120"/>
              <a:ext cx="292541" cy="230902"/>
            </a:xfrm>
            <a:custGeom>
              <a:avLst/>
              <a:gdLst/>
              <a:ahLst/>
              <a:cxnLst/>
              <a:rect l="0" t="0" r="0" b="0"/>
              <a:pathLst>
                <a:path w="292541" h="230902">
                  <a:moveTo>
                    <a:pt x="245030" y="34290"/>
                  </a:moveTo>
                  <a:lnTo>
                    <a:pt x="245030" y="34290"/>
                  </a:lnTo>
                  <a:lnTo>
                    <a:pt x="237234" y="27446"/>
                  </a:lnTo>
                  <a:lnTo>
                    <a:pt x="208396" y="14139"/>
                  </a:lnTo>
                  <a:lnTo>
                    <a:pt x="168191" y="3781"/>
                  </a:lnTo>
                  <a:lnTo>
                    <a:pt x="131035" y="2073"/>
                  </a:lnTo>
                  <a:lnTo>
                    <a:pt x="100129" y="8128"/>
                  </a:lnTo>
                  <a:lnTo>
                    <a:pt x="68217" y="22517"/>
                  </a:lnTo>
                  <a:lnTo>
                    <a:pt x="27118" y="56164"/>
                  </a:lnTo>
                  <a:lnTo>
                    <a:pt x="8485" y="83104"/>
                  </a:lnTo>
                  <a:lnTo>
                    <a:pt x="0" y="115217"/>
                  </a:lnTo>
                  <a:lnTo>
                    <a:pt x="6588" y="153412"/>
                  </a:lnTo>
                  <a:lnTo>
                    <a:pt x="20605" y="181240"/>
                  </a:lnTo>
                  <a:lnTo>
                    <a:pt x="36823" y="201550"/>
                  </a:lnTo>
                  <a:lnTo>
                    <a:pt x="58244" y="215082"/>
                  </a:lnTo>
                  <a:lnTo>
                    <a:pt x="91082" y="227235"/>
                  </a:lnTo>
                  <a:lnTo>
                    <a:pt x="120358" y="230206"/>
                  </a:lnTo>
                  <a:lnTo>
                    <a:pt x="151838" y="230901"/>
                  </a:lnTo>
                  <a:lnTo>
                    <a:pt x="188843" y="226742"/>
                  </a:lnTo>
                  <a:lnTo>
                    <a:pt x="206088" y="219519"/>
                  </a:lnTo>
                  <a:lnTo>
                    <a:pt x="246499" y="191962"/>
                  </a:lnTo>
                  <a:lnTo>
                    <a:pt x="286240" y="150915"/>
                  </a:lnTo>
                  <a:lnTo>
                    <a:pt x="291920" y="130573"/>
                  </a:lnTo>
                  <a:lnTo>
                    <a:pt x="292540" y="105658"/>
                  </a:lnTo>
                  <a:lnTo>
                    <a:pt x="282179" y="67713"/>
                  </a:lnTo>
                  <a:lnTo>
                    <a:pt x="272336" y="50414"/>
                  </a:lnTo>
                  <a:lnTo>
                    <a:pt x="251533" y="29966"/>
                  </a:lnTo>
                  <a:lnTo>
                    <a:pt x="2021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2" name="SMARTInkShape-Group10"/>
          <p:cNvGrpSpPr/>
          <p:nvPr/>
        </p:nvGrpSpPr>
        <p:grpSpPr>
          <a:xfrm>
            <a:off x="3277750" y="4046220"/>
            <a:ext cx="261681" cy="187430"/>
            <a:chOff x="3277750" y="4046220"/>
            <a:chExt cx="261681" cy="187430"/>
          </a:xfrm>
        </p:grpSpPr>
        <p:sp>
          <p:nvSpPr>
            <p:cNvPr id="19" name="SMARTInkShape-31"/>
            <p:cNvSpPr/>
            <p:nvPr>
              <p:custDataLst>
                <p:tags r:id="rId4"/>
              </p:custDataLst>
            </p:nvPr>
          </p:nvSpPr>
          <p:spPr>
            <a:xfrm>
              <a:off x="3395664" y="4114914"/>
              <a:ext cx="102871" cy="85612"/>
            </a:xfrm>
            <a:custGeom>
              <a:avLst/>
              <a:gdLst/>
              <a:ahLst/>
              <a:cxnLst/>
              <a:rect l="0" t="0" r="0" b="0"/>
              <a:pathLst>
                <a:path w="102871" h="85612">
                  <a:moveTo>
                    <a:pt x="0" y="17031"/>
                  </a:moveTo>
                  <a:lnTo>
                    <a:pt x="0" y="17031"/>
                  </a:lnTo>
                  <a:lnTo>
                    <a:pt x="4550" y="17031"/>
                  </a:lnTo>
                  <a:lnTo>
                    <a:pt x="9325" y="14491"/>
                  </a:lnTo>
                  <a:lnTo>
                    <a:pt x="14621" y="11140"/>
                  </a:lnTo>
                  <a:lnTo>
                    <a:pt x="50829" y="0"/>
                  </a:lnTo>
                  <a:lnTo>
                    <a:pt x="51255" y="4471"/>
                  </a:lnTo>
                  <a:lnTo>
                    <a:pt x="48815" y="9226"/>
                  </a:lnTo>
                  <a:lnTo>
                    <a:pt x="39487" y="20040"/>
                  </a:lnTo>
                  <a:lnTo>
                    <a:pt x="34059" y="23131"/>
                  </a:lnTo>
                  <a:lnTo>
                    <a:pt x="18263" y="29666"/>
                  </a:lnTo>
                  <a:lnTo>
                    <a:pt x="6892" y="37390"/>
                  </a:lnTo>
                  <a:lnTo>
                    <a:pt x="3063" y="42907"/>
                  </a:lnTo>
                  <a:lnTo>
                    <a:pt x="907" y="51368"/>
                  </a:lnTo>
                  <a:lnTo>
                    <a:pt x="605" y="54210"/>
                  </a:lnTo>
                  <a:lnTo>
                    <a:pt x="1355" y="56104"/>
                  </a:lnTo>
                  <a:lnTo>
                    <a:pt x="2808" y="57368"/>
                  </a:lnTo>
                  <a:lnTo>
                    <a:pt x="6963" y="59723"/>
                  </a:lnTo>
                  <a:lnTo>
                    <a:pt x="20166" y="71677"/>
                  </a:lnTo>
                  <a:lnTo>
                    <a:pt x="28330" y="74656"/>
                  </a:lnTo>
                  <a:lnTo>
                    <a:pt x="67021" y="83614"/>
                  </a:lnTo>
                  <a:lnTo>
                    <a:pt x="102870" y="856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SMARTInkShape-32"/>
            <p:cNvSpPr/>
            <p:nvPr>
              <p:custDataLst>
                <p:tags r:id="rId5"/>
              </p:custDataLst>
            </p:nvPr>
          </p:nvSpPr>
          <p:spPr>
            <a:xfrm>
              <a:off x="3507106" y="4097655"/>
              <a:ext cx="8574" cy="1"/>
            </a:xfrm>
            <a:custGeom>
              <a:avLst/>
              <a:gdLst/>
              <a:ahLst/>
              <a:cxnLst/>
              <a:rect l="0" t="0" r="0" b="0"/>
              <a:pathLst>
                <a:path w="8574" h="1">
                  <a:moveTo>
                    <a:pt x="0" y="0"/>
                  </a:moveTo>
                  <a:lnTo>
                    <a:pt x="0" y="0"/>
                  </a:lnTo>
                  <a:lnTo>
                    <a:pt x="85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SMARTInkShape-33"/>
            <p:cNvSpPr/>
            <p:nvPr>
              <p:custDataLst>
                <p:tags r:id="rId6"/>
              </p:custDataLst>
            </p:nvPr>
          </p:nvSpPr>
          <p:spPr>
            <a:xfrm>
              <a:off x="3277750" y="4046220"/>
              <a:ext cx="261681" cy="187430"/>
            </a:xfrm>
            <a:custGeom>
              <a:avLst/>
              <a:gdLst/>
              <a:ahLst/>
              <a:cxnLst/>
              <a:rect l="0" t="0" r="0" b="0"/>
              <a:pathLst>
                <a:path w="261681" h="187430">
                  <a:moveTo>
                    <a:pt x="152204" y="25718"/>
                  </a:moveTo>
                  <a:lnTo>
                    <a:pt x="152204" y="25718"/>
                  </a:lnTo>
                  <a:lnTo>
                    <a:pt x="111857" y="30268"/>
                  </a:lnTo>
                  <a:lnTo>
                    <a:pt x="81439" y="41292"/>
                  </a:lnTo>
                  <a:lnTo>
                    <a:pt x="39793" y="70849"/>
                  </a:lnTo>
                  <a:lnTo>
                    <a:pt x="12426" y="93042"/>
                  </a:lnTo>
                  <a:lnTo>
                    <a:pt x="4990" y="106122"/>
                  </a:lnTo>
                  <a:lnTo>
                    <a:pt x="0" y="129551"/>
                  </a:lnTo>
                  <a:lnTo>
                    <a:pt x="3912" y="143621"/>
                  </a:lnTo>
                  <a:lnTo>
                    <a:pt x="12001" y="155272"/>
                  </a:lnTo>
                  <a:lnTo>
                    <a:pt x="21946" y="163625"/>
                  </a:lnTo>
                  <a:lnTo>
                    <a:pt x="58493" y="176748"/>
                  </a:lnTo>
                  <a:lnTo>
                    <a:pt x="95016" y="184661"/>
                  </a:lnTo>
                  <a:lnTo>
                    <a:pt x="126687" y="187429"/>
                  </a:lnTo>
                  <a:lnTo>
                    <a:pt x="163481" y="187297"/>
                  </a:lnTo>
                  <a:lnTo>
                    <a:pt x="199940" y="179202"/>
                  </a:lnTo>
                  <a:lnTo>
                    <a:pt x="236665" y="164675"/>
                  </a:lnTo>
                  <a:lnTo>
                    <a:pt x="250148" y="150287"/>
                  </a:lnTo>
                  <a:lnTo>
                    <a:pt x="257012" y="139502"/>
                  </a:lnTo>
                  <a:lnTo>
                    <a:pt x="261680" y="118169"/>
                  </a:lnTo>
                  <a:lnTo>
                    <a:pt x="258513" y="89200"/>
                  </a:lnTo>
                  <a:lnTo>
                    <a:pt x="251542" y="70139"/>
                  </a:lnTo>
                  <a:lnTo>
                    <a:pt x="238893" y="53908"/>
                  </a:lnTo>
                  <a:lnTo>
                    <a:pt x="201779" y="22799"/>
                  </a:lnTo>
                  <a:lnTo>
                    <a:pt x="1607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6" name="SMARTInkShape-Group11"/>
          <p:cNvGrpSpPr/>
          <p:nvPr/>
        </p:nvGrpSpPr>
        <p:grpSpPr>
          <a:xfrm>
            <a:off x="4109453" y="3248978"/>
            <a:ext cx="227820" cy="164832"/>
            <a:chOff x="4109453" y="3248978"/>
            <a:chExt cx="227820" cy="164832"/>
          </a:xfrm>
        </p:grpSpPr>
        <p:sp>
          <p:nvSpPr>
            <p:cNvPr id="23" name="SMARTInkShape-34"/>
            <p:cNvSpPr/>
            <p:nvPr>
              <p:custDataLst>
                <p:tags r:id="rId1"/>
              </p:custDataLst>
            </p:nvPr>
          </p:nvSpPr>
          <p:spPr>
            <a:xfrm>
              <a:off x="4252913" y="3308985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3730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Shape-35"/>
            <p:cNvSpPr/>
            <p:nvPr>
              <p:custDataLst>
                <p:tags r:id="rId2"/>
              </p:custDataLst>
            </p:nvPr>
          </p:nvSpPr>
          <p:spPr>
            <a:xfrm>
              <a:off x="4278630" y="3274695"/>
              <a:ext cx="17146" cy="8574"/>
            </a:xfrm>
            <a:custGeom>
              <a:avLst/>
              <a:gdLst/>
              <a:ahLst/>
              <a:cxnLst/>
              <a:rect l="0" t="0" r="0" b="0"/>
              <a:pathLst>
                <a:path w="17146" h="8574">
                  <a:moveTo>
                    <a:pt x="17145" y="8573"/>
                  </a:moveTo>
                  <a:lnTo>
                    <a:pt x="17145" y="85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Shape-36"/>
            <p:cNvSpPr/>
            <p:nvPr>
              <p:custDataLst>
                <p:tags r:id="rId3"/>
              </p:custDataLst>
            </p:nvPr>
          </p:nvSpPr>
          <p:spPr>
            <a:xfrm>
              <a:off x="4109453" y="3248978"/>
              <a:ext cx="227820" cy="164832"/>
            </a:xfrm>
            <a:custGeom>
              <a:avLst/>
              <a:gdLst/>
              <a:ahLst/>
              <a:cxnLst/>
              <a:rect l="0" t="0" r="0" b="0"/>
              <a:pathLst>
                <a:path w="227820" h="164832">
                  <a:moveTo>
                    <a:pt x="100597" y="17144"/>
                  </a:moveTo>
                  <a:lnTo>
                    <a:pt x="100597" y="17144"/>
                  </a:lnTo>
                  <a:lnTo>
                    <a:pt x="96046" y="17144"/>
                  </a:lnTo>
                  <a:lnTo>
                    <a:pt x="91272" y="19685"/>
                  </a:lnTo>
                  <a:lnTo>
                    <a:pt x="84070" y="23989"/>
                  </a:lnTo>
                  <a:lnTo>
                    <a:pt x="45122" y="38683"/>
                  </a:lnTo>
                  <a:lnTo>
                    <a:pt x="31174" y="48625"/>
                  </a:lnTo>
                  <a:lnTo>
                    <a:pt x="5401" y="77382"/>
                  </a:lnTo>
                  <a:lnTo>
                    <a:pt x="1137" y="89636"/>
                  </a:lnTo>
                  <a:lnTo>
                    <a:pt x="0" y="96905"/>
                  </a:lnTo>
                  <a:lnTo>
                    <a:pt x="3817" y="112601"/>
                  </a:lnTo>
                  <a:lnTo>
                    <a:pt x="12816" y="128150"/>
                  </a:lnTo>
                  <a:lnTo>
                    <a:pt x="26341" y="141410"/>
                  </a:lnTo>
                  <a:lnTo>
                    <a:pt x="39337" y="148574"/>
                  </a:lnTo>
                  <a:lnTo>
                    <a:pt x="72304" y="162274"/>
                  </a:lnTo>
                  <a:lnTo>
                    <a:pt x="95959" y="164831"/>
                  </a:lnTo>
                  <a:lnTo>
                    <a:pt x="133513" y="160916"/>
                  </a:lnTo>
                  <a:lnTo>
                    <a:pt x="161150" y="153724"/>
                  </a:lnTo>
                  <a:lnTo>
                    <a:pt x="177911" y="143020"/>
                  </a:lnTo>
                  <a:lnTo>
                    <a:pt x="214745" y="107684"/>
                  </a:lnTo>
                  <a:lnTo>
                    <a:pt x="224483" y="92125"/>
                  </a:lnTo>
                  <a:lnTo>
                    <a:pt x="227095" y="84442"/>
                  </a:lnTo>
                  <a:lnTo>
                    <a:pt x="227819" y="53121"/>
                  </a:lnTo>
                  <a:lnTo>
                    <a:pt x="224450" y="39167"/>
                  </a:lnTo>
                  <a:lnTo>
                    <a:pt x="214698" y="26614"/>
                  </a:lnTo>
                  <a:lnTo>
                    <a:pt x="200839" y="15638"/>
                  </a:lnTo>
                  <a:lnTo>
                    <a:pt x="16917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9399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Canada, Immigration, and Jewish Refugees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Canadian Sources Investigated: </a:t>
            </a:r>
            <a:r>
              <a:rPr lang="en-CA" dirty="0"/>
              <a:t>pages 62-67</a:t>
            </a:r>
          </a:p>
          <a:p>
            <a:pPr marL="514350" indent="-514350">
              <a:buAutoNum type="arabicPeriod"/>
            </a:pPr>
            <a:r>
              <a:rPr lang="en-US" dirty="0"/>
              <a:t>Words to know: refugee, anti-Semitism, fascist, Holocaust, Final Solution</a:t>
            </a:r>
          </a:p>
          <a:p>
            <a:pPr marL="514350" indent="-514350">
              <a:buAutoNum type="arabicPeriod"/>
            </a:pPr>
            <a:r>
              <a:rPr lang="en-US" dirty="0"/>
              <a:t>During Reading: The People’s View (pages 62-64)Questions 1 (finish it later), 2, and 3 (use hand out chart for 2 and 3)</a:t>
            </a:r>
          </a:p>
          <a:p>
            <a:pPr marL="514350" indent="-514350">
              <a:buAutoNum type="arabicPeriod"/>
            </a:pPr>
            <a:r>
              <a:rPr lang="en-US" dirty="0"/>
              <a:t>Page 64, Q2 (bottom right)</a:t>
            </a:r>
          </a:p>
          <a:p>
            <a:pPr marL="514350" indent="-514350">
              <a:buAutoNum type="arabicPeriod"/>
            </a:pPr>
            <a:r>
              <a:rPr lang="en-US" dirty="0"/>
              <a:t>Page 65, During Reading, Q1, 2, &amp;3)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After Reading, page 67, Q2 (9-sentence-like paragraph)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Unemployment Rate: </a:t>
            </a:r>
          </a:p>
          <a:p>
            <a:r>
              <a:rPr lang="en-US" dirty="0"/>
              <a:t>1929: less than 3%</a:t>
            </a:r>
          </a:p>
          <a:p>
            <a:r>
              <a:rPr lang="en-US" dirty="0"/>
              <a:t>1933: 27%</a:t>
            </a:r>
          </a:p>
          <a:p>
            <a:pPr marL="0" indent="0">
              <a:buNone/>
            </a:pPr>
            <a:r>
              <a:rPr lang="en-US" dirty="0"/>
              <a:t>Business Profits and Losses</a:t>
            </a:r>
          </a:p>
          <a:p>
            <a:r>
              <a:rPr lang="en-US" dirty="0"/>
              <a:t>1929: $398 million in profits</a:t>
            </a:r>
          </a:p>
          <a:p>
            <a:r>
              <a:rPr lang="en-US" dirty="0"/>
              <a:t>1933: $98 million in </a:t>
            </a:r>
            <a:r>
              <a:rPr lang="en-US" dirty="0">
                <a:solidFill>
                  <a:srgbClr val="7030A0"/>
                </a:solidFill>
              </a:rPr>
              <a:t>losses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1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 Responses to Economic Conditions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1930 federal election focused on unemployment</a:t>
            </a:r>
          </a:p>
          <a:p>
            <a:r>
              <a:rPr lang="en-US" dirty="0"/>
              <a:t>Mackenzie King was in power when the election was called</a:t>
            </a:r>
            <a:r>
              <a:rPr lang="en-CA" dirty="0"/>
              <a:t> (Liberal)</a:t>
            </a:r>
          </a:p>
          <a:p>
            <a:r>
              <a:rPr lang="en-US" dirty="0"/>
              <a:t>R.B. Bennett (Conservative) promised to fix the problem</a:t>
            </a:r>
          </a:p>
          <a:p>
            <a:r>
              <a:rPr lang="en-US" dirty="0"/>
              <a:t>Bennett won a large majority and was in power for the worst 5 years of the </a:t>
            </a:r>
            <a:r>
              <a:rPr lang="en-US" dirty="0">
                <a:solidFill>
                  <a:srgbClr val="7030A0"/>
                </a:solidFill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14579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Considerable debate about what level of gov’t should provide relief </a:t>
            </a:r>
          </a:p>
          <a:p>
            <a:pPr lvl="1"/>
            <a:r>
              <a:rPr lang="en-US" dirty="0"/>
              <a:t>Bennett said provincial and municipal</a:t>
            </a:r>
          </a:p>
          <a:p>
            <a:pPr lvl="1"/>
            <a:r>
              <a:rPr lang="en-US" dirty="0"/>
              <a:t>Provinces said federal and municipal</a:t>
            </a:r>
          </a:p>
          <a:p>
            <a:pPr lvl="1"/>
            <a:r>
              <a:rPr lang="en-US" dirty="0"/>
              <a:t>Municipalities couldn’t handle the problem on their </a:t>
            </a:r>
            <a:r>
              <a:rPr lang="en-US" dirty="0">
                <a:solidFill>
                  <a:srgbClr val="7030A0"/>
                </a:solidFill>
              </a:rPr>
              <a:t>own</a:t>
            </a:r>
            <a:endParaRPr lang="en-CA" dirty="0">
              <a:solidFill>
                <a:srgbClr val="7030A0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Conditions just kept getting worse</a:t>
            </a:r>
          </a:p>
          <a:p>
            <a:r>
              <a:rPr lang="en-US" dirty="0"/>
              <a:t>Canadians began to demand gov’t </a:t>
            </a:r>
            <a:r>
              <a:rPr lang="en-US" dirty="0">
                <a:solidFill>
                  <a:srgbClr val="7030A0"/>
                </a:solidFill>
              </a:rPr>
              <a:t>action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On-to-Ottawa Trek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Relief camps were set up in remote areas of Ontario and northern BC</a:t>
            </a:r>
          </a:p>
          <a:p>
            <a:r>
              <a:rPr lang="en-US" dirty="0"/>
              <a:t>Young men cleared trees, built roads, and did other manual </a:t>
            </a:r>
            <a:r>
              <a:rPr lang="en-US" dirty="0" err="1"/>
              <a:t>labour</a:t>
            </a:r>
            <a:endParaRPr lang="en-US" dirty="0"/>
          </a:p>
          <a:p>
            <a:r>
              <a:rPr lang="en-US" dirty="0"/>
              <a:t>Paid very little</a:t>
            </a:r>
          </a:p>
          <a:p>
            <a:r>
              <a:rPr lang="en-US" dirty="0"/>
              <a:t>Lived in cold, crowded shacks</a:t>
            </a:r>
          </a:p>
          <a:p>
            <a:r>
              <a:rPr lang="en-US" dirty="0"/>
              <a:t>By April, 1935, they were fed </a:t>
            </a:r>
            <a:r>
              <a:rPr lang="en-US" dirty="0">
                <a:solidFill>
                  <a:srgbClr val="7030A0"/>
                </a:solidFill>
              </a:rPr>
              <a:t>up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1301</Words>
  <Application>Microsoft Office PowerPoint</Application>
  <PresentationFormat>Widescreen</PresentationFormat>
  <Paragraphs>173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Office Theme</vt:lpstr>
      <vt:lpstr>Responses to the Depression</vt:lpstr>
      <vt:lpstr>Responses to the Depression</vt:lpstr>
      <vt:lpstr>Review Questions</vt:lpstr>
      <vt:lpstr>PowerPoint Presentation</vt:lpstr>
      <vt:lpstr>By the Numbers: </vt:lpstr>
      <vt:lpstr>Government Responses to Economic Conditions</vt:lpstr>
      <vt:lpstr>PowerPoint Presentation</vt:lpstr>
      <vt:lpstr>PowerPoint Presentation</vt:lpstr>
      <vt:lpstr>The On-to-Ottawa Trek</vt:lpstr>
      <vt:lpstr>PowerPoint Presentation</vt:lpstr>
      <vt:lpstr>PowerPoint Presentation</vt:lpstr>
      <vt:lpstr>PowerPoint Presentation</vt:lpstr>
      <vt:lpstr>PowerPoint Presentation</vt:lpstr>
      <vt:lpstr>The Regina Riot</vt:lpstr>
      <vt:lpstr>PowerPoint Presentation</vt:lpstr>
      <vt:lpstr>PowerPoint Presentation</vt:lpstr>
      <vt:lpstr>PowerPoint Presentation</vt:lpstr>
      <vt:lpstr>PowerPoint Presentation</vt:lpstr>
      <vt:lpstr>Historical Significance</vt:lpstr>
      <vt:lpstr>Cause and Consequence </vt:lpstr>
      <vt:lpstr>Historical Significance</vt:lpstr>
      <vt:lpstr>Wrap Up – On a Scale Of…</vt:lpstr>
      <vt:lpstr>New Political Parties</vt:lpstr>
      <vt:lpstr>Co-operative Commonwealth Federation (CCF)</vt:lpstr>
      <vt:lpstr>PowerPoint Presentation</vt:lpstr>
      <vt:lpstr>PowerPoint Presentation</vt:lpstr>
      <vt:lpstr>PowerPoint Presentation</vt:lpstr>
      <vt:lpstr>Social Credit Party</vt:lpstr>
      <vt:lpstr>PowerPoint Presentation</vt:lpstr>
      <vt:lpstr>PowerPoint Presentation</vt:lpstr>
      <vt:lpstr>PowerPoint Presentation</vt:lpstr>
      <vt:lpstr>Union Nationale</vt:lpstr>
      <vt:lpstr>Technological Changes of the 1930s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Questions:</vt:lpstr>
      <vt:lpstr>Tasks: </vt:lpstr>
      <vt:lpstr>Canada, Immigration, and Jewish Refugees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Responses to the Depression</dc:title>
  <dc:creator>Bew, Mairi</dc:creator>
  <cp:lastModifiedBy>Bew, Mairi</cp:lastModifiedBy>
  <cp:revision>27</cp:revision>
  <dcterms:created xsi:type="dcterms:W3CDTF">2014-11-12T12:56:12Z</dcterms:created>
  <dcterms:modified xsi:type="dcterms:W3CDTF">2018-04-13T11:28:52Z</dcterms:modified>
</cp:coreProperties>
</file>