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8" r:id="rId15"/>
    <p:sldId id="267" r:id="rId16"/>
    <p:sldId id="272" r:id="rId17"/>
    <p:sldId id="269" r:id="rId18"/>
    <p:sldId id="270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9C7B-5DCE-4984-9931-F67E264A32EC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AE3B-C683-44F8-85B6-7683039D4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9C7B-5DCE-4984-9931-F67E264A32EC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AE3B-C683-44F8-85B6-7683039D4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9C7B-5DCE-4984-9931-F67E264A32EC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AE3B-C683-44F8-85B6-7683039D4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9C7B-5DCE-4984-9931-F67E264A32EC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AE3B-C683-44F8-85B6-7683039D4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9C7B-5DCE-4984-9931-F67E264A32EC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AE3B-C683-44F8-85B6-7683039D4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9C7B-5DCE-4984-9931-F67E264A32EC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AE3B-C683-44F8-85B6-7683039D4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9C7B-5DCE-4984-9931-F67E264A32EC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AE3B-C683-44F8-85B6-7683039D4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9C7B-5DCE-4984-9931-F67E264A32EC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AE3B-C683-44F8-85B6-7683039D4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9C7B-5DCE-4984-9931-F67E264A32EC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AE3B-C683-44F8-85B6-7683039D4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9C7B-5DCE-4984-9931-F67E264A32EC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AE3B-C683-44F8-85B6-7683039D4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9C7B-5DCE-4984-9931-F67E264A32EC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AE3B-C683-44F8-85B6-7683039D4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9C7B-5DCE-4984-9931-F67E264A32EC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2AE3B-C683-44F8-85B6-7683039D4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times.com/2017/04/02/world/canada/ontario-dionne-quintuplets.html?mwrsm=Email&amp;_r=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Canada and the USA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Lesson 47 </a:t>
            </a:r>
            <a:endParaRPr lang="en-US" dirty="0"/>
          </a:p>
          <a:p>
            <a:r>
              <a:rPr lang="en-US" dirty="0"/>
              <a:t>CHC 2DB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Gov’t had to step in and offer subsidies</a:t>
            </a:r>
            <a:r>
              <a:rPr lang="en-CA" dirty="0"/>
              <a:t>… demanding more control</a:t>
            </a:r>
          </a:p>
          <a:p>
            <a:r>
              <a:rPr lang="en-US" dirty="0"/>
              <a:t>Canadian Wheat Board was established in 1935</a:t>
            </a:r>
          </a:p>
          <a:p>
            <a:r>
              <a:rPr lang="en-US" dirty="0"/>
              <a:t>Similar marketing boards were set up for eggs, milk, and turkeys</a:t>
            </a:r>
          </a:p>
          <a:p>
            <a:r>
              <a:rPr lang="en-US" dirty="0"/>
              <a:t>CWB lost power in 2012, due to Harper’s objections</a:t>
            </a:r>
          </a:p>
          <a:p>
            <a:r>
              <a:rPr lang="en-US" dirty="0"/>
              <a:t>A victim of pressure from </a:t>
            </a:r>
            <a:r>
              <a:rPr lang="en-US" dirty="0">
                <a:solidFill>
                  <a:srgbClr val="FF0000"/>
                </a:solidFill>
              </a:rPr>
              <a:t>the USA</a:t>
            </a:r>
          </a:p>
        </p:txBody>
      </p:sp>
    </p:spTree>
    <p:extLst>
      <p:ext uri="{BB962C8B-B14F-4D97-AF65-F5344CB8AC3E}">
        <p14:creationId xmlns:p14="http://schemas.microsoft.com/office/powerpoint/2010/main" val="264726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Responses to American Cultural Influences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Concern about US influence in our radio programs</a:t>
            </a:r>
          </a:p>
          <a:p>
            <a:r>
              <a:rPr lang="en-US" dirty="0"/>
              <a:t>CBC was formed in 1932, to develop a Canadian radio network</a:t>
            </a:r>
          </a:p>
          <a:p>
            <a:r>
              <a:rPr lang="en-US" dirty="0"/>
              <a:t>By 1940, 90% of Canadians could listen to the CBC</a:t>
            </a:r>
          </a:p>
          <a:p>
            <a:r>
              <a:rPr lang="en-US" dirty="0"/>
              <a:t>Not as much success with a Canadian movie industry (NFB founded in </a:t>
            </a:r>
            <a:r>
              <a:rPr lang="en-US" dirty="0">
                <a:solidFill>
                  <a:srgbClr val="FF0000"/>
                </a:solidFill>
              </a:rPr>
              <a:t>1939)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8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Dionne Quintuplets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Born May 28, 1934</a:t>
            </a:r>
          </a:p>
          <a:p>
            <a:r>
              <a:rPr lang="en-US" dirty="0"/>
              <a:t>First set of 5 identical babies in the world</a:t>
            </a:r>
          </a:p>
          <a:p>
            <a:r>
              <a:rPr lang="en-US" dirty="0"/>
              <a:t>Poor family near North Bay</a:t>
            </a:r>
          </a:p>
          <a:p>
            <a:r>
              <a:rPr lang="en-US" dirty="0"/>
              <a:t>Made wards of the province soon after their birth</a:t>
            </a:r>
          </a:p>
          <a:p>
            <a:r>
              <a:rPr lang="en-US" dirty="0"/>
              <a:t>Raised in ‘</a:t>
            </a:r>
            <a:r>
              <a:rPr lang="en-US" dirty="0" err="1"/>
              <a:t>Quintland</a:t>
            </a:r>
            <a:r>
              <a:rPr lang="en-US" dirty="0"/>
              <a:t>’, a place for tourists to come and see them</a:t>
            </a:r>
          </a:p>
          <a:p>
            <a:r>
              <a:rPr lang="en-US" dirty="0"/>
              <a:t>Booming industry for the region</a:t>
            </a:r>
          </a:p>
          <a:p>
            <a:r>
              <a:rPr lang="en-US" dirty="0"/>
              <a:t>No money went to the sisters or their </a:t>
            </a:r>
            <a:r>
              <a:rPr lang="en-US" dirty="0">
                <a:solidFill>
                  <a:srgbClr val="FF0000"/>
                </a:solidFill>
              </a:rPr>
              <a:t>family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5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http://upload.wikimedia.org/wikipedia/commons/9/97/Dionnequint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548680"/>
            <a:ext cx="72390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823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://www.museumsontario.ca/sites/default/files/styles/featured-photo-full/public/images/2011.3.186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412776"/>
            <a:ext cx="8781256" cy="439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62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evelynhartthetorontoglobeandmail.files.wordpress.com/2013/05/368728491_467a0f1422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404665"/>
            <a:ext cx="77724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94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 descr="http://image0-rubylane.s3.amazonaws.com/shops/heirloomdolls/1598.1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61" y="620689"/>
            <a:ext cx="9122833" cy="51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71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 descr="http://www.codex99.com/illustration/images/dionne/palmolive_2_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-9550"/>
            <a:ext cx="5400600" cy="686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688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http://static.oprah.com/images/tows/199601/19960119-tows-dion-quintuplets-600x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980729"/>
            <a:ext cx="7607181" cy="521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37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CSI: Continuity and Change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Pages 56-61</a:t>
            </a:r>
          </a:p>
          <a:p>
            <a:r>
              <a:rPr lang="en-US" dirty="0"/>
              <a:t>Read through the evidence and discuss with those around you.  </a:t>
            </a:r>
          </a:p>
          <a:p>
            <a:r>
              <a:rPr lang="en-US" dirty="0"/>
              <a:t>On your own, </a:t>
            </a:r>
          </a:p>
          <a:p>
            <a:pPr lvl="1"/>
            <a:r>
              <a:rPr lang="en-US" dirty="0"/>
              <a:t>Make a list of comparisons to how (you hope) things would be done differently today.  </a:t>
            </a:r>
          </a:p>
          <a:p>
            <a:pPr lvl="1"/>
            <a:r>
              <a:rPr lang="en-US" dirty="0"/>
              <a:t>What questions would you ask </a:t>
            </a:r>
            <a:r>
              <a:rPr lang="en-US" dirty="0" err="1"/>
              <a:t>Dr</a:t>
            </a:r>
            <a:r>
              <a:rPr lang="en-US" dirty="0"/>
              <a:t> Dafoe, </a:t>
            </a:r>
            <a:r>
              <a:rPr lang="en-US" dirty="0" err="1"/>
              <a:t>Mr</a:t>
            </a:r>
            <a:r>
              <a:rPr lang="en-US" dirty="0"/>
              <a:t> Dionne, the little girls? </a:t>
            </a:r>
          </a:p>
          <a:p>
            <a:pPr lvl="1"/>
            <a:r>
              <a:rPr lang="en-US" dirty="0"/>
              <a:t>What do you think should be done for the two remaining women today? </a:t>
            </a:r>
          </a:p>
          <a:p>
            <a:endParaRPr lang="en-US" dirty="0"/>
          </a:p>
          <a:p>
            <a:endParaRPr lang="en-US" dirty="0"/>
          </a:p>
          <a:p>
            <a:r>
              <a:rPr lang="en-CA" dirty="0">
                <a:hlinkClick r:id="rId2"/>
              </a:rPr>
              <a:t>https://www.nytimes.com/2017/04/02/world/canada/ontario-dionne-quintuplets.html?mwrsm=Email&amp;_r=0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978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Canada and the USA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Learning Goal: Recognize the continuous influence that our southern neighbour has on us! 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rabicPeriod"/>
            </a:pPr>
            <a:r>
              <a:rPr lang="en-CA" dirty="0"/>
              <a:t>Finish up and discuss treatment of the unemployed</a:t>
            </a:r>
          </a:p>
          <a:p>
            <a:pPr marL="514350" indent="-514350">
              <a:buAutoNum type="arabicPeriod"/>
            </a:pPr>
            <a:r>
              <a:rPr lang="en-CA" dirty="0"/>
              <a:t>Note and discussion</a:t>
            </a:r>
          </a:p>
          <a:p>
            <a:pPr marL="514350" indent="-514350">
              <a:buAutoNum type="arabicPeriod"/>
            </a:pPr>
            <a:r>
              <a:rPr lang="en-CA" dirty="0"/>
              <a:t>Culture of celebrity: The Dionne Quintuplets</a:t>
            </a:r>
          </a:p>
          <a:p>
            <a:pPr marL="514350" indent="-514350"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633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Canada and the USA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Cultural connections deepened, and Canada’s place in North America was </a:t>
            </a:r>
            <a:r>
              <a:rPr lang="en-US" dirty="0">
                <a:solidFill>
                  <a:srgbClr val="FF0000"/>
                </a:solidFill>
              </a:rPr>
              <a:t>emerging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Isolationism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Isolationism</a:t>
            </a:r>
            <a:r>
              <a:rPr lang="en-US" dirty="0">
                <a:sym typeface="Wingdings" pitchFamily="2" charset="2"/>
              </a:rPr>
              <a:t> the reluctance to become involved in world affairs (especially Europe’s)</a:t>
            </a:r>
          </a:p>
          <a:p>
            <a:r>
              <a:rPr lang="en-US" dirty="0">
                <a:sym typeface="Wingdings" pitchFamily="2" charset="2"/>
              </a:rPr>
              <a:t>Believed that they were better off focusing on their own issues</a:t>
            </a:r>
          </a:p>
          <a:p>
            <a:r>
              <a:rPr lang="en-US" dirty="0">
                <a:sym typeface="Wingdings" pitchFamily="2" charset="2"/>
              </a:rPr>
              <a:t>After WWI, USA went back to traditional isolationist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position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ym typeface="Wingdings" pitchFamily="2" charset="2"/>
              </a:rPr>
              <a:t>Refused to join League of Nations</a:t>
            </a:r>
          </a:p>
          <a:p>
            <a:r>
              <a:rPr lang="en-US" dirty="0">
                <a:sym typeface="Wingdings" pitchFamily="2" charset="2"/>
              </a:rPr>
              <a:t>Like Canada, the US didn’t like the idea of contributing to collective security</a:t>
            </a:r>
          </a:p>
          <a:p>
            <a:r>
              <a:rPr lang="en-US" dirty="0">
                <a:sym typeface="Wingdings" pitchFamily="2" charset="2"/>
              </a:rPr>
              <a:t>They figured they would have to spend time and money protecting European countries (conflict prone)</a:t>
            </a:r>
          </a:p>
          <a:p>
            <a:pPr>
              <a:buNone/>
            </a:pPr>
            <a:endParaRPr lang="en-US" dirty="0">
              <a:sym typeface="Wingdings" pitchFamily="2" charset="2"/>
            </a:endParaRPr>
          </a:p>
          <a:p>
            <a:pPr>
              <a:buNone/>
            </a:pPr>
            <a:r>
              <a:rPr lang="en-US" sz="3000" dirty="0">
                <a:sym typeface="Wingdings" pitchFamily="2" charset="2"/>
              </a:rPr>
              <a:t>Why might the Canadian and US governments have similar views on the collective security requirements?</a:t>
            </a:r>
          </a:p>
          <a:p>
            <a:pPr>
              <a:buNone/>
            </a:pPr>
            <a:r>
              <a:rPr lang="en-US" sz="3000" dirty="0">
                <a:sym typeface="Wingdings" pitchFamily="2" charset="2"/>
              </a:rPr>
              <a:t>In what ways might Europe be ‘conflict </a:t>
            </a:r>
            <a:r>
              <a:rPr lang="en-US" sz="3000" dirty="0">
                <a:solidFill>
                  <a:srgbClr val="FF0000"/>
                </a:solidFill>
                <a:sym typeface="Wingdings" pitchFamily="2" charset="2"/>
              </a:rPr>
              <a:t>prone’?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Isolationism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Immigration to USA</a:t>
            </a:r>
          </a:p>
          <a:p>
            <a:r>
              <a:rPr lang="en-US" dirty="0"/>
              <a:t>New policies limited immigration of Asians and eastern Europeans</a:t>
            </a:r>
          </a:p>
          <a:p>
            <a:r>
              <a:rPr lang="en-US" dirty="0"/>
              <a:t>Unions feared immigrants would work for lower wages</a:t>
            </a:r>
          </a:p>
          <a:p>
            <a:r>
              <a:rPr lang="en-US" dirty="0"/>
              <a:t>Became harder for Canadians to immigrate to </a:t>
            </a:r>
            <a:r>
              <a:rPr lang="en-US" dirty="0">
                <a:solidFill>
                  <a:srgbClr val="FF0000"/>
                </a:solidFill>
              </a:rPr>
              <a:t>the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n-US" dirty="0"/>
              <a:t>International Trade</a:t>
            </a:r>
          </a:p>
          <a:p>
            <a:r>
              <a:rPr lang="en-US" dirty="0"/>
              <a:t>Higher tariffs kept Canadian products out of the US</a:t>
            </a:r>
          </a:p>
          <a:p>
            <a:r>
              <a:rPr lang="en-US" dirty="0"/>
              <a:t>Economists disagreed with tariffs but gov’ts </a:t>
            </a:r>
            <a:r>
              <a:rPr lang="en-US" dirty="0">
                <a:solidFill>
                  <a:srgbClr val="FF0000"/>
                </a:solidFill>
              </a:rPr>
              <a:t>persisted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4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Canadian Auto Industry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Adopted American practices in the 1930s</a:t>
            </a:r>
          </a:p>
          <a:p>
            <a:r>
              <a:rPr lang="en-US" dirty="0"/>
              <a:t>US companies continued to build in Canada</a:t>
            </a:r>
          </a:p>
          <a:p>
            <a:r>
              <a:rPr lang="en-US" dirty="0"/>
              <a:t>1933, only 40 000 cars were produced</a:t>
            </a:r>
          </a:p>
          <a:p>
            <a:r>
              <a:rPr lang="en-US" dirty="0"/>
              <a:t>All Canadian auto companies disappeared</a:t>
            </a:r>
          </a:p>
          <a:p>
            <a:r>
              <a:rPr lang="en-US" dirty="0"/>
              <a:t>Limited options on cars to keep costs down</a:t>
            </a:r>
          </a:p>
          <a:p>
            <a:r>
              <a:rPr lang="en-US" dirty="0"/>
              <a:t>Model T was ‘available in any </a:t>
            </a:r>
            <a:r>
              <a:rPr lang="en-US" dirty="0" err="1"/>
              <a:t>colour</a:t>
            </a:r>
            <a:r>
              <a:rPr lang="en-US" dirty="0"/>
              <a:t> the customer wanted, as long as that </a:t>
            </a:r>
            <a:r>
              <a:rPr lang="en-US" dirty="0" err="1"/>
              <a:t>colour</a:t>
            </a:r>
            <a:r>
              <a:rPr lang="en-US" dirty="0"/>
              <a:t> was </a:t>
            </a:r>
            <a:r>
              <a:rPr lang="en-US" dirty="0">
                <a:solidFill>
                  <a:srgbClr val="FF0000"/>
                </a:solidFill>
              </a:rPr>
              <a:t>black.’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3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Wheat Board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Prairie farmers organized wheat pools (co-ops) to coordinate the sale and delivery of wheat</a:t>
            </a:r>
          </a:p>
          <a:p>
            <a:r>
              <a:rPr lang="en-US" dirty="0"/>
              <a:t>Partially paid farmers when they delivered the grain, the rest when it was sold</a:t>
            </a:r>
          </a:p>
          <a:p>
            <a:r>
              <a:rPr lang="en-US" dirty="0"/>
              <a:t>This worked great in the 1920s</a:t>
            </a:r>
          </a:p>
          <a:p>
            <a:r>
              <a:rPr lang="en-US" dirty="0"/>
              <a:t>Priced dropped in the stock market crash, so pools couldn’t get back the money they’d already </a:t>
            </a:r>
            <a:r>
              <a:rPr lang="en-US" dirty="0">
                <a:solidFill>
                  <a:srgbClr val="FF0000"/>
                </a:solidFill>
              </a:rPr>
              <a:t>paid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580</Words>
  <Application>Microsoft Office PowerPoint</Application>
  <PresentationFormat>Widescreen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Canada and the USA</vt:lpstr>
      <vt:lpstr>Canada and the USA</vt:lpstr>
      <vt:lpstr>Canada and the USA</vt:lpstr>
      <vt:lpstr>American Isolationism</vt:lpstr>
      <vt:lpstr>PowerPoint Presentation</vt:lpstr>
      <vt:lpstr>Consequences of Isolationism</vt:lpstr>
      <vt:lpstr>PowerPoint Presentation</vt:lpstr>
      <vt:lpstr>The Canadian Auto Industry</vt:lpstr>
      <vt:lpstr>Canadian Wheat Board</vt:lpstr>
      <vt:lpstr>PowerPoint Presentation</vt:lpstr>
      <vt:lpstr>Responses to American Cultural Influences</vt:lpstr>
      <vt:lpstr>Dionne Quintuplets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CSI: Continuity and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 and the USA</dc:title>
  <dc:creator>Mairi-</dc:creator>
  <cp:lastModifiedBy>Mairi .</cp:lastModifiedBy>
  <cp:revision>12</cp:revision>
  <dcterms:created xsi:type="dcterms:W3CDTF">2014-11-13T23:19:46Z</dcterms:created>
  <dcterms:modified xsi:type="dcterms:W3CDTF">2018-04-20T02:00:01Z</dcterms:modified>
</cp:coreProperties>
</file>