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 id="269" r:id="rId15"/>
    <p:sldId id="28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2" r:id="rId31"/>
    <p:sldId id="285" r:id="rId32"/>
    <p:sldId id="286" r:id="rId33"/>
    <p:sldId id="287" r:id="rId34"/>
    <p:sldId id="290" r:id="rId35"/>
    <p:sldId id="291" r:id="rId36"/>
    <p:sldId id="292" r:id="rId37"/>
    <p:sldId id="293" r:id="rId38"/>
    <p:sldId id="28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4" y="32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8214E0-A879-4AF2-9D0E-77FAF2D4FC0F}" type="datetimeFigureOut">
              <a:rPr lang="en-CA" smtClean="0"/>
              <a:t>12/04/2018</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5C1623-9B9E-4E66-923A-E2B49E0D4336}" type="slidenum">
              <a:rPr lang="en-CA" smtClean="0"/>
              <a:t>‹#›</a:t>
            </a:fld>
            <a:endParaRPr lang="en-CA"/>
          </a:p>
        </p:txBody>
      </p:sp>
    </p:spTree>
    <p:extLst>
      <p:ext uri="{BB962C8B-B14F-4D97-AF65-F5344CB8AC3E}">
        <p14:creationId xmlns:p14="http://schemas.microsoft.com/office/powerpoint/2010/main" val="21535144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742436-80E3-423E-9648-499835FE5A40}"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42436-80E3-423E-9648-499835FE5A40}"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42436-80E3-423E-9648-499835FE5A40}"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42436-80E3-423E-9648-499835FE5A40}"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742436-80E3-423E-9648-499835FE5A40}"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742436-80E3-423E-9648-499835FE5A40}"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742436-80E3-423E-9648-499835FE5A40}"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742436-80E3-423E-9648-499835FE5A40}"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42436-80E3-423E-9648-499835FE5A40}"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742436-80E3-423E-9648-499835FE5A40}"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742436-80E3-423E-9648-499835FE5A40}"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DA00A-89CD-4BE0-9FEA-0C059691C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2000"/>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42436-80E3-423E-9648-499835FE5A40}" type="datetimeFigureOut">
              <a:rPr lang="en-US" smtClean="0"/>
              <a:pPr/>
              <a:t>4/12/2018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DA00A-89CD-4BE0-9FEA-0C059691C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in the World Was Going On?</a:t>
            </a:r>
          </a:p>
        </p:txBody>
      </p:sp>
      <p:sp>
        <p:nvSpPr>
          <p:cNvPr id="3" name="Subtitle 2"/>
          <p:cNvSpPr>
            <a:spLocks noGrp="1"/>
          </p:cNvSpPr>
          <p:nvPr>
            <p:ph type="subTitle" idx="1"/>
          </p:nvPr>
        </p:nvSpPr>
        <p:spPr/>
        <p:txBody>
          <a:bodyPr/>
          <a:lstStyle/>
          <a:p>
            <a:r>
              <a:rPr lang="en-US" dirty="0"/>
              <a:t>CHC 2DR</a:t>
            </a:r>
          </a:p>
          <a:p>
            <a:r>
              <a:rPr lang="en-US" dirty="0"/>
              <a:t>Lesson 55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dirty="0"/>
          </a:p>
        </p:txBody>
      </p:sp>
      <p:sp>
        <p:nvSpPr>
          <p:cNvPr id="6" name="Content Placeholder 5"/>
          <p:cNvSpPr>
            <a:spLocks noGrp="1"/>
          </p:cNvSpPr>
          <p:nvPr>
            <p:ph idx="1"/>
          </p:nvPr>
        </p:nvSpPr>
        <p:spPr/>
        <p:txBody>
          <a:bodyPr/>
          <a:lstStyle/>
          <a:p>
            <a:pPr marL="0" indent="0">
              <a:buNone/>
            </a:pPr>
            <a:r>
              <a:rPr lang="en-US" dirty="0"/>
              <a:t>Canada and Communism</a:t>
            </a:r>
          </a:p>
          <a:p>
            <a:r>
              <a:rPr lang="en-US" dirty="0"/>
              <a:t>Communist Party of Canada founded (secretly) in 1921</a:t>
            </a:r>
          </a:p>
          <a:p>
            <a:r>
              <a:rPr lang="en-US" dirty="0"/>
              <a:t>Police harassed suspected communists</a:t>
            </a:r>
          </a:p>
          <a:p>
            <a:r>
              <a:rPr lang="en-US" dirty="0"/>
              <a:t>Most Canadians feared communism after what they saw happening in the USSR</a:t>
            </a:r>
          </a:p>
          <a:p>
            <a:r>
              <a:rPr lang="en-US" dirty="0"/>
              <a:t>Fear that it threatened democracy was promoted by </a:t>
            </a:r>
            <a:r>
              <a:rPr lang="en-US" dirty="0">
                <a:solidFill>
                  <a:srgbClr val="7030A0"/>
                </a:solidFill>
              </a:rPr>
              <a:t>politicians</a:t>
            </a:r>
            <a:endParaRPr lang="en-CA" dirty="0">
              <a:solidFill>
                <a:srgbClr val="7030A0"/>
              </a:solidFill>
            </a:endParaRPr>
          </a:p>
        </p:txBody>
      </p:sp>
    </p:spTree>
    <p:extLst>
      <p:ext uri="{BB962C8B-B14F-4D97-AF65-F5344CB8AC3E}">
        <p14:creationId xmlns:p14="http://schemas.microsoft.com/office/powerpoint/2010/main" val="124860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08720"/>
            <a:ext cx="10814992" cy="5217444"/>
          </a:xfrm>
        </p:spPr>
        <p:txBody>
          <a:bodyPr>
            <a:normAutofit/>
          </a:bodyPr>
          <a:lstStyle/>
          <a:p>
            <a:pPr marL="0" indent="0">
              <a:buNone/>
            </a:pPr>
            <a:r>
              <a:rPr lang="en-US" dirty="0"/>
              <a:t>“We know that throughout Canada this [communist] propaganda is being put forward by organizations from foreign lands that seek to destroy our institutions.  And we ask that every man and woman put the iron heel of ruthlessness against a thing of that kind.” </a:t>
            </a:r>
          </a:p>
          <a:p>
            <a:pPr marL="0" indent="0" algn="r">
              <a:buNone/>
            </a:pPr>
            <a:r>
              <a:rPr lang="en-US" sz="2400" dirty="0"/>
              <a:t>R.B. Bennett, in a speech, 1932</a:t>
            </a:r>
          </a:p>
          <a:p>
            <a:pPr marL="0" indent="0">
              <a:buNone/>
            </a:pPr>
            <a:endParaRPr lang="en-US" dirty="0"/>
          </a:p>
          <a:p>
            <a:pPr marL="0" indent="0">
              <a:buNone/>
            </a:pPr>
            <a:endParaRPr lang="en-US" dirty="0"/>
          </a:p>
          <a:p>
            <a:pPr marL="0" indent="0">
              <a:buNone/>
            </a:pPr>
            <a:r>
              <a:rPr lang="en-US" dirty="0"/>
              <a:t>Would a Canadian leader of today be likely to make a similar speech?  Explain your response.  </a:t>
            </a:r>
            <a:endParaRPr lang="en-CA" dirty="0"/>
          </a:p>
        </p:txBody>
      </p:sp>
    </p:spTree>
    <p:extLst>
      <p:ext uri="{BB962C8B-B14F-4D97-AF65-F5344CB8AC3E}">
        <p14:creationId xmlns:p14="http://schemas.microsoft.com/office/powerpoint/2010/main" val="360805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Fascism in Germany</a:t>
            </a:r>
            <a:endParaRPr lang="en-CA" dirty="0"/>
          </a:p>
        </p:txBody>
      </p:sp>
      <p:sp>
        <p:nvSpPr>
          <p:cNvPr id="3" name="Content Placeholder 2"/>
          <p:cNvSpPr>
            <a:spLocks noGrp="1"/>
          </p:cNvSpPr>
          <p:nvPr>
            <p:ph idx="1"/>
          </p:nvPr>
        </p:nvSpPr>
        <p:spPr/>
        <p:txBody>
          <a:bodyPr/>
          <a:lstStyle/>
          <a:p>
            <a:r>
              <a:rPr lang="en-US" dirty="0"/>
              <a:t>A democracy was created (by the Allies) following WWI.  </a:t>
            </a:r>
          </a:p>
          <a:p>
            <a:r>
              <a:rPr lang="en-US" dirty="0"/>
              <a:t>Germans didn’t like it, as it wasn’t solving their problems</a:t>
            </a:r>
          </a:p>
          <a:p>
            <a:r>
              <a:rPr lang="en-US" dirty="0"/>
              <a:t>Hyperinflation</a:t>
            </a:r>
          </a:p>
          <a:p>
            <a:r>
              <a:rPr lang="en-US" dirty="0"/>
              <a:t>Too many political parties so no one could get solid control</a:t>
            </a:r>
          </a:p>
          <a:p>
            <a:r>
              <a:rPr lang="en-US" dirty="0"/>
              <a:t>Cost of reparations was too big a </a:t>
            </a:r>
            <a:r>
              <a:rPr lang="en-US" dirty="0">
                <a:solidFill>
                  <a:srgbClr val="7030A0"/>
                </a:solidFill>
              </a:rPr>
              <a:t>burden</a:t>
            </a:r>
            <a:endParaRPr lang="en-CA" dirty="0">
              <a:solidFill>
                <a:srgbClr val="7030A0"/>
              </a:solidFill>
            </a:endParaRPr>
          </a:p>
        </p:txBody>
      </p:sp>
    </p:spTree>
    <p:extLst>
      <p:ext uri="{BB962C8B-B14F-4D97-AF65-F5344CB8AC3E}">
        <p14:creationId xmlns:p14="http://schemas.microsoft.com/office/powerpoint/2010/main" val="345465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Adolf Hitler appeared to be an ideal leader</a:t>
            </a:r>
          </a:p>
          <a:p>
            <a:r>
              <a:rPr lang="en-US" dirty="0"/>
              <a:t>He offered solutions</a:t>
            </a:r>
          </a:p>
          <a:p>
            <a:r>
              <a:rPr lang="en-US" dirty="0"/>
              <a:t>Leader of the National Socialist German Workers’ Party (Nazis)</a:t>
            </a:r>
          </a:p>
          <a:p>
            <a:r>
              <a:rPr lang="en-US" dirty="0"/>
              <a:t>Hitler’s rise to power is explained in many ways</a:t>
            </a:r>
          </a:p>
          <a:p>
            <a:pPr marL="0" indent="0">
              <a:buNone/>
            </a:pPr>
            <a:r>
              <a:rPr lang="en-US" dirty="0"/>
              <a:t>** </a:t>
            </a:r>
            <a:r>
              <a:rPr lang="en-US" dirty="0">
                <a:solidFill>
                  <a:srgbClr val="7030A0"/>
                </a:solidFill>
              </a:rPr>
              <a:t>homework activity</a:t>
            </a:r>
            <a:endParaRPr lang="en-CA" dirty="0">
              <a:solidFill>
                <a:srgbClr val="7030A0"/>
              </a:solidFill>
            </a:endParaRPr>
          </a:p>
        </p:txBody>
      </p:sp>
    </p:spTree>
    <p:extLst>
      <p:ext uri="{BB962C8B-B14F-4D97-AF65-F5344CB8AC3E}">
        <p14:creationId xmlns:p14="http://schemas.microsoft.com/office/powerpoint/2010/main" val="276751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He was a powerful speaker</a:t>
            </a:r>
          </a:p>
          <a:p>
            <a:r>
              <a:rPr lang="en-US" dirty="0"/>
              <a:t>He appealed to the unemployed </a:t>
            </a:r>
          </a:p>
          <a:p>
            <a:r>
              <a:rPr lang="en-US" dirty="0"/>
              <a:t>Believed that non-Aryans (mostly blue eyed, blonde people) were inferior</a:t>
            </a:r>
          </a:p>
          <a:p>
            <a:r>
              <a:rPr lang="en-US" dirty="0"/>
              <a:t>Aryans were the master race</a:t>
            </a:r>
          </a:p>
          <a:p>
            <a:r>
              <a:rPr lang="en-US" dirty="0"/>
              <a:t>Blamed undesirables (Jews, Roma, communists, homosexuals, the disabled) for Germany’s </a:t>
            </a:r>
            <a:r>
              <a:rPr lang="en-US" dirty="0">
                <a:solidFill>
                  <a:srgbClr val="7030A0"/>
                </a:solidFill>
              </a:rPr>
              <a:t>problems</a:t>
            </a:r>
            <a:endParaRPr lang="en-CA" dirty="0">
              <a:solidFill>
                <a:srgbClr val="7030A0"/>
              </a:solidFill>
            </a:endParaRPr>
          </a:p>
        </p:txBody>
      </p:sp>
    </p:spTree>
    <p:extLst>
      <p:ext uri="{BB962C8B-B14F-4D97-AF65-F5344CB8AC3E}">
        <p14:creationId xmlns:p14="http://schemas.microsoft.com/office/powerpoint/2010/main" val="33926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Minds-On</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US" dirty="0"/>
              <a:t>Review: </a:t>
            </a:r>
          </a:p>
          <a:p>
            <a:pPr marL="0" indent="0">
              <a:buNone/>
            </a:pPr>
            <a:endParaRPr lang="en-US" dirty="0"/>
          </a:p>
          <a:p>
            <a:pPr marL="0" indent="0">
              <a:buNone/>
            </a:pPr>
            <a:r>
              <a:rPr lang="en-US" dirty="0"/>
              <a:t>What was the role of the League of Nations? </a:t>
            </a:r>
          </a:p>
          <a:p>
            <a:pPr marL="0" indent="0">
              <a:buNone/>
            </a:pPr>
            <a:r>
              <a:rPr lang="en-US" dirty="0"/>
              <a:t>What is appeasement? </a:t>
            </a:r>
          </a:p>
          <a:p>
            <a:pPr marL="0" indent="0">
              <a:buNone/>
            </a:pPr>
            <a:r>
              <a:rPr lang="en-US" dirty="0"/>
              <a:t>What is totalitarianism? </a:t>
            </a:r>
          </a:p>
          <a:p>
            <a:pPr marL="0" indent="0">
              <a:buNone/>
            </a:pPr>
            <a:r>
              <a:rPr lang="en-US" dirty="0"/>
              <a:t>What leads to totalitarianism?</a:t>
            </a:r>
          </a:p>
          <a:p>
            <a:pPr marL="0" indent="0">
              <a:buNone/>
            </a:pPr>
            <a:r>
              <a:rPr lang="en-US" dirty="0"/>
              <a:t>Compare communism with fascism.  Provide an example of a nation that practiced each.   </a:t>
            </a:r>
          </a:p>
          <a:p>
            <a:pPr marL="0" indent="0">
              <a:buNone/>
            </a:pPr>
            <a:endParaRPr lang="en-CA" dirty="0"/>
          </a:p>
        </p:txBody>
      </p:sp>
    </p:spTree>
    <p:extLst>
      <p:ext uri="{BB962C8B-B14F-4D97-AF65-F5344CB8AC3E}">
        <p14:creationId xmlns:p14="http://schemas.microsoft.com/office/powerpoint/2010/main" val="171129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09600" y="1124745"/>
            <a:ext cx="10972800" cy="5001419"/>
          </a:xfrm>
        </p:spPr>
        <p:txBody>
          <a:bodyPr>
            <a:normAutofit/>
          </a:bodyPr>
          <a:lstStyle/>
          <a:p>
            <a:r>
              <a:rPr lang="en-US" dirty="0"/>
              <a:t>By 1933, through a variety of shrewd moves and some good fortune, Hitler was made chancellor… the highest political </a:t>
            </a:r>
            <a:r>
              <a:rPr lang="en-US" dirty="0" smtClean="0"/>
              <a:t>position  </a:t>
            </a:r>
            <a:r>
              <a:rPr lang="en-US" dirty="0" smtClean="0">
                <a:solidFill>
                  <a:srgbClr val="FF0000"/>
                </a:solidFill>
              </a:rPr>
              <a:t>(stopped here!!!)</a:t>
            </a:r>
            <a:endParaRPr lang="en-US" dirty="0">
              <a:solidFill>
                <a:srgbClr val="FF0000"/>
              </a:solidFill>
            </a:endParaRPr>
          </a:p>
          <a:p>
            <a:r>
              <a:rPr lang="en-US" dirty="0"/>
              <a:t>He then took over</a:t>
            </a:r>
          </a:p>
          <a:p>
            <a:r>
              <a:rPr lang="en-US" dirty="0"/>
              <a:t>Suspended the constitution</a:t>
            </a:r>
          </a:p>
          <a:p>
            <a:r>
              <a:rPr lang="en-US" dirty="0"/>
              <a:t>Got rid of all other political parties</a:t>
            </a:r>
          </a:p>
          <a:p>
            <a:r>
              <a:rPr lang="en-US" dirty="0"/>
              <a:t>Created a secret police (Gestapo)</a:t>
            </a:r>
          </a:p>
          <a:p>
            <a:r>
              <a:rPr lang="en-US" dirty="0"/>
              <a:t>Built concentration camps for those who opposed</a:t>
            </a:r>
            <a:r>
              <a:rPr lang="en-US" dirty="0">
                <a:solidFill>
                  <a:srgbClr val="7030A0"/>
                </a:solidFill>
              </a:rPr>
              <a:t> him</a:t>
            </a:r>
          </a:p>
          <a:p>
            <a:endParaRPr lang="en-CA" dirty="0"/>
          </a:p>
        </p:txBody>
      </p:sp>
    </p:spTree>
    <p:extLst>
      <p:ext uri="{BB962C8B-B14F-4D97-AF65-F5344CB8AC3E}">
        <p14:creationId xmlns:p14="http://schemas.microsoft.com/office/powerpoint/2010/main" val="211307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Hitler called himself ‘Fuhrer’ meaning leader or guide</a:t>
            </a:r>
          </a:p>
          <a:p>
            <a:r>
              <a:rPr lang="en-US" dirty="0"/>
              <a:t>Began to rebuild the military</a:t>
            </a:r>
          </a:p>
          <a:p>
            <a:r>
              <a:rPr lang="en-US" dirty="0"/>
              <a:t>League of Nations did nothing to stop him</a:t>
            </a:r>
          </a:p>
          <a:p>
            <a:r>
              <a:rPr lang="en-US" dirty="0"/>
              <a:t>He began taking over </a:t>
            </a:r>
            <a:r>
              <a:rPr lang="en-US" dirty="0" err="1"/>
              <a:t>neighbouring</a:t>
            </a:r>
            <a:r>
              <a:rPr lang="en-US" dirty="0"/>
              <a:t> areas with German-speaking people</a:t>
            </a:r>
          </a:p>
          <a:p>
            <a:r>
              <a:rPr lang="en-US" dirty="0"/>
              <a:t>League of Nations did </a:t>
            </a:r>
            <a:r>
              <a:rPr lang="en-US" dirty="0">
                <a:solidFill>
                  <a:srgbClr val="7030A0"/>
                </a:solidFill>
              </a:rPr>
              <a:t>nothing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World leaders were afraid of the consequences if they responded (war!)</a:t>
            </a:r>
          </a:p>
          <a:p>
            <a:r>
              <a:rPr lang="en-US" dirty="0"/>
              <a:t>They followed a policy of </a:t>
            </a:r>
            <a:r>
              <a:rPr lang="en-US" b="1" dirty="0"/>
              <a:t>appeasement</a:t>
            </a:r>
            <a:r>
              <a:rPr lang="en-US" dirty="0"/>
              <a:t>, giving in to Hitler in hopes that he would stop once he gained some of what he </a:t>
            </a:r>
            <a:r>
              <a:rPr lang="en-US" dirty="0">
                <a:solidFill>
                  <a:srgbClr val="7030A0"/>
                </a:solidFill>
              </a:rPr>
              <a:t>wanted</a:t>
            </a:r>
          </a:p>
          <a:p>
            <a:endParaRPr lang="en-CA" dirty="0"/>
          </a:p>
        </p:txBody>
      </p:sp>
    </p:spTree>
    <p:extLst>
      <p:ext uri="{BB962C8B-B14F-4D97-AF65-F5344CB8AC3E}">
        <p14:creationId xmlns:p14="http://schemas.microsoft.com/office/powerpoint/2010/main" val="96854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The Rise of Fascism in Italy</a:t>
            </a:r>
            <a:endParaRPr lang="en-CA" dirty="0"/>
          </a:p>
        </p:txBody>
      </p:sp>
      <p:sp>
        <p:nvSpPr>
          <p:cNvPr id="3" name="Content Placeholder 2"/>
          <p:cNvSpPr>
            <a:spLocks noGrp="1"/>
          </p:cNvSpPr>
          <p:nvPr>
            <p:ph idx="1"/>
          </p:nvPr>
        </p:nvSpPr>
        <p:spPr/>
        <p:txBody>
          <a:bodyPr/>
          <a:lstStyle/>
          <a:p>
            <a:r>
              <a:rPr lang="en-US" dirty="0"/>
              <a:t>Benito Mussolini was the leader by 1922</a:t>
            </a:r>
          </a:p>
          <a:p>
            <a:r>
              <a:rPr lang="en-US" dirty="0"/>
              <a:t>Believed in a strong union of citizens, regardless of social rank</a:t>
            </a:r>
          </a:p>
          <a:p>
            <a:r>
              <a:rPr lang="en-US" dirty="0"/>
              <a:t>His </a:t>
            </a:r>
            <a:r>
              <a:rPr lang="en-CA" dirty="0"/>
              <a:t>‘</a:t>
            </a:r>
            <a:r>
              <a:rPr lang="en-CA" dirty="0" err="1"/>
              <a:t>blackshirts</a:t>
            </a:r>
            <a:r>
              <a:rPr lang="en-CA" dirty="0"/>
              <a:t>’ claimed to restore order by attacking communists, socialists, etc. </a:t>
            </a:r>
          </a:p>
          <a:p>
            <a:r>
              <a:rPr lang="en-US" dirty="0"/>
              <a:t>Mussolini abandoned democracy by 1925</a:t>
            </a:r>
          </a:p>
          <a:p>
            <a:r>
              <a:rPr lang="en-US" dirty="0"/>
              <a:t>Aimed to fix the economy</a:t>
            </a:r>
          </a:p>
          <a:p>
            <a:r>
              <a:rPr lang="en-US" dirty="0"/>
              <a:t>Many admired his </a:t>
            </a:r>
            <a:r>
              <a:rPr lang="en-US" dirty="0">
                <a:solidFill>
                  <a:srgbClr val="7030A0"/>
                </a:solidFill>
              </a:rPr>
              <a:t>successes</a:t>
            </a:r>
            <a:endParaRPr lang="en-CA" dirty="0">
              <a:solidFill>
                <a:srgbClr val="7030A0"/>
              </a:solidFill>
            </a:endParaRPr>
          </a:p>
          <a:p>
            <a:endParaRPr lang="en-US" dirty="0"/>
          </a:p>
        </p:txBody>
      </p:sp>
    </p:spTree>
    <p:extLst>
      <p:ext uri="{BB962C8B-B14F-4D97-AF65-F5344CB8AC3E}">
        <p14:creationId xmlns:p14="http://schemas.microsoft.com/office/powerpoint/2010/main" val="50885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in the World was Going On? </a:t>
            </a:r>
          </a:p>
        </p:txBody>
      </p:sp>
      <p:sp>
        <p:nvSpPr>
          <p:cNvPr id="3" name="Content Placeholder 2"/>
          <p:cNvSpPr>
            <a:spLocks noGrp="1"/>
          </p:cNvSpPr>
          <p:nvPr>
            <p:ph idx="1"/>
          </p:nvPr>
        </p:nvSpPr>
        <p:spPr/>
        <p:txBody>
          <a:bodyPr>
            <a:normAutofit/>
          </a:bodyPr>
          <a:lstStyle/>
          <a:p>
            <a:pPr>
              <a:buNone/>
            </a:pPr>
            <a:r>
              <a:rPr lang="en-US" dirty="0"/>
              <a:t>Learning Goal</a:t>
            </a:r>
            <a:r>
              <a:rPr lang="en-US" dirty="0" smtClean="0"/>
              <a:t>:  Explain the political upheaval that was happening around the world.  </a:t>
            </a:r>
            <a:endParaRPr lang="en-US" dirty="0"/>
          </a:p>
          <a:p>
            <a:pPr>
              <a:buNone/>
            </a:pPr>
            <a:endParaRPr lang="en-US" dirty="0"/>
          </a:p>
          <a:p>
            <a:pPr marL="514350" indent="-514350">
              <a:buAutoNum type="arabicPeriod"/>
            </a:pPr>
            <a:r>
              <a:rPr lang="en-US" dirty="0"/>
              <a:t>Minds On… What do you think? </a:t>
            </a:r>
          </a:p>
          <a:p>
            <a:pPr marL="514350" indent="-514350">
              <a:buAutoNum type="arabicPeriod"/>
            </a:pPr>
            <a:r>
              <a:rPr lang="en-US" dirty="0"/>
              <a:t>Note and discussion</a:t>
            </a:r>
          </a:p>
          <a:p>
            <a:pPr marL="514350" indent="-514350">
              <a:buAutoNum type="arabicPeriod"/>
            </a:pPr>
            <a:r>
              <a:rPr lang="en-US" dirty="0"/>
              <a:t>Consolidation…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sz="half" idx="1"/>
          </p:nvPr>
        </p:nvSpPr>
        <p:spPr>
          <a:xfrm>
            <a:off x="609600" y="1600201"/>
            <a:ext cx="6494512" cy="4525963"/>
          </a:xfrm>
        </p:spPr>
        <p:txBody>
          <a:bodyPr>
            <a:normAutofit/>
          </a:bodyPr>
          <a:lstStyle/>
          <a:p>
            <a:r>
              <a:rPr lang="en-US" dirty="0"/>
              <a:t>Improved wheat harvests</a:t>
            </a:r>
          </a:p>
          <a:p>
            <a:r>
              <a:rPr lang="en-US" dirty="0"/>
              <a:t>Developed hydroelectric systems</a:t>
            </a:r>
          </a:p>
          <a:p>
            <a:r>
              <a:rPr lang="en-US" dirty="0"/>
              <a:t>Reduced unemployment</a:t>
            </a:r>
          </a:p>
          <a:p>
            <a:r>
              <a:rPr lang="en-US" dirty="0"/>
              <a:t>Expanded auto and airplane manufacturing</a:t>
            </a:r>
          </a:p>
          <a:p>
            <a:r>
              <a:rPr lang="en-US" dirty="0"/>
              <a:t>“the trains ran on </a:t>
            </a:r>
            <a:r>
              <a:rPr lang="en-US" dirty="0">
                <a:solidFill>
                  <a:srgbClr val="7030A0"/>
                </a:solidFill>
              </a:rPr>
              <a:t>time!”</a:t>
            </a:r>
          </a:p>
          <a:p>
            <a:pPr marL="0" indent="0">
              <a:buNone/>
            </a:pPr>
            <a:endParaRPr lang="en-US" dirty="0"/>
          </a:p>
          <a:p>
            <a:endParaRPr lang="en-CA" dirty="0"/>
          </a:p>
        </p:txBody>
      </p:sp>
      <p:sp>
        <p:nvSpPr>
          <p:cNvPr id="5" name="Content Placeholder 4"/>
          <p:cNvSpPr>
            <a:spLocks noGrp="1"/>
          </p:cNvSpPr>
          <p:nvPr>
            <p:ph sz="half" idx="2"/>
          </p:nvPr>
        </p:nvSpPr>
        <p:spPr/>
        <p:txBody>
          <a:bodyPr>
            <a:normAutofit/>
          </a:bodyPr>
          <a:lstStyle/>
          <a:p>
            <a:endParaRPr lang="en-CA"/>
          </a:p>
        </p:txBody>
      </p:sp>
      <p:pic>
        <p:nvPicPr>
          <p:cNvPr id="2050" name="Picture 2" descr="http://static.comicvine.com/uploads/original/5/50734/1376203-mussolin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500" y="274638"/>
            <a:ext cx="4286250" cy="608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0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35360" y="980728"/>
            <a:ext cx="10729192" cy="5145436"/>
          </a:xfrm>
        </p:spPr>
        <p:txBody>
          <a:bodyPr/>
          <a:lstStyle/>
          <a:p>
            <a:r>
              <a:rPr lang="en-US" dirty="0"/>
              <a:t>Mussolini decided to improve international influence</a:t>
            </a:r>
          </a:p>
          <a:p>
            <a:r>
              <a:rPr lang="en-US" dirty="0"/>
              <a:t>Wanted to expand into Africa</a:t>
            </a:r>
          </a:p>
          <a:p>
            <a:r>
              <a:rPr lang="en-US" dirty="0"/>
              <a:t>Invaded independent Ethiopia in 1935</a:t>
            </a:r>
          </a:p>
          <a:p>
            <a:r>
              <a:rPr lang="en-US" dirty="0"/>
              <a:t>Emperor Haile Selassie asked the League of Nations for help</a:t>
            </a:r>
          </a:p>
          <a:p>
            <a:r>
              <a:rPr lang="en-US" dirty="0"/>
              <a:t>He was ignored (appeasement was the answer)</a:t>
            </a:r>
          </a:p>
          <a:p>
            <a:r>
              <a:rPr lang="en-US" dirty="0"/>
              <a:t>1936, Hitler and Mussolini formed the Rome-Berlin </a:t>
            </a:r>
            <a:r>
              <a:rPr lang="en-US" dirty="0">
                <a:solidFill>
                  <a:srgbClr val="7030A0"/>
                </a:solidFill>
              </a:rPr>
              <a:t>Alliance</a:t>
            </a:r>
          </a:p>
          <a:p>
            <a:endParaRPr lang="en-CA" dirty="0"/>
          </a:p>
        </p:txBody>
      </p:sp>
    </p:spTree>
    <p:extLst>
      <p:ext uri="{BB962C8B-B14F-4D97-AF65-F5344CB8AC3E}">
        <p14:creationId xmlns:p14="http://schemas.microsoft.com/office/powerpoint/2010/main" val="349202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u="sng" dirty="0"/>
              <a:t>Cause and Consequence: </a:t>
            </a:r>
          </a:p>
          <a:p>
            <a:pPr marL="0" indent="0">
              <a:buNone/>
            </a:pPr>
            <a:endParaRPr lang="en-US" dirty="0"/>
          </a:p>
          <a:p>
            <a:pPr marL="0" indent="0">
              <a:buNone/>
            </a:pPr>
            <a:r>
              <a:rPr lang="en-US" dirty="0"/>
              <a:t>With a partner, consider the situation in Germany and Italy in the 1920s and 1930s.  List several conditions that are necessary for a totalitarian regime to thrive.  </a:t>
            </a:r>
            <a:endParaRPr lang="en-CA" dirty="0"/>
          </a:p>
        </p:txBody>
      </p:sp>
    </p:spTree>
    <p:extLst>
      <p:ext uri="{BB962C8B-B14F-4D97-AF65-F5344CB8AC3E}">
        <p14:creationId xmlns:p14="http://schemas.microsoft.com/office/powerpoint/2010/main" val="1525804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dirty="0"/>
          </a:p>
        </p:txBody>
      </p:sp>
      <p:sp>
        <p:nvSpPr>
          <p:cNvPr id="5" name="Content Placeholder 4"/>
          <p:cNvSpPr>
            <a:spLocks noGrp="1"/>
          </p:cNvSpPr>
          <p:nvPr>
            <p:ph sz="half" idx="1"/>
          </p:nvPr>
        </p:nvSpPr>
        <p:spPr>
          <a:xfrm>
            <a:off x="609600" y="1600201"/>
            <a:ext cx="6350496" cy="4525963"/>
          </a:xfrm>
        </p:spPr>
        <p:txBody>
          <a:bodyPr/>
          <a:lstStyle/>
          <a:p>
            <a:pPr marL="0" indent="0">
              <a:buNone/>
            </a:pPr>
            <a:r>
              <a:rPr lang="en-US" dirty="0"/>
              <a:t>In his speech, Selassie told of the suffering that had occurred when Italian planes sprayed poison gas on soldiers, civilians, and livestock.  What criteria should world leaders have used when deciding how to respond to Selassie’s appeal? </a:t>
            </a:r>
            <a:endParaRPr lang="en-CA" dirty="0"/>
          </a:p>
        </p:txBody>
      </p:sp>
      <p:sp>
        <p:nvSpPr>
          <p:cNvPr id="6" name="Content Placeholder 5"/>
          <p:cNvSpPr>
            <a:spLocks noGrp="1"/>
          </p:cNvSpPr>
          <p:nvPr>
            <p:ph sz="half" idx="2"/>
          </p:nvPr>
        </p:nvSpPr>
        <p:spPr/>
        <p:txBody>
          <a:bodyPr/>
          <a:lstStyle/>
          <a:p>
            <a:endParaRPr lang="en-CA"/>
          </a:p>
        </p:txBody>
      </p:sp>
      <p:pic>
        <p:nvPicPr>
          <p:cNvPr id="1028" name="Picture 4" descr="http://www.nazret.com/gif/him_genev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6121" y="702850"/>
            <a:ext cx="3491880" cy="556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074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dirty="0"/>
          </a:p>
        </p:txBody>
      </p:sp>
      <p:sp>
        <p:nvSpPr>
          <p:cNvPr id="6" name="Content Placeholder 5"/>
          <p:cNvSpPr>
            <a:spLocks noGrp="1"/>
          </p:cNvSpPr>
          <p:nvPr>
            <p:ph idx="1"/>
          </p:nvPr>
        </p:nvSpPr>
        <p:spPr>
          <a:xfrm>
            <a:off x="609600" y="980729"/>
            <a:ext cx="10972800" cy="5145435"/>
          </a:xfrm>
        </p:spPr>
        <p:txBody>
          <a:bodyPr/>
          <a:lstStyle/>
          <a:p>
            <a:r>
              <a:rPr lang="en-US" dirty="0"/>
              <a:t>“No interest in Ethiopia, of any nature whatsoever, is worth the life of a single Canadian citizen.  No consideration could justify participation in such a war”</a:t>
            </a:r>
          </a:p>
          <a:p>
            <a:pPr marL="0" indent="0" algn="r">
              <a:buNone/>
            </a:pPr>
            <a:r>
              <a:rPr lang="en-US" dirty="0"/>
              <a:t>--Ernest </a:t>
            </a:r>
            <a:r>
              <a:rPr lang="en-US" dirty="0" err="1"/>
              <a:t>Lapointe</a:t>
            </a:r>
            <a:r>
              <a:rPr lang="en-US" dirty="0"/>
              <a:t>, Canadian Minister of Justice, 1935</a:t>
            </a:r>
          </a:p>
          <a:p>
            <a:pPr marL="0" indent="0">
              <a:buNone/>
            </a:pPr>
            <a:endParaRPr lang="en-US" dirty="0"/>
          </a:p>
          <a:p>
            <a:pPr marL="0" indent="0">
              <a:buNone/>
            </a:pPr>
            <a:r>
              <a:rPr lang="en-US" dirty="0"/>
              <a:t>What does this tell us about Canada’s position?  Has this changed at all?  Use examples to prove your </a:t>
            </a:r>
            <a:r>
              <a:rPr lang="en-US" dirty="0">
                <a:solidFill>
                  <a:srgbClr val="7030A0"/>
                </a:solidFill>
              </a:rPr>
              <a:t>point</a:t>
            </a:r>
            <a:r>
              <a:rPr lang="en-US" dirty="0"/>
              <a:t>.  </a:t>
            </a:r>
            <a:endParaRPr lang="en-CA" dirty="0"/>
          </a:p>
        </p:txBody>
      </p:sp>
    </p:spTree>
    <p:extLst>
      <p:ext uri="{BB962C8B-B14F-4D97-AF65-F5344CB8AC3E}">
        <p14:creationId xmlns:p14="http://schemas.microsoft.com/office/powerpoint/2010/main" val="283472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The Rise of Fascism in Spain </a:t>
            </a:r>
            <a:endParaRPr lang="en-CA" dirty="0"/>
          </a:p>
        </p:txBody>
      </p:sp>
      <p:sp>
        <p:nvSpPr>
          <p:cNvPr id="3" name="Content Placeholder 2"/>
          <p:cNvSpPr>
            <a:spLocks noGrp="1"/>
          </p:cNvSpPr>
          <p:nvPr>
            <p:ph idx="1"/>
          </p:nvPr>
        </p:nvSpPr>
        <p:spPr/>
        <p:txBody>
          <a:bodyPr>
            <a:normAutofit/>
          </a:bodyPr>
          <a:lstStyle/>
          <a:p>
            <a:r>
              <a:rPr lang="en-US" dirty="0"/>
              <a:t>In the 30s, Spain was beset by problems</a:t>
            </a:r>
          </a:p>
          <a:p>
            <a:r>
              <a:rPr lang="en-US" dirty="0"/>
              <a:t>Democracy was struggling</a:t>
            </a:r>
          </a:p>
          <a:p>
            <a:r>
              <a:rPr lang="en-US" dirty="0"/>
              <a:t>Civil war broke out in 1936</a:t>
            </a:r>
          </a:p>
          <a:p>
            <a:r>
              <a:rPr lang="en-US" dirty="0"/>
              <a:t>1 million Spaniards were killed</a:t>
            </a:r>
          </a:p>
          <a:p>
            <a:r>
              <a:rPr lang="en-US" dirty="0"/>
              <a:t>Rebels were led by Francisco Franco</a:t>
            </a:r>
          </a:p>
          <a:p>
            <a:r>
              <a:rPr lang="en-US" dirty="0"/>
              <a:t>Admired Hitler and Mussolini (they supported him)</a:t>
            </a:r>
          </a:p>
          <a:p>
            <a:r>
              <a:rPr lang="en-US" dirty="0"/>
              <a:t>Used brutality and </a:t>
            </a:r>
            <a:r>
              <a:rPr lang="en-US" dirty="0">
                <a:solidFill>
                  <a:srgbClr val="7030A0"/>
                </a:solidFill>
              </a:rPr>
              <a:t>terror</a:t>
            </a:r>
            <a:endParaRPr lang="en-CA" dirty="0">
              <a:solidFill>
                <a:srgbClr val="7030A0"/>
              </a:solidFill>
            </a:endParaRPr>
          </a:p>
        </p:txBody>
      </p:sp>
    </p:spTree>
    <p:extLst>
      <p:ext uri="{BB962C8B-B14F-4D97-AF65-F5344CB8AC3E}">
        <p14:creationId xmlns:p14="http://schemas.microsoft.com/office/powerpoint/2010/main" val="108623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League of Nations did nothing</a:t>
            </a:r>
          </a:p>
          <a:p>
            <a:r>
              <a:rPr lang="en-US" dirty="0"/>
              <a:t>Hitler may have used Spain as a test for his battle strategies</a:t>
            </a:r>
          </a:p>
          <a:p>
            <a:r>
              <a:rPr lang="en-US" dirty="0"/>
              <a:t>By 1939, Franco controlled the country</a:t>
            </a:r>
          </a:p>
          <a:p>
            <a:r>
              <a:rPr lang="en-US" dirty="0"/>
              <a:t>He remained in power until </a:t>
            </a:r>
            <a:r>
              <a:rPr lang="en-US" dirty="0">
                <a:solidFill>
                  <a:srgbClr val="7030A0"/>
                </a:solidFill>
              </a:rPr>
              <a:t>1975</a:t>
            </a:r>
            <a:endParaRPr lang="en-CA" dirty="0">
              <a:solidFill>
                <a:srgbClr val="7030A0"/>
              </a:solidFill>
            </a:endParaRPr>
          </a:p>
        </p:txBody>
      </p:sp>
    </p:spTree>
    <p:extLst>
      <p:ext uri="{BB962C8B-B14F-4D97-AF65-F5344CB8AC3E}">
        <p14:creationId xmlns:p14="http://schemas.microsoft.com/office/powerpoint/2010/main" val="190356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u="sng" dirty="0"/>
              <a:t>Canadians in Spain</a:t>
            </a:r>
          </a:p>
          <a:p>
            <a:pPr marL="0" indent="0">
              <a:buNone/>
            </a:pPr>
            <a:r>
              <a:rPr lang="en-US" dirty="0"/>
              <a:t>a) Canadians volunteered to fight fascism in Spain</a:t>
            </a:r>
          </a:p>
          <a:p>
            <a:r>
              <a:rPr lang="en-US" dirty="0"/>
              <a:t>Formed the Mackenzie-</a:t>
            </a:r>
            <a:r>
              <a:rPr lang="en-US" dirty="0" err="1"/>
              <a:t>Papineau</a:t>
            </a:r>
            <a:r>
              <a:rPr lang="en-US" dirty="0"/>
              <a:t> Battalion, in 1937 (after leaders of the 1837 rebellion)</a:t>
            </a:r>
          </a:p>
          <a:p>
            <a:r>
              <a:rPr lang="en-US" dirty="0"/>
              <a:t>Known as the Mac-</a:t>
            </a:r>
            <a:r>
              <a:rPr lang="en-US" dirty="0" err="1"/>
              <a:t>Paps</a:t>
            </a:r>
            <a:endParaRPr lang="en-US" dirty="0"/>
          </a:p>
          <a:p>
            <a:r>
              <a:rPr lang="en-US" dirty="0"/>
              <a:t>1700 went and 1/3 </a:t>
            </a:r>
            <a:r>
              <a:rPr lang="en-US" dirty="0">
                <a:solidFill>
                  <a:srgbClr val="7030A0"/>
                </a:solidFill>
              </a:rPr>
              <a:t>died</a:t>
            </a:r>
            <a:endParaRPr lang="en-CA" dirty="0">
              <a:solidFill>
                <a:srgbClr val="7030A0"/>
              </a:solidFill>
            </a:endParaRPr>
          </a:p>
        </p:txBody>
      </p:sp>
    </p:spTree>
    <p:extLst>
      <p:ext uri="{BB962C8B-B14F-4D97-AF65-F5344CB8AC3E}">
        <p14:creationId xmlns:p14="http://schemas.microsoft.com/office/powerpoint/2010/main" val="140783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sz="half" idx="1"/>
          </p:nvPr>
        </p:nvSpPr>
        <p:spPr>
          <a:xfrm>
            <a:off x="1981200" y="1124745"/>
            <a:ext cx="4474840" cy="5001419"/>
          </a:xfrm>
        </p:spPr>
        <p:txBody>
          <a:bodyPr>
            <a:normAutofit/>
          </a:bodyPr>
          <a:lstStyle/>
          <a:p>
            <a:pPr marL="0" indent="0">
              <a:buNone/>
            </a:pPr>
            <a:r>
              <a:rPr lang="en-US" dirty="0"/>
              <a:t>b) Norman Bethune</a:t>
            </a:r>
          </a:p>
          <a:p>
            <a:r>
              <a:rPr lang="en-US" dirty="0"/>
              <a:t>Doctor from </a:t>
            </a:r>
            <a:r>
              <a:rPr lang="en-US" dirty="0" err="1"/>
              <a:t>Gravenhurst</a:t>
            </a:r>
            <a:endParaRPr lang="en-US" dirty="0"/>
          </a:p>
          <a:p>
            <a:r>
              <a:rPr lang="en-US" dirty="0"/>
              <a:t>Supported gov’t-run medical system</a:t>
            </a:r>
          </a:p>
          <a:p>
            <a:r>
              <a:rPr lang="en-US" dirty="0"/>
              <a:t>Joined the anti-fascist side in Spain</a:t>
            </a:r>
          </a:p>
          <a:p>
            <a:r>
              <a:rPr lang="en-US" dirty="0"/>
              <a:t>Developed a mobile blood transfusion service, while in Spain</a:t>
            </a:r>
          </a:p>
          <a:p>
            <a:r>
              <a:rPr lang="en-US" dirty="0"/>
              <a:t>Saved many </a:t>
            </a:r>
            <a:r>
              <a:rPr lang="en-US" dirty="0">
                <a:solidFill>
                  <a:srgbClr val="7030A0"/>
                </a:solidFill>
              </a:rPr>
              <a:t>lives</a:t>
            </a:r>
          </a:p>
        </p:txBody>
      </p:sp>
      <p:sp>
        <p:nvSpPr>
          <p:cNvPr id="5" name="Content Placeholder 4"/>
          <p:cNvSpPr>
            <a:spLocks noGrp="1"/>
          </p:cNvSpPr>
          <p:nvPr>
            <p:ph sz="half" idx="2"/>
          </p:nvPr>
        </p:nvSpPr>
        <p:spPr/>
        <p:txBody>
          <a:bodyPr>
            <a:normAutofit/>
          </a:bodyPr>
          <a:lstStyle/>
          <a:p>
            <a:endParaRPr lang="en-CA" dirty="0"/>
          </a:p>
        </p:txBody>
      </p:sp>
      <p:pic>
        <p:nvPicPr>
          <p:cNvPr id="3074" name="Picture 2" descr="http://www.biographi.ca/bioimages/original.2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016" y="1"/>
            <a:ext cx="4427984" cy="333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62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6" name="Content Placeholder 5"/>
          <p:cNvSpPr>
            <a:spLocks noGrp="1"/>
          </p:cNvSpPr>
          <p:nvPr>
            <p:ph idx="1"/>
          </p:nvPr>
        </p:nvSpPr>
        <p:spPr/>
        <p:txBody>
          <a:bodyPr/>
          <a:lstStyle/>
          <a:p>
            <a:r>
              <a:rPr lang="en-US" dirty="0"/>
              <a:t>Ended up supporting the Communists in China, when they were fighting the Japanese</a:t>
            </a:r>
          </a:p>
          <a:p>
            <a:r>
              <a:rPr lang="en-US" dirty="0"/>
              <a:t>Died in 1939 after developing an infection while operating on a wounded soldier.  </a:t>
            </a:r>
          </a:p>
          <a:p>
            <a:endParaRPr lang="en-US" dirty="0"/>
          </a:p>
          <a:p>
            <a:pPr marL="0" indent="0">
              <a:buNone/>
            </a:pPr>
            <a:r>
              <a:rPr lang="en-US" dirty="0"/>
              <a:t>Would you go to war in a foreign country to support your beliefs? </a:t>
            </a:r>
          </a:p>
          <a:p>
            <a:pPr marL="0" indent="0">
              <a:buNone/>
            </a:pPr>
            <a:r>
              <a:rPr lang="en-US" dirty="0"/>
              <a:t>How does this relate to </a:t>
            </a:r>
            <a:r>
              <a:rPr lang="en-US" dirty="0">
                <a:solidFill>
                  <a:srgbClr val="7030A0"/>
                </a:solidFill>
              </a:rPr>
              <a:t>today? </a:t>
            </a:r>
          </a:p>
          <a:p>
            <a:pPr marL="0" indent="0">
              <a:buNone/>
            </a:pPr>
            <a:endParaRPr lang="en-CA" dirty="0"/>
          </a:p>
        </p:txBody>
      </p:sp>
    </p:spTree>
    <p:extLst>
      <p:ext uri="{BB962C8B-B14F-4D97-AF65-F5344CB8AC3E}">
        <p14:creationId xmlns:p14="http://schemas.microsoft.com/office/powerpoint/2010/main" val="93397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Minds On</a:t>
            </a:r>
            <a:endParaRPr lang="en-CA" dirty="0"/>
          </a:p>
        </p:txBody>
      </p:sp>
      <p:sp>
        <p:nvSpPr>
          <p:cNvPr id="3" name="Content Placeholder 2"/>
          <p:cNvSpPr>
            <a:spLocks noGrp="1"/>
          </p:cNvSpPr>
          <p:nvPr>
            <p:ph idx="1"/>
          </p:nvPr>
        </p:nvSpPr>
        <p:spPr/>
        <p:txBody>
          <a:bodyPr/>
          <a:lstStyle/>
          <a:p>
            <a:pPr marL="0" indent="0">
              <a:buNone/>
            </a:pPr>
            <a:r>
              <a:rPr lang="en-US" dirty="0"/>
              <a:t>With the person beside you, discuss this question:</a:t>
            </a:r>
          </a:p>
          <a:p>
            <a:pPr marL="0" indent="0">
              <a:buNone/>
            </a:pPr>
            <a:endParaRPr lang="en-US" dirty="0"/>
          </a:p>
          <a:p>
            <a:pPr marL="0" indent="0">
              <a:buNone/>
            </a:pPr>
            <a:r>
              <a:rPr lang="en-US" dirty="0"/>
              <a:t>“As long as things in a country work smoothly, does the kind of government matter?”</a:t>
            </a:r>
            <a:endParaRPr lang="en-CA" dirty="0"/>
          </a:p>
        </p:txBody>
      </p:sp>
    </p:spTree>
    <p:extLst>
      <p:ext uri="{BB962C8B-B14F-4D97-AF65-F5344CB8AC3E}">
        <p14:creationId xmlns:p14="http://schemas.microsoft.com/office/powerpoint/2010/main" val="2198290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Totalitarianism in Japan </a:t>
            </a:r>
            <a:endParaRPr lang="en-CA" dirty="0"/>
          </a:p>
        </p:txBody>
      </p:sp>
      <p:sp>
        <p:nvSpPr>
          <p:cNvPr id="3" name="Content Placeholder 2"/>
          <p:cNvSpPr>
            <a:spLocks noGrp="1"/>
          </p:cNvSpPr>
          <p:nvPr>
            <p:ph idx="1"/>
          </p:nvPr>
        </p:nvSpPr>
        <p:spPr/>
        <p:txBody>
          <a:bodyPr>
            <a:normAutofit/>
          </a:bodyPr>
          <a:lstStyle/>
          <a:p>
            <a:r>
              <a:rPr lang="en-US" dirty="0"/>
              <a:t>Japan wanted to expand its territory into Asia</a:t>
            </a:r>
          </a:p>
          <a:p>
            <a:r>
              <a:rPr lang="en-US" dirty="0"/>
              <a:t>Japan had developed a military-led government and had strong feelings of nationalism</a:t>
            </a:r>
          </a:p>
          <a:p>
            <a:r>
              <a:rPr lang="en-US" dirty="0"/>
              <a:t>Needed natural resources to fight wars</a:t>
            </a:r>
          </a:p>
          <a:p>
            <a:r>
              <a:rPr lang="en-US" dirty="0"/>
              <a:t>Japan had very few</a:t>
            </a:r>
          </a:p>
          <a:p>
            <a:r>
              <a:rPr lang="en-US" dirty="0"/>
              <a:t>Japanese businesses had invested in Manchuria, China for iron, coal, salt, and </a:t>
            </a:r>
            <a:r>
              <a:rPr lang="en-US" dirty="0">
                <a:solidFill>
                  <a:srgbClr val="7030A0"/>
                </a:solidFill>
              </a:rPr>
              <a:t>farmland</a:t>
            </a:r>
            <a:endParaRPr lang="en-CA" dirty="0">
              <a:solidFill>
                <a:srgbClr val="7030A0"/>
              </a:solidFill>
            </a:endParaRPr>
          </a:p>
        </p:txBody>
      </p:sp>
    </p:spTree>
    <p:extLst>
      <p:ext uri="{BB962C8B-B14F-4D97-AF65-F5344CB8AC3E}">
        <p14:creationId xmlns:p14="http://schemas.microsoft.com/office/powerpoint/2010/main" val="415992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Chinese nationalism was growing</a:t>
            </a:r>
          </a:p>
          <a:p>
            <a:r>
              <a:rPr lang="en-US" dirty="0"/>
              <a:t>Japanese invaded Manchuria in 1931</a:t>
            </a:r>
          </a:p>
          <a:p>
            <a:r>
              <a:rPr lang="en-US" dirty="0"/>
              <a:t>Japan already controlled Korea (since 1910)</a:t>
            </a:r>
          </a:p>
          <a:p>
            <a:r>
              <a:rPr lang="en-US" dirty="0"/>
              <a:t>China appealed to the League</a:t>
            </a:r>
          </a:p>
          <a:p>
            <a:r>
              <a:rPr lang="en-US" dirty="0"/>
              <a:t>It condemned Japan’s actions, but did nothing</a:t>
            </a:r>
          </a:p>
          <a:p>
            <a:r>
              <a:rPr lang="en-US" dirty="0"/>
              <a:t>By 1937, there was a all out war between Japan and </a:t>
            </a:r>
            <a:r>
              <a:rPr lang="en-US" dirty="0">
                <a:solidFill>
                  <a:srgbClr val="7030A0"/>
                </a:solidFill>
              </a:rPr>
              <a:t>China</a:t>
            </a:r>
          </a:p>
          <a:p>
            <a:pPr marL="0" indent="0">
              <a:buNone/>
            </a:pPr>
            <a:endParaRPr lang="en-CA" dirty="0"/>
          </a:p>
        </p:txBody>
      </p:sp>
    </p:spTree>
    <p:extLst>
      <p:ext uri="{BB962C8B-B14F-4D97-AF65-F5344CB8AC3E}">
        <p14:creationId xmlns:p14="http://schemas.microsoft.com/office/powerpoint/2010/main" val="381344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Japan bombed civilian targets</a:t>
            </a:r>
          </a:p>
          <a:p>
            <a:r>
              <a:rPr lang="en-US" dirty="0"/>
              <a:t>Was brutal and cruel</a:t>
            </a:r>
          </a:p>
          <a:p>
            <a:r>
              <a:rPr lang="en-US" dirty="0"/>
              <a:t>Millions of casualties</a:t>
            </a:r>
          </a:p>
          <a:p>
            <a:r>
              <a:rPr lang="en-US" dirty="0"/>
              <a:t>6 week massacre in the city of Nanjing</a:t>
            </a:r>
          </a:p>
          <a:p>
            <a:r>
              <a:rPr lang="en-US" dirty="0"/>
              <a:t>As many as 300 000 soldiers and civilians were raped and murdered</a:t>
            </a:r>
          </a:p>
          <a:p>
            <a:r>
              <a:rPr lang="en-US" dirty="0"/>
              <a:t>Caused Western countries to harden their attitude towards </a:t>
            </a:r>
            <a:r>
              <a:rPr lang="en-US" dirty="0">
                <a:solidFill>
                  <a:srgbClr val="7030A0"/>
                </a:solidFill>
              </a:rPr>
              <a:t>Japan</a:t>
            </a:r>
            <a:endParaRPr lang="en-CA" dirty="0">
              <a:solidFill>
                <a:srgbClr val="7030A0"/>
              </a:solidFill>
            </a:endParaRPr>
          </a:p>
        </p:txBody>
      </p:sp>
    </p:spTree>
    <p:extLst>
      <p:ext uri="{BB962C8B-B14F-4D97-AF65-F5344CB8AC3E}">
        <p14:creationId xmlns:p14="http://schemas.microsoft.com/office/powerpoint/2010/main" val="232740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098" name="Picture 2" descr="http://padresteve.files.wordpress.com/2009/12/baby-at-na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632" y="1484785"/>
            <a:ext cx="6984776" cy="370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6403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What about Canada? </a:t>
            </a:r>
            <a:endParaRPr lang="en-CA" dirty="0"/>
          </a:p>
        </p:txBody>
      </p:sp>
      <p:sp>
        <p:nvSpPr>
          <p:cNvPr id="3" name="Content Placeholder 2"/>
          <p:cNvSpPr>
            <a:spLocks noGrp="1"/>
          </p:cNvSpPr>
          <p:nvPr>
            <p:ph idx="1"/>
          </p:nvPr>
        </p:nvSpPr>
        <p:spPr/>
        <p:txBody>
          <a:bodyPr/>
          <a:lstStyle/>
          <a:p>
            <a:r>
              <a:rPr lang="en-US" dirty="0" smtClean="0"/>
              <a:t>Ku Klux Klan sprang up</a:t>
            </a:r>
          </a:p>
          <a:p>
            <a:r>
              <a:rPr lang="en-US" dirty="0" smtClean="0"/>
              <a:t>Canada had no refugee policy to accept those facing persecution in their home countries</a:t>
            </a:r>
          </a:p>
          <a:p>
            <a:r>
              <a:rPr lang="en-US" dirty="0" smtClean="0"/>
              <a:t>Immigration process made it impossible for them to come to Canada (too difficult)</a:t>
            </a:r>
          </a:p>
          <a:p>
            <a:r>
              <a:rPr lang="en-US" dirty="0" smtClean="0"/>
              <a:t>1933-1945, fewer than 5000 Jews were admitted</a:t>
            </a:r>
          </a:p>
          <a:p>
            <a:r>
              <a:rPr lang="en-US" dirty="0" smtClean="0"/>
              <a:t>PM Mackenzie King feared allowing more in would threaten national </a:t>
            </a:r>
            <a:r>
              <a:rPr lang="en-US" dirty="0" smtClean="0">
                <a:solidFill>
                  <a:srgbClr val="7030A0"/>
                </a:solidFill>
              </a:rPr>
              <a:t>unity</a:t>
            </a:r>
            <a:endParaRPr lang="en-CA" dirty="0">
              <a:solidFill>
                <a:srgbClr val="7030A0"/>
              </a:solidFill>
            </a:endParaRPr>
          </a:p>
        </p:txBody>
      </p:sp>
    </p:spTree>
    <p:extLst>
      <p:ext uri="{BB962C8B-B14F-4D97-AF65-F5344CB8AC3E}">
        <p14:creationId xmlns:p14="http://schemas.microsoft.com/office/powerpoint/2010/main" val="294307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u="sng" dirty="0" smtClean="0"/>
              <a:t>The </a:t>
            </a:r>
            <a:r>
              <a:rPr lang="en-US" i="1" u="sng" dirty="0" smtClean="0"/>
              <a:t>St Louis </a:t>
            </a:r>
            <a:r>
              <a:rPr lang="en-US" u="sng" dirty="0" smtClean="0"/>
              <a:t>Incident</a:t>
            </a:r>
          </a:p>
          <a:p>
            <a:r>
              <a:rPr lang="en-US" dirty="0" smtClean="0"/>
              <a:t>ship left Hamburg, Germany with 900 Jews (spring 1939)</a:t>
            </a:r>
          </a:p>
          <a:p>
            <a:r>
              <a:rPr lang="en-US" dirty="0" smtClean="0"/>
              <a:t>Had tourist visas for Cuba but hoped for refugee status</a:t>
            </a:r>
          </a:p>
          <a:p>
            <a:r>
              <a:rPr lang="en-US" dirty="0" smtClean="0"/>
              <a:t>Not allowed off the boat</a:t>
            </a:r>
          </a:p>
          <a:p>
            <a:r>
              <a:rPr lang="en-US" dirty="0" smtClean="0"/>
              <a:t>Appealed to Canada and USA for help but both refused</a:t>
            </a:r>
          </a:p>
          <a:p>
            <a:r>
              <a:rPr lang="en-US" dirty="0" smtClean="0"/>
              <a:t>Had to return to Europe</a:t>
            </a:r>
          </a:p>
          <a:p>
            <a:r>
              <a:rPr lang="en-US" dirty="0" smtClean="0"/>
              <a:t>More than half were later </a:t>
            </a:r>
            <a:r>
              <a:rPr lang="en-US" dirty="0" smtClean="0">
                <a:solidFill>
                  <a:srgbClr val="7030A0"/>
                </a:solidFill>
              </a:rPr>
              <a:t>killed</a:t>
            </a:r>
            <a:endParaRPr lang="en-CA" dirty="0">
              <a:solidFill>
                <a:srgbClr val="7030A0"/>
              </a:solidFill>
            </a:endParaRPr>
          </a:p>
        </p:txBody>
      </p:sp>
    </p:spTree>
    <p:extLst>
      <p:ext uri="{BB962C8B-B14F-4D97-AF65-F5344CB8AC3E}">
        <p14:creationId xmlns:p14="http://schemas.microsoft.com/office/powerpoint/2010/main" val="119398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a:t>
            </a:r>
            <a:endParaRPr lang="en-CA" dirty="0"/>
          </a:p>
        </p:txBody>
      </p:sp>
      <p:sp>
        <p:nvSpPr>
          <p:cNvPr id="3" name="Content Placeholder 2"/>
          <p:cNvSpPr>
            <a:spLocks noGrp="1"/>
          </p:cNvSpPr>
          <p:nvPr>
            <p:ph idx="1"/>
          </p:nvPr>
        </p:nvSpPr>
        <p:spPr/>
        <p:txBody>
          <a:bodyPr/>
          <a:lstStyle/>
          <a:p>
            <a:pPr marL="0" indent="0">
              <a:buNone/>
            </a:pPr>
            <a:r>
              <a:rPr lang="en-US" i="1" dirty="0" smtClean="0"/>
              <a:t>“We must nevertheless seek to keep this part of the continent free from unrest and from too great an intermixture of foreign strains of blood, much the same thing lies at the basis of the oriental problem…. I fear that we would have riots if we agreed to a policy that admitted numbers of Jews.  Also we would add to the difficulties between the Provinces and the Dominion.”</a:t>
            </a:r>
          </a:p>
          <a:p>
            <a:pPr marL="0" indent="0">
              <a:buNone/>
            </a:pPr>
            <a:endParaRPr lang="en-US" dirty="0"/>
          </a:p>
          <a:p>
            <a:pPr marL="0" indent="0">
              <a:buNone/>
            </a:pPr>
            <a:r>
              <a:rPr lang="en-US" dirty="0" smtClean="0"/>
              <a:t>-- William Lyon Mackenzie King, diary entry, March 1938</a:t>
            </a:r>
            <a:endParaRPr lang="en-CA" dirty="0"/>
          </a:p>
        </p:txBody>
      </p:sp>
    </p:spTree>
    <p:extLst>
      <p:ext uri="{BB962C8B-B14F-4D97-AF65-F5344CB8AC3E}">
        <p14:creationId xmlns:p14="http://schemas.microsoft.com/office/powerpoint/2010/main" val="4697120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3"/>
            <a:ext cx="10972800" cy="720080"/>
          </a:xfrm>
        </p:spPr>
        <p:txBody>
          <a:bodyPr>
            <a:normAutofit fontScale="90000"/>
          </a:bodyPr>
          <a:lstStyle/>
          <a:p>
            <a:r>
              <a:rPr lang="en-US" b="1" u="sng" dirty="0" smtClean="0"/>
              <a:t>Tasks: </a:t>
            </a:r>
            <a:endParaRPr lang="en-CA" b="1" u="sng" dirty="0"/>
          </a:p>
        </p:txBody>
      </p:sp>
      <p:sp>
        <p:nvSpPr>
          <p:cNvPr id="3" name="Content Placeholder 2"/>
          <p:cNvSpPr>
            <a:spLocks noGrp="1"/>
          </p:cNvSpPr>
          <p:nvPr>
            <p:ph idx="1"/>
          </p:nvPr>
        </p:nvSpPr>
        <p:spPr>
          <a:xfrm>
            <a:off x="609600" y="836714"/>
            <a:ext cx="10972800" cy="5688630"/>
          </a:xfrm>
        </p:spPr>
        <p:txBody>
          <a:bodyPr>
            <a:normAutofit/>
          </a:bodyPr>
          <a:lstStyle/>
          <a:p>
            <a:pPr marL="514350" indent="-514350">
              <a:buAutoNum type="arabicPeriod"/>
            </a:pPr>
            <a:r>
              <a:rPr lang="en-US" dirty="0" smtClean="0"/>
              <a:t>Identify two or three forces at work during the 1930s and explain how each promoted the rise of totalitarian governments.  Could the same thing happen today?  Explain the reasons for your response. </a:t>
            </a:r>
          </a:p>
          <a:p>
            <a:pPr marL="514350" indent="-514350">
              <a:buAutoNum type="arabicPeriod"/>
            </a:pPr>
            <a:r>
              <a:rPr lang="en-US" dirty="0" smtClean="0"/>
              <a:t>The world’s failure to confront totalitarian governments led to another world war that started in 1939.  Who or what should be blamed for this failure to stop totalitarian governments?  Or was no one to blame?  How should nations make decisions about when and how to help? Express your opinion in a paragraph that provides evidence to justify your position.  </a:t>
            </a:r>
            <a:endParaRPr lang="en-CA" dirty="0"/>
          </a:p>
        </p:txBody>
      </p:sp>
    </p:spTree>
    <p:extLst>
      <p:ext uri="{BB962C8B-B14F-4D97-AF65-F5344CB8AC3E}">
        <p14:creationId xmlns:p14="http://schemas.microsoft.com/office/powerpoint/2010/main" val="4674353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txBody>
          <a:bodyPr>
            <a:normAutofit fontScale="90000"/>
          </a:bodyPr>
          <a:lstStyle/>
          <a:p>
            <a:r>
              <a:rPr lang="en-US" dirty="0"/>
              <a:t>Tasks:  </a:t>
            </a:r>
            <a:endParaRPr lang="en-CA" dirty="0"/>
          </a:p>
        </p:txBody>
      </p:sp>
      <p:sp>
        <p:nvSpPr>
          <p:cNvPr id="3" name="Content Placeholder 2"/>
          <p:cNvSpPr>
            <a:spLocks noGrp="1"/>
          </p:cNvSpPr>
          <p:nvPr>
            <p:ph idx="1"/>
          </p:nvPr>
        </p:nvSpPr>
        <p:spPr>
          <a:xfrm>
            <a:off x="479376" y="980729"/>
            <a:ext cx="11161240" cy="5145435"/>
          </a:xfrm>
        </p:spPr>
        <p:txBody>
          <a:bodyPr>
            <a:normAutofit/>
          </a:bodyPr>
          <a:lstStyle/>
          <a:p>
            <a:pPr marL="0" indent="0">
              <a:buNone/>
            </a:pPr>
            <a:r>
              <a:rPr lang="en-US" dirty="0"/>
              <a:t>1.  Answer the “Recall… Reflect… Respond” questions </a:t>
            </a:r>
          </a:p>
          <a:p>
            <a:pPr marL="0" indent="0">
              <a:buNone/>
            </a:pPr>
            <a:r>
              <a:rPr lang="en-US" dirty="0"/>
              <a:t>(page 278 of </a:t>
            </a:r>
            <a:r>
              <a:rPr lang="en-US" i="1" dirty="0"/>
              <a:t>Creating Canada</a:t>
            </a:r>
            <a:r>
              <a:rPr lang="en-US" dirty="0" smtClean="0"/>
              <a:t>) (see previous slide)</a:t>
            </a:r>
            <a:endParaRPr lang="en-US" dirty="0"/>
          </a:p>
          <a:p>
            <a:pPr marL="0" indent="0">
              <a:buNone/>
            </a:pPr>
            <a:r>
              <a:rPr lang="en-US" dirty="0"/>
              <a:t>2</a:t>
            </a:r>
            <a:r>
              <a:rPr lang="en-US" dirty="0" smtClean="0"/>
              <a:t>. </a:t>
            </a:r>
            <a:r>
              <a:rPr lang="en-US" dirty="0"/>
              <a:t>Read pages 212-221 in </a:t>
            </a:r>
            <a:r>
              <a:rPr lang="en-US" i="1" dirty="0"/>
              <a:t>Spotlight Canada</a:t>
            </a:r>
            <a:r>
              <a:rPr lang="en-US" dirty="0"/>
              <a:t>.  </a:t>
            </a:r>
          </a:p>
          <a:p>
            <a:pPr marL="514350" indent="-514350">
              <a:buAutoNum type="alphaLcParenR"/>
            </a:pPr>
            <a:r>
              <a:rPr lang="en-US" dirty="0"/>
              <a:t>Answer ‘A Wartime Diary’ questions on page 213. </a:t>
            </a:r>
          </a:p>
          <a:p>
            <a:pPr marL="514350" indent="-514350">
              <a:buAutoNum type="alphaLcParenR"/>
            </a:pPr>
            <a:r>
              <a:rPr lang="en-US" dirty="0"/>
              <a:t>Answer “Canada and Fascism” questions on page 219. </a:t>
            </a:r>
          </a:p>
          <a:p>
            <a:pPr marL="514350" indent="-514350">
              <a:buAutoNum type="alphaLcParenR"/>
            </a:pPr>
            <a:r>
              <a:rPr lang="en-US" dirty="0"/>
              <a:t>Complete the Case Study on pages 213-216</a:t>
            </a:r>
          </a:p>
          <a:p>
            <a:pPr marL="514350" indent="-514350">
              <a:buAutoNum type="alphaLcParenR"/>
            </a:pPr>
            <a:r>
              <a:rPr lang="en-US" dirty="0"/>
              <a:t>Make notes on the remaining information (pages 216-221)</a:t>
            </a:r>
          </a:p>
          <a:p>
            <a:pPr marL="0" indent="0">
              <a:buNone/>
            </a:pPr>
            <a:endParaRPr lang="en-US" dirty="0"/>
          </a:p>
        </p:txBody>
      </p:sp>
    </p:spTree>
    <p:extLst>
      <p:ext uri="{BB962C8B-B14F-4D97-AF65-F5344CB8AC3E}">
        <p14:creationId xmlns:p14="http://schemas.microsoft.com/office/powerpoint/2010/main" val="254989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of Nations</a:t>
            </a:r>
          </a:p>
        </p:txBody>
      </p:sp>
      <p:sp>
        <p:nvSpPr>
          <p:cNvPr id="3" name="Content Placeholder 2"/>
          <p:cNvSpPr>
            <a:spLocks noGrp="1"/>
          </p:cNvSpPr>
          <p:nvPr>
            <p:ph idx="1"/>
          </p:nvPr>
        </p:nvSpPr>
        <p:spPr/>
        <p:txBody>
          <a:bodyPr>
            <a:normAutofit lnSpcReduction="10000"/>
          </a:bodyPr>
          <a:lstStyle/>
          <a:p>
            <a:pPr lvl="0"/>
            <a:r>
              <a:rPr lang="en-US" dirty="0"/>
              <a:t>Formed after WWI to promote international peace and prosperity</a:t>
            </a:r>
          </a:p>
          <a:p>
            <a:pPr lvl="0">
              <a:buNone/>
            </a:pPr>
            <a:endParaRPr lang="en-US" dirty="0"/>
          </a:p>
          <a:p>
            <a:pPr lvl="0">
              <a:buNone/>
            </a:pPr>
            <a:r>
              <a:rPr lang="en-US" dirty="0"/>
              <a:t>It was a failure!!!! Why?</a:t>
            </a:r>
          </a:p>
          <a:p>
            <a:pPr lvl="0">
              <a:buNone/>
            </a:pPr>
            <a:r>
              <a:rPr lang="en-US" dirty="0"/>
              <a:t>1) Although it was an American idea, they never joined.  Many Americans did not think that they should get involved in the world’s problems.</a:t>
            </a:r>
          </a:p>
          <a:p>
            <a:pPr lvl="0">
              <a:buNone/>
            </a:pPr>
            <a:r>
              <a:rPr lang="en-US" dirty="0"/>
              <a:t>2) The League ignored obvious problems when military invasions seized land in other </a:t>
            </a:r>
            <a:r>
              <a:rPr lang="en-US" dirty="0">
                <a:solidFill>
                  <a:srgbClr val="7030A0"/>
                </a:solidFill>
              </a:rPr>
              <a:t>countries</a:t>
            </a:r>
            <a:r>
              <a:rPr lang="en-US" dirty="0"/>
              <a:t>.  </a:t>
            </a:r>
          </a:p>
          <a:p>
            <a:endParaRPr lang="en-US" dirty="0"/>
          </a:p>
        </p:txBody>
      </p:sp>
    </p:spTree>
    <p:extLst>
      <p:ext uri="{BB962C8B-B14F-4D97-AF65-F5344CB8AC3E}">
        <p14:creationId xmlns:p14="http://schemas.microsoft.com/office/powerpoint/2010/main" val="289034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were these problems? </a:t>
            </a:r>
            <a:endParaRPr lang="en-CA" dirty="0"/>
          </a:p>
        </p:txBody>
      </p:sp>
      <p:sp>
        <p:nvSpPr>
          <p:cNvPr id="3" name="Content Placeholder 2"/>
          <p:cNvSpPr>
            <a:spLocks noGrp="1"/>
          </p:cNvSpPr>
          <p:nvPr>
            <p:ph idx="1"/>
          </p:nvPr>
        </p:nvSpPr>
        <p:spPr/>
        <p:txBody>
          <a:bodyPr>
            <a:normAutofit/>
          </a:bodyPr>
          <a:lstStyle/>
          <a:p>
            <a:r>
              <a:rPr lang="en-US" dirty="0"/>
              <a:t>Totalitarian governments were forming</a:t>
            </a:r>
          </a:p>
          <a:p>
            <a:r>
              <a:rPr lang="en-US" dirty="0"/>
              <a:t>They provided answers to the depression, in many places</a:t>
            </a:r>
          </a:p>
          <a:p>
            <a:r>
              <a:rPr lang="en-US" dirty="0"/>
              <a:t>According to Mussolini: “All within the state, none outside the state, none against the state.”</a:t>
            </a:r>
          </a:p>
          <a:p>
            <a:r>
              <a:rPr lang="en-US" dirty="0"/>
              <a:t>Restricts individual rights and makes everyone subordinate to the government</a:t>
            </a:r>
          </a:p>
          <a:p>
            <a:r>
              <a:rPr lang="en-US" dirty="0"/>
              <a:t>Using fear and </a:t>
            </a:r>
            <a:r>
              <a:rPr lang="en-US" dirty="0">
                <a:solidFill>
                  <a:srgbClr val="7030A0"/>
                </a:solidFill>
              </a:rPr>
              <a:t>oppression</a:t>
            </a:r>
            <a:endParaRPr lang="en-CA" dirty="0">
              <a:solidFill>
                <a:srgbClr val="7030A0"/>
              </a:solidFill>
            </a:endParaRPr>
          </a:p>
        </p:txBody>
      </p:sp>
    </p:spTree>
    <p:extLst>
      <p:ext uri="{BB962C8B-B14F-4D97-AF65-F5344CB8AC3E}">
        <p14:creationId xmlns:p14="http://schemas.microsoft.com/office/powerpoint/2010/main" val="267536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Fascism</a:t>
            </a:r>
            <a:endParaRPr lang="en-CA" dirty="0"/>
          </a:p>
        </p:txBody>
      </p:sp>
      <p:sp>
        <p:nvSpPr>
          <p:cNvPr id="3" name="Content Placeholder 2"/>
          <p:cNvSpPr>
            <a:spLocks noGrp="1"/>
          </p:cNvSpPr>
          <p:nvPr>
            <p:ph idx="1"/>
          </p:nvPr>
        </p:nvSpPr>
        <p:spPr/>
        <p:txBody>
          <a:bodyPr>
            <a:normAutofit/>
          </a:bodyPr>
          <a:lstStyle/>
          <a:p>
            <a:r>
              <a:rPr lang="en-US" dirty="0"/>
              <a:t>People wanted economic security</a:t>
            </a:r>
          </a:p>
          <a:p>
            <a:r>
              <a:rPr lang="en-US" dirty="0"/>
              <a:t>If that required a leader with a strong hand, that was ok</a:t>
            </a:r>
          </a:p>
          <a:p>
            <a:r>
              <a:rPr lang="en-US" dirty="0"/>
              <a:t>Fascism: tells citizens that their nation and race are superior</a:t>
            </a:r>
          </a:p>
          <a:p>
            <a:r>
              <a:rPr lang="en-US" dirty="0"/>
              <a:t>Believe democracies are soft, and lack moral strength</a:t>
            </a:r>
          </a:p>
          <a:p>
            <a:r>
              <a:rPr lang="en-US" dirty="0"/>
              <a:t>Use propaganda to spread message of state power</a:t>
            </a:r>
          </a:p>
          <a:p>
            <a:r>
              <a:rPr lang="en-US" dirty="0"/>
              <a:t>Discourage questions about human </a:t>
            </a:r>
            <a:r>
              <a:rPr lang="en-US" dirty="0">
                <a:solidFill>
                  <a:srgbClr val="7030A0"/>
                </a:solidFill>
              </a:rPr>
              <a:t>rights</a:t>
            </a:r>
            <a:endParaRPr lang="en-CA" dirty="0">
              <a:solidFill>
                <a:srgbClr val="7030A0"/>
              </a:solidFill>
            </a:endParaRPr>
          </a:p>
        </p:txBody>
      </p:sp>
    </p:spTree>
    <p:extLst>
      <p:ext uri="{BB962C8B-B14F-4D97-AF65-F5344CB8AC3E}">
        <p14:creationId xmlns:p14="http://schemas.microsoft.com/office/powerpoint/2010/main" val="295317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was this happening? </a:t>
            </a:r>
            <a:endParaRPr lang="en-CA" dirty="0"/>
          </a:p>
        </p:txBody>
      </p:sp>
      <p:sp>
        <p:nvSpPr>
          <p:cNvPr id="3" name="Content Placeholder 2"/>
          <p:cNvSpPr>
            <a:spLocks noGrp="1"/>
          </p:cNvSpPr>
          <p:nvPr>
            <p:ph idx="1"/>
          </p:nvPr>
        </p:nvSpPr>
        <p:spPr/>
        <p:txBody>
          <a:bodyPr/>
          <a:lstStyle/>
          <a:p>
            <a:pPr marL="514350" indent="-514350">
              <a:buAutoNum type="arabicParenR"/>
            </a:pPr>
            <a:r>
              <a:rPr lang="en-US" dirty="0"/>
              <a:t>Communism in the Soviet Union (USSR)</a:t>
            </a:r>
          </a:p>
          <a:p>
            <a:pPr marL="514350" indent="-514350">
              <a:buAutoNum type="arabicParenR"/>
            </a:pPr>
            <a:r>
              <a:rPr lang="en-US" dirty="0"/>
              <a:t>Fascism in Germany</a:t>
            </a:r>
          </a:p>
          <a:p>
            <a:pPr marL="514350" indent="-514350">
              <a:buAutoNum type="arabicParenR"/>
            </a:pPr>
            <a:r>
              <a:rPr lang="en-US" dirty="0"/>
              <a:t>Fascism in Italy</a:t>
            </a:r>
          </a:p>
          <a:p>
            <a:pPr marL="514350" indent="-514350">
              <a:buAutoNum type="arabicParenR"/>
            </a:pPr>
            <a:r>
              <a:rPr lang="en-US" dirty="0"/>
              <a:t>Fascism in Spain</a:t>
            </a:r>
          </a:p>
          <a:p>
            <a:pPr marL="514350" indent="-514350">
              <a:buAutoNum type="arabicParenR"/>
            </a:pPr>
            <a:r>
              <a:rPr lang="en-US" dirty="0"/>
              <a:t>Totalitarianism in Japan</a:t>
            </a:r>
          </a:p>
          <a:p>
            <a:pPr marL="514350" indent="-514350">
              <a:buAutoNum type="arabicParenR"/>
            </a:pPr>
            <a:r>
              <a:rPr lang="en-US" dirty="0">
                <a:solidFill>
                  <a:srgbClr val="7030A0"/>
                </a:solidFill>
              </a:rPr>
              <a:t>… Canada? </a:t>
            </a:r>
            <a:endParaRPr lang="en-CA" dirty="0">
              <a:solidFill>
                <a:srgbClr val="7030A0"/>
              </a:solidFill>
            </a:endParaRPr>
          </a:p>
        </p:txBody>
      </p:sp>
    </p:spTree>
    <p:extLst>
      <p:ext uri="{BB962C8B-B14F-4D97-AF65-F5344CB8AC3E}">
        <p14:creationId xmlns:p14="http://schemas.microsoft.com/office/powerpoint/2010/main" val="6377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2435"/>
            <a:ext cx="10972800" cy="1143000"/>
          </a:xfrm>
        </p:spPr>
        <p:txBody>
          <a:bodyPr>
            <a:normAutofit/>
          </a:bodyPr>
          <a:lstStyle/>
          <a:p>
            <a:r>
              <a:rPr lang="en-US" dirty="0"/>
              <a:t>1. Communism in the USSR</a:t>
            </a:r>
            <a:endParaRPr lang="en-CA" dirty="0"/>
          </a:p>
        </p:txBody>
      </p:sp>
      <p:sp>
        <p:nvSpPr>
          <p:cNvPr id="3" name="Content Placeholder 2"/>
          <p:cNvSpPr>
            <a:spLocks noGrp="1"/>
          </p:cNvSpPr>
          <p:nvPr>
            <p:ph idx="1"/>
          </p:nvPr>
        </p:nvSpPr>
        <p:spPr/>
        <p:txBody>
          <a:bodyPr/>
          <a:lstStyle/>
          <a:p>
            <a:r>
              <a:rPr lang="en-US" dirty="0"/>
              <a:t>Began in 1917</a:t>
            </a:r>
          </a:p>
          <a:p>
            <a:r>
              <a:rPr lang="en-US" dirty="0"/>
              <a:t>Started as a ‘dictatorship of the proletariat’</a:t>
            </a:r>
          </a:p>
          <a:p>
            <a:r>
              <a:rPr lang="en-US" dirty="0"/>
              <a:t>Proletariat: those who make a living by earning a wage</a:t>
            </a:r>
          </a:p>
          <a:p>
            <a:r>
              <a:rPr lang="en-US" dirty="0"/>
              <a:t>Discouraged religion</a:t>
            </a:r>
          </a:p>
          <a:p>
            <a:r>
              <a:rPr lang="en-US" dirty="0"/>
              <a:t>Used media as a propaganda </a:t>
            </a:r>
            <a:r>
              <a:rPr lang="en-US" dirty="0">
                <a:solidFill>
                  <a:srgbClr val="7030A0"/>
                </a:solidFill>
              </a:rPr>
              <a:t>tool</a:t>
            </a:r>
            <a:endParaRPr lang="en-CA" dirty="0">
              <a:solidFill>
                <a:srgbClr val="7030A0"/>
              </a:solidFill>
            </a:endParaRPr>
          </a:p>
        </p:txBody>
      </p:sp>
    </p:spTree>
    <p:extLst>
      <p:ext uri="{BB962C8B-B14F-4D97-AF65-F5344CB8AC3E}">
        <p14:creationId xmlns:p14="http://schemas.microsoft.com/office/powerpoint/2010/main" val="164499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sz="half" idx="1"/>
          </p:nvPr>
        </p:nvSpPr>
        <p:spPr/>
        <p:txBody>
          <a:bodyPr/>
          <a:lstStyle/>
          <a:p>
            <a:r>
              <a:rPr lang="en-US" dirty="0"/>
              <a:t>Stalin emerged as the leader and created the USSR (merging with other states)</a:t>
            </a:r>
          </a:p>
          <a:p>
            <a:r>
              <a:rPr lang="en-US" dirty="0"/>
              <a:t>Crushed all opposition</a:t>
            </a:r>
          </a:p>
          <a:p>
            <a:r>
              <a:rPr lang="en-US" dirty="0"/>
              <a:t>Millions of Soviet citizens were executed, imprisoned, deported, or starved, in the </a:t>
            </a:r>
            <a:r>
              <a:rPr lang="en-US" dirty="0">
                <a:solidFill>
                  <a:srgbClr val="7030A0"/>
                </a:solidFill>
              </a:rPr>
              <a:t>30s</a:t>
            </a:r>
            <a:endParaRPr lang="en-CA" dirty="0">
              <a:solidFill>
                <a:srgbClr val="7030A0"/>
              </a:solidFill>
            </a:endParaRPr>
          </a:p>
        </p:txBody>
      </p:sp>
      <p:sp>
        <p:nvSpPr>
          <p:cNvPr id="5" name="Content Placeholder 4"/>
          <p:cNvSpPr>
            <a:spLocks noGrp="1"/>
          </p:cNvSpPr>
          <p:nvPr>
            <p:ph sz="half" idx="2"/>
          </p:nvPr>
        </p:nvSpPr>
        <p:spPr/>
        <p:txBody>
          <a:bodyPr/>
          <a:lstStyle/>
          <a:p>
            <a:endParaRPr lang="en-CA"/>
          </a:p>
        </p:txBody>
      </p:sp>
      <p:pic>
        <p:nvPicPr>
          <p:cNvPr id="1026" name="Picture 2" descr="http://www.worst-killers.com/images/Joseph-Stal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268761"/>
            <a:ext cx="4407846" cy="5294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86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2335</TotalTime>
  <Words>1719</Words>
  <Application>Microsoft Office PowerPoint</Application>
  <PresentationFormat>Widescreen</PresentationFormat>
  <Paragraphs>195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What in the World Was Going On?</vt:lpstr>
      <vt:lpstr>What in the World was Going On? </vt:lpstr>
      <vt:lpstr>Minds On</vt:lpstr>
      <vt:lpstr>League of Nations</vt:lpstr>
      <vt:lpstr>What were these problems? </vt:lpstr>
      <vt:lpstr>Fascism</vt:lpstr>
      <vt:lpstr>Where was this happening? </vt:lpstr>
      <vt:lpstr>1. Communism in the USSR</vt:lpstr>
      <vt:lpstr>PowerPoint Presentation</vt:lpstr>
      <vt:lpstr>PowerPoint Presentation</vt:lpstr>
      <vt:lpstr>PowerPoint Presentation</vt:lpstr>
      <vt:lpstr>2. Fascism in Germany</vt:lpstr>
      <vt:lpstr>PowerPoint Presentation</vt:lpstr>
      <vt:lpstr>PowerPoint Presentation</vt:lpstr>
      <vt:lpstr>Minds-On</vt:lpstr>
      <vt:lpstr>PowerPoint Presentation</vt:lpstr>
      <vt:lpstr>PowerPoint Presentation</vt:lpstr>
      <vt:lpstr>PowerPoint Presentation</vt:lpstr>
      <vt:lpstr>3. The Rise of Fascism in Italy</vt:lpstr>
      <vt:lpstr>PowerPoint Presentation</vt:lpstr>
      <vt:lpstr>PowerPoint Presentation</vt:lpstr>
      <vt:lpstr>PowerPoint Presentation</vt:lpstr>
      <vt:lpstr>PowerPoint Presentation</vt:lpstr>
      <vt:lpstr>PowerPoint Presentation</vt:lpstr>
      <vt:lpstr>4. The Rise of Fascism in Spain </vt:lpstr>
      <vt:lpstr>PowerPoint Presentation</vt:lpstr>
      <vt:lpstr>PowerPoint Presentation</vt:lpstr>
      <vt:lpstr>PowerPoint Presentation</vt:lpstr>
      <vt:lpstr>PowerPoint Presentation</vt:lpstr>
      <vt:lpstr>5. Totalitarianism in Japan </vt:lpstr>
      <vt:lpstr>PowerPoint Presentation</vt:lpstr>
      <vt:lpstr>PowerPoint Presentation</vt:lpstr>
      <vt:lpstr>PowerPoint Presentation</vt:lpstr>
      <vt:lpstr>6. What about Canada? </vt:lpstr>
      <vt:lpstr>PowerPoint Presentation</vt:lpstr>
      <vt:lpstr>Voices: </vt:lpstr>
      <vt:lpstr>Tasks: </vt:lpstr>
      <vt:lpstr>Tasks: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in the World Was Going On?</dc:title>
  <dc:creator>Mairi-</dc:creator>
  <cp:lastModifiedBy>Bew, Mairi</cp:lastModifiedBy>
  <cp:revision>36</cp:revision>
  <dcterms:created xsi:type="dcterms:W3CDTF">2014-11-17T01:21:28Z</dcterms:created>
  <dcterms:modified xsi:type="dcterms:W3CDTF">2018-04-12T13:45:19Z</dcterms:modified>
</cp:coreProperties>
</file>