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9" r:id="rId19"/>
    <p:sldId id="272" r:id="rId20"/>
    <p:sldId id="273" r:id="rId21"/>
    <p:sldId id="274" r:id="rId22"/>
    <p:sldId id="277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7F5-737B-41A1-804E-44CD6D3AE9FA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8F01-CBCA-40D1-81A7-3E105D0E1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095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7F5-737B-41A1-804E-44CD6D3AE9FA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8F01-CBCA-40D1-81A7-3E105D0E1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47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7F5-737B-41A1-804E-44CD6D3AE9FA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8F01-CBCA-40D1-81A7-3E105D0E1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28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7F5-737B-41A1-804E-44CD6D3AE9FA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8F01-CBCA-40D1-81A7-3E105D0E1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027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7F5-737B-41A1-804E-44CD6D3AE9FA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8F01-CBCA-40D1-81A7-3E105D0E1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13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7F5-737B-41A1-804E-44CD6D3AE9FA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8F01-CBCA-40D1-81A7-3E105D0E1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500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7F5-737B-41A1-804E-44CD6D3AE9FA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8F01-CBCA-40D1-81A7-3E105D0E1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423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7F5-737B-41A1-804E-44CD6D3AE9FA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8F01-CBCA-40D1-81A7-3E105D0E1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79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7F5-737B-41A1-804E-44CD6D3AE9FA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8F01-CBCA-40D1-81A7-3E105D0E1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307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7F5-737B-41A1-804E-44CD6D3AE9FA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8F01-CBCA-40D1-81A7-3E105D0E1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50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7F5-737B-41A1-804E-44CD6D3AE9FA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8F01-CBCA-40D1-81A7-3E105D0E1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650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AA7F5-737B-41A1-804E-44CD6D3AE9FA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B8F01-CBCA-40D1-81A7-3E105D0E1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856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Early Stages to the War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44</a:t>
            </a:r>
            <a:endParaRPr lang="en-US" dirty="0"/>
          </a:p>
          <a:p>
            <a:r>
              <a:rPr lang="en-US" dirty="0"/>
              <a:t>CHC </a:t>
            </a:r>
            <a:r>
              <a:rPr lang="en-US" dirty="0" smtClean="0"/>
              <a:t>2DR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63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news.bbc.co.uk/furniture/in_depth/uk/2000/dunkirk_remembered/intro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980728"/>
            <a:ext cx="6336704" cy="462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8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 descr="http://84d1f3.medialib.glogster.com/media/f8/f8d81e8eef40c9f8cac8db965420b2801bebb1baf25bc23f5f90e76e466f260d/dunkir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63333"/>
            <a:ext cx="6048672" cy="682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6" name="Picture 4" descr="Panzer IV T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916833"/>
            <a:ext cx="7200800" cy="340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4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Miracle of </a:t>
            </a:r>
            <a:r>
              <a:rPr lang="en-US" dirty="0" smtClean="0"/>
              <a:t>Dunkirk (May 1940)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Hitler paused to think about whether or not to attack Britain by sea or air</a:t>
            </a:r>
          </a:p>
          <a:p>
            <a:r>
              <a:rPr lang="en-US" dirty="0"/>
              <a:t>Considered his first fatal mistake of the war</a:t>
            </a:r>
          </a:p>
          <a:p>
            <a:r>
              <a:rPr lang="en-US" dirty="0"/>
              <a:t>Gave Allies time to achieve a dramatic rescue</a:t>
            </a:r>
          </a:p>
          <a:p>
            <a:r>
              <a:rPr lang="en-US" dirty="0"/>
              <a:t>“Operation Dynamo”</a:t>
            </a:r>
          </a:p>
          <a:p>
            <a:r>
              <a:rPr lang="en-US" dirty="0"/>
              <a:t>An armada of 800 fishing, pleasure, and commercial boats, operated by civilians </a:t>
            </a:r>
          </a:p>
          <a:p>
            <a:r>
              <a:rPr lang="en-US" dirty="0"/>
              <a:t>Complemented 222 naval vessels that couldn’t get into the </a:t>
            </a:r>
            <a:r>
              <a:rPr lang="en-US" dirty="0">
                <a:solidFill>
                  <a:srgbClr val="7030A0"/>
                </a:solidFill>
              </a:rPr>
              <a:t>small </a:t>
            </a:r>
            <a:r>
              <a:rPr lang="en-US" dirty="0" err="1">
                <a:solidFill>
                  <a:srgbClr val="7030A0"/>
                </a:solidFill>
              </a:rPr>
              <a:t>harbour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7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Smaller boats picked up troops from the beach and transferred them to the ships</a:t>
            </a:r>
          </a:p>
          <a:p>
            <a:r>
              <a:rPr lang="en-US" dirty="0"/>
              <a:t>Under fire from the shore, many were sunk</a:t>
            </a:r>
          </a:p>
          <a:p>
            <a:r>
              <a:rPr lang="en-US" dirty="0"/>
              <a:t>All troops returned to Britain (although their equipment was left behind)</a:t>
            </a:r>
          </a:p>
          <a:p>
            <a:r>
              <a:rPr lang="en-US" dirty="0"/>
              <a:t>A military defeat was turned into a moral </a:t>
            </a:r>
            <a:r>
              <a:rPr lang="en-US" dirty="0">
                <a:solidFill>
                  <a:srgbClr val="7030A0"/>
                </a:solidFill>
              </a:rPr>
              <a:t>victory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0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Tamsine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 descr="http://www.historylearningsite.co.uk/fileadmin/historyLearningSite/dunki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717004"/>
            <a:ext cx="7992888" cy="49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1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time, British Prime Minister Winston Churchill called Dunkirk evacuation “a miracle of deliverance,” and the operation provided an important morale boost when the outlook for the Allies was bleak.  </a:t>
            </a:r>
          </a:p>
          <a:p>
            <a:pPr marL="0" indent="0">
              <a:buNone/>
            </a:pPr>
            <a:r>
              <a:rPr lang="en-US" dirty="0"/>
              <a:t>How could this outcome, which marked a crushing defeat for the Allies, be considered a miracle?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50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France Surrenders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June 25, 1940, France surrendered</a:t>
            </a:r>
          </a:p>
          <a:p>
            <a:r>
              <a:rPr lang="en-US" dirty="0"/>
              <a:t>Northern and Western France is controlled by the Germans</a:t>
            </a:r>
          </a:p>
          <a:p>
            <a:r>
              <a:rPr lang="en-US" dirty="0"/>
              <a:t>In the South, in the town of Vichy, a puppet government was set up by Germany</a:t>
            </a:r>
          </a:p>
          <a:p>
            <a:r>
              <a:rPr lang="en-US" dirty="0"/>
              <a:t>Now, Hitler controlled nearly all of Western Europe and could </a:t>
            </a:r>
            <a:r>
              <a:rPr lang="en-US" dirty="0">
                <a:solidFill>
                  <a:srgbClr val="7030A0"/>
                </a:solidFill>
              </a:rPr>
              <a:t>focus on Britain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map of nazi europe 1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27646"/>
            <a:ext cx="9649072" cy="633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19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Battle of Britain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140 000 German troops were along the English Channel</a:t>
            </a:r>
          </a:p>
          <a:p>
            <a:r>
              <a:rPr lang="en-US" dirty="0" err="1"/>
              <a:t>Hilter</a:t>
            </a:r>
            <a:r>
              <a:rPr lang="en-US" dirty="0"/>
              <a:t> ordered the Luftwaffe (air force) to gain control of the skies of the English Channel and Great Britain</a:t>
            </a:r>
          </a:p>
          <a:p>
            <a:r>
              <a:rPr lang="en-US" dirty="0"/>
              <a:t>Planned to destroy airfields, factories, radar station, etc. </a:t>
            </a:r>
          </a:p>
          <a:p>
            <a:r>
              <a:rPr lang="en-US" dirty="0"/>
              <a:t>Started </a:t>
            </a:r>
            <a:r>
              <a:rPr lang="en-US" dirty="0">
                <a:solidFill>
                  <a:srgbClr val="7030A0"/>
                </a:solidFill>
              </a:rPr>
              <a:t>July 10, 1940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Stages to the War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Big Question:  What role did Canada play early in the war?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Minds-On: Review Question</a:t>
            </a:r>
          </a:p>
          <a:p>
            <a:pPr marL="514350" indent="-514350">
              <a:buAutoNum type="arabicPeriod"/>
            </a:pPr>
            <a:r>
              <a:rPr lang="en-US" dirty="0"/>
              <a:t>Note and discussion</a:t>
            </a:r>
          </a:p>
          <a:p>
            <a:pPr marL="514350" indent="-514350"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09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66916" y="2996952"/>
            <a:ext cx="7685468" cy="3528392"/>
          </a:xfrm>
        </p:spPr>
        <p:txBody>
          <a:bodyPr>
            <a:normAutofit/>
          </a:bodyPr>
          <a:lstStyle/>
          <a:p>
            <a:r>
              <a:rPr lang="en-US" dirty="0"/>
              <a:t>RAF was outnumbered by the Luftwaffe</a:t>
            </a:r>
          </a:p>
          <a:p>
            <a:r>
              <a:rPr lang="en-US" dirty="0"/>
              <a:t>Not enough trained pilots or crew</a:t>
            </a:r>
          </a:p>
          <a:p>
            <a:r>
              <a:rPr lang="en-US" dirty="0"/>
              <a:t>British radar was superior</a:t>
            </a:r>
          </a:p>
          <a:p>
            <a:r>
              <a:rPr lang="en-US" dirty="0"/>
              <a:t>Canada and other Allied countries were sending replacement aircraft and pilots</a:t>
            </a:r>
          </a:p>
          <a:p>
            <a:r>
              <a:rPr lang="en-US" dirty="0"/>
              <a:t>100 Canadian </a:t>
            </a:r>
            <a:r>
              <a:rPr lang="en-US" dirty="0">
                <a:solidFill>
                  <a:srgbClr val="7030A0"/>
                </a:solidFill>
              </a:rPr>
              <a:t>pilots served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20136" y="1501519"/>
            <a:ext cx="1690270" cy="4525963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2050" name="Picture 2" descr="http://news.bbc.co.uk/furniture/in_depth/uk/2000/battle_of_britain/battle_intro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16632"/>
            <a:ext cx="3221926" cy="27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Britain was still losing the battle until a German bomber accidentally bombed London</a:t>
            </a:r>
          </a:p>
          <a:p>
            <a:r>
              <a:rPr lang="en-US" dirty="0"/>
              <a:t>The RAF then bombed Berlin</a:t>
            </a:r>
          </a:p>
          <a:p>
            <a:r>
              <a:rPr lang="en-US" dirty="0"/>
              <a:t>Hitler was angry</a:t>
            </a:r>
          </a:p>
          <a:p>
            <a:r>
              <a:rPr lang="en-US" dirty="0"/>
              <a:t>Focused attention on bombing London, rather than airfields (big mistake!)</a:t>
            </a:r>
          </a:p>
          <a:p>
            <a:r>
              <a:rPr lang="en-US" dirty="0"/>
              <a:t>57 consecutive nights, London was bombed</a:t>
            </a:r>
          </a:p>
          <a:p>
            <a:r>
              <a:rPr lang="en-US" dirty="0"/>
              <a:t>Known as ‘</a:t>
            </a:r>
            <a:r>
              <a:rPr lang="en-US" dirty="0">
                <a:solidFill>
                  <a:srgbClr val="7030A0"/>
                </a:solidFill>
              </a:rPr>
              <a:t>the Blitz</a:t>
            </a:r>
            <a:r>
              <a:rPr lang="en-US" dirty="0"/>
              <a:t>’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170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www.johndclare.net/images/sandiego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8672010" cy="683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Killed around 43 000 people</a:t>
            </a:r>
          </a:p>
          <a:p>
            <a:r>
              <a:rPr lang="en-US" dirty="0"/>
              <a:t>Reduced much of the city to rubble</a:t>
            </a:r>
          </a:p>
          <a:p>
            <a:r>
              <a:rPr lang="en-US" dirty="0"/>
              <a:t>But, gave RAC a chance to regroup and rebuild</a:t>
            </a:r>
          </a:p>
          <a:p>
            <a:r>
              <a:rPr lang="en-US" dirty="0"/>
              <a:t>By May 1941, the Battle of Britain came to an end</a:t>
            </a:r>
          </a:p>
          <a:p>
            <a:r>
              <a:rPr lang="en-US" dirty="0"/>
              <a:t>Churchill said, “Never in the field of human conflict was so much owed by so many to so </a:t>
            </a:r>
            <a:r>
              <a:rPr lang="en-US" dirty="0">
                <a:solidFill>
                  <a:srgbClr val="7030A0"/>
                </a:solidFill>
              </a:rPr>
              <a:t>few.</a:t>
            </a:r>
            <a:r>
              <a:rPr lang="en-US" dirty="0"/>
              <a:t>”</a:t>
            </a:r>
          </a:p>
        </p:txBody>
      </p:sp>
      <p:sp>
        <p:nvSpPr>
          <p:cNvPr id="4" name="SMARTInkShape-1"/>
          <p:cNvSpPr/>
          <p:nvPr>
            <p:custDataLst>
              <p:tags r:id="rId1"/>
            </p:custDataLst>
          </p:nvPr>
        </p:nvSpPr>
        <p:spPr>
          <a:xfrm>
            <a:off x="3143297" y="2867071"/>
            <a:ext cx="313438" cy="401992"/>
          </a:xfrm>
          <a:custGeom>
            <a:avLst/>
            <a:gdLst/>
            <a:ahLst/>
            <a:cxnLst/>
            <a:rect l="0" t="0" r="0" b="0"/>
            <a:pathLst>
              <a:path w="313438" h="401992">
                <a:moveTo>
                  <a:pt x="19003" y="38054"/>
                </a:moveTo>
                <a:lnTo>
                  <a:pt x="19003" y="38054"/>
                </a:lnTo>
                <a:lnTo>
                  <a:pt x="32260" y="77826"/>
                </a:lnTo>
                <a:lnTo>
                  <a:pt x="36909" y="120072"/>
                </a:lnTo>
                <a:lnTo>
                  <a:pt x="35005" y="159461"/>
                </a:lnTo>
                <a:lnTo>
                  <a:pt x="30447" y="204907"/>
                </a:lnTo>
                <a:lnTo>
                  <a:pt x="29381" y="239211"/>
                </a:lnTo>
                <a:lnTo>
                  <a:pt x="29839" y="286157"/>
                </a:lnTo>
                <a:lnTo>
                  <a:pt x="36207" y="322174"/>
                </a:lnTo>
                <a:lnTo>
                  <a:pt x="47840" y="368912"/>
                </a:lnTo>
                <a:lnTo>
                  <a:pt x="57181" y="393614"/>
                </a:lnTo>
                <a:lnTo>
                  <a:pt x="62429" y="401397"/>
                </a:lnTo>
                <a:lnTo>
                  <a:pt x="63829" y="401991"/>
                </a:lnTo>
                <a:lnTo>
                  <a:pt x="64762" y="401329"/>
                </a:lnTo>
                <a:lnTo>
                  <a:pt x="62976" y="394948"/>
                </a:lnTo>
                <a:lnTo>
                  <a:pt x="58843" y="382278"/>
                </a:lnTo>
                <a:lnTo>
                  <a:pt x="56274" y="334836"/>
                </a:lnTo>
                <a:lnTo>
                  <a:pt x="50625" y="290619"/>
                </a:lnTo>
                <a:lnTo>
                  <a:pt x="47423" y="246121"/>
                </a:lnTo>
                <a:lnTo>
                  <a:pt x="34573" y="198745"/>
                </a:lnTo>
                <a:lnTo>
                  <a:pt x="22079" y="159048"/>
                </a:lnTo>
                <a:lnTo>
                  <a:pt x="12006" y="117732"/>
                </a:lnTo>
                <a:lnTo>
                  <a:pt x="485" y="78853"/>
                </a:lnTo>
                <a:lnTo>
                  <a:pt x="0" y="68190"/>
                </a:lnTo>
                <a:lnTo>
                  <a:pt x="10080" y="62035"/>
                </a:lnTo>
                <a:lnTo>
                  <a:pt x="56451" y="47392"/>
                </a:lnTo>
                <a:lnTo>
                  <a:pt x="95074" y="39898"/>
                </a:lnTo>
                <a:lnTo>
                  <a:pt x="134336" y="30814"/>
                </a:lnTo>
                <a:lnTo>
                  <a:pt x="178937" y="21650"/>
                </a:lnTo>
                <a:lnTo>
                  <a:pt x="218635" y="14470"/>
                </a:lnTo>
                <a:lnTo>
                  <a:pt x="257599" y="5901"/>
                </a:lnTo>
                <a:lnTo>
                  <a:pt x="304694" y="476"/>
                </a:lnTo>
                <a:lnTo>
                  <a:pt x="313437" y="0"/>
                </a:lnTo>
                <a:lnTo>
                  <a:pt x="286637" y="1013"/>
                </a:lnTo>
                <a:lnTo>
                  <a:pt x="257128" y="94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2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Hitler had hoped to break the spirit of the British people (so they would surrender)</a:t>
            </a:r>
          </a:p>
          <a:p>
            <a:r>
              <a:rPr lang="en-US" dirty="0"/>
              <a:t>Had the opposite effect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87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the leader to their country: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Winston Churchill</a:t>
            </a:r>
          </a:p>
          <a:p>
            <a:pPr marL="0" indent="0">
              <a:buNone/>
            </a:pPr>
            <a:r>
              <a:rPr lang="en-US" dirty="0"/>
              <a:t>Mackenzie King</a:t>
            </a:r>
          </a:p>
          <a:p>
            <a:pPr marL="0" indent="0">
              <a:buNone/>
            </a:pPr>
            <a:r>
              <a:rPr lang="en-US" dirty="0"/>
              <a:t>Adolf Hitler</a:t>
            </a:r>
          </a:p>
          <a:p>
            <a:pPr marL="0" indent="0">
              <a:buNone/>
            </a:pPr>
            <a:r>
              <a:rPr lang="en-US" dirty="0" smtClean="0"/>
              <a:t>Hirohito</a:t>
            </a:r>
          </a:p>
          <a:p>
            <a:pPr marL="0" indent="0">
              <a:buNone/>
            </a:pPr>
            <a:r>
              <a:rPr lang="en-US" dirty="0"/>
              <a:t>Harry </a:t>
            </a:r>
            <a:r>
              <a:rPr lang="en-US" dirty="0" smtClean="0"/>
              <a:t>Truman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Benito Mussolini</a:t>
            </a:r>
          </a:p>
          <a:p>
            <a:pPr marL="0" indent="0">
              <a:buNone/>
            </a:pPr>
            <a:r>
              <a:rPr lang="en-US" dirty="0"/>
              <a:t>Haile Selassie</a:t>
            </a:r>
          </a:p>
          <a:p>
            <a:pPr marL="0" indent="0">
              <a:buNone/>
            </a:pPr>
            <a:r>
              <a:rPr lang="en-US" dirty="0"/>
              <a:t>Joseph Stalin</a:t>
            </a:r>
          </a:p>
          <a:p>
            <a:pPr marL="0" indent="0">
              <a:buNone/>
            </a:pPr>
            <a:r>
              <a:rPr lang="en-US" dirty="0"/>
              <a:t>Francisco Franco</a:t>
            </a:r>
          </a:p>
          <a:p>
            <a:pPr marL="0" indent="0">
              <a:buNone/>
            </a:pPr>
            <a:r>
              <a:rPr lang="en-US" dirty="0"/>
              <a:t>Neville Chamberlain</a:t>
            </a:r>
          </a:p>
          <a:p>
            <a:pPr marL="0" indent="0">
              <a:buNone/>
            </a:pPr>
            <a:r>
              <a:rPr lang="en-US" dirty="0" err="1"/>
              <a:t>Tojo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Franklin D </a:t>
            </a:r>
            <a:r>
              <a:rPr lang="en-US" dirty="0" smtClean="0"/>
              <a:t>Roosevelt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Canada</a:t>
            </a:r>
          </a:p>
          <a:p>
            <a:pPr marL="0" indent="0">
              <a:buNone/>
            </a:pPr>
            <a:r>
              <a:rPr lang="en-US" dirty="0"/>
              <a:t>Great Britain</a:t>
            </a:r>
          </a:p>
          <a:p>
            <a:pPr marL="0" indent="0">
              <a:buNone/>
            </a:pPr>
            <a:r>
              <a:rPr lang="en-US" dirty="0"/>
              <a:t>USA</a:t>
            </a:r>
          </a:p>
          <a:p>
            <a:pPr marL="0" indent="0">
              <a:buNone/>
            </a:pPr>
            <a:r>
              <a:rPr lang="en-US" dirty="0"/>
              <a:t>Germany</a:t>
            </a:r>
          </a:p>
          <a:p>
            <a:pPr marL="0" indent="0">
              <a:buNone/>
            </a:pPr>
            <a:r>
              <a:rPr lang="en-US" dirty="0"/>
              <a:t>Japan</a:t>
            </a:r>
          </a:p>
          <a:p>
            <a:pPr marL="0" indent="0">
              <a:buNone/>
            </a:pPr>
            <a:r>
              <a:rPr lang="en-US" dirty="0"/>
              <a:t>Spain</a:t>
            </a:r>
          </a:p>
          <a:p>
            <a:pPr marL="0" indent="0">
              <a:buNone/>
            </a:pPr>
            <a:r>
              <a:rPr lang="en-US" dirty="0"/>
              <a:t>Italy</a:t>
            </a:r>
          </a:p>
          <a:p>
            <a:pPr marL="0" indent="0">
              <a:buNone/>
            </a:pPr>
            <a:r>
              <a:rPr lang="en-US" dirty="0"/>
              <a:t>Ethiopia</a:t>
            </a:r>
          </a:p>
          <a:p>
            <a:pPr marL="0" indent="0">
              <a:buNone/>
            </a:pPr>
            <a:r>
              <a:rPr lang="en-US" dirty="0"/>
              <a:t>USSR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63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these terms mean?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Totalitarian</a:t>
            </a:r>
          </a:p>
          <a:p>
            <a:r>
              <a:rPr lang="en-US" dirty="0"/>
              <a:t>Fascism</a:t>
            </a:r>
          </a:p>
          <a:p>
            <a:r>
              <a:rPr lang="en-US" dirty="0"/>
              <a:t>Communism</a:t>
            </a:r>
          </a:p>
          <a:p>
            <a:r>
              <a:rPr lang="en-US" dirty="0"/>
              <a:t>Appeasement</a:t>
            </a:r>
          </a:p>
          <a:p>
            <a:r>
              <a:rPr lang="en-US" dirty="0"/>
              <a:t>Anti-Semitism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50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 Begins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Thousands of Canadians signed up immediately</a:t>
            </a:r>
          </a:p>
          <a:p>
            <a:r>
              <a:rPr lang="en-US" dirty="0"/>
              <a:t>Happy for a steady job</a:t>
            </a:r>
          </a:p>
          <a:p>
            <a:r>
              <a:rPr lang="en-US" dirty="0"/>
              <a:t>An adventure</a:t>
            </a:r>
          </a:p>
          <a:p>
            <a:r>
              <a:rPr lang="en-US" dirty="0"/>
              <a:t>Right thing to do</a:t>
            </a:r>
          </a:p>
          <a:p>
            <a:r>
              <a:rPr lang="en-US" dirty="0"/>
              <a:t>Allies were not prepared for war</a:t>
            </a:r>
          </a:p>
          <a:p>
            <a:r>
              <a:rPr lang="en-US" dirty="0">
                <a:solidFill>
                  <a:srgbClr val="7030A0"/>
                </a:solidFill>
              </a:rPr>
              <a:t>Hitler and Stalin took advantage of this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Canadian arrived in Britain in December 1939</a:t>
            </a:r>
          </a:p>
          <a:p>
            <a:r>
              <a:rPr lang="en-US" dirty="0"/>
              <a:t>Sept 1939-May 1940 called the ‘phony war’ </a:t>
            </a:r>
          </a:p>
          <a:p>
            <a:r>
              <a:rPr lang="en-US" dirty="0"/>
              <a:t>Hitler continued to take Europe but the allies weren’t ready</a:t>
            </a:r>
          </a:p>
          <a:p>
            <a:r>
              <a:rPr lang="en-US" dirty="0"/>
              <a:t>Stalin invaded Finland, Estonia, Latvia, </a:t>
            </a:r>
            <a:r>
              <a:rPr lang="en-US" dirty="0">
                <a:solidFill>
                  <a:srgbClr val="7030A0"/>
                </a:solidFill>
              </a:rPr>
              <a:t>Lithuania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7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Blitzkrieg: </a:t>
            </a:r>
          </a:p>
          <a:p>
            <a:r>
              <a:rPr lang="en-US" dirty="0"/>
              <a:t>‘lightning war’</a:t>
            </a:r>
            <a:r>
              <a:rPr lang="en-CA" dirty="0"/>
              <a:t> to overwhelm the opposition</a:t>
            </a:r>
          </a:p>
          <a:p>
            <a:r>
              <a:rPr lang="en-US" dirty="0"/>
              <a:t>Germany used strong air support, troops, tanks (Panzers), and artillery to advance quickly and effectively</a:t>
            </a:r>
          </a:p>
          <a:p>
            <a:r>
              <a:rPr lang="en-US" dirty="0"/>
              <a:t>Denmark fell in one day, Norway in a month</a:t>
            </a:r>
          </a:p>
          <a:p>
            <a:r>
              <a:rPr lang="en-US" dirty="0"/>
              <a:t>Netherlands, Belgium, Luxembourg also fell</a:t>
            </a:r>
          </a:p>
          <a:p>
            <a:r>
              <a:rPr lang="en-US" dirty="0">
                <a:solidFill>
                  <a:srgbClr val="7030A0"/>
                </a:solidFill>
              </a:rPr>
              <a:t>France was next </a:t>
            </a:r>
          </a:p>
        </p:txBody>
      </p:sp>
    </p:spTree>
    <p:extLst>
      <p:ext uri="{BB962C8B-B14F-4D97-AF65-F5344CB8AC3E}">
        <p14:creationId xmlns:p14="http://schemas.microsoft.com/office/powerpoint/2010/main" val="276072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25601"/>
            <a:ext cx="9001000" cy="68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54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French prepared for a WWI-style battle</a:t>
            </a:r>
          </a:p>
          <a:p>
            <a:r>
              <a:rPr lang="en-US" dirty="0"/>
              <a:t>Dug in with support of British and allied soldiers from defeated countries</a:t>
            </a:r>
          </a:p>
          <a:p>
            <a:r>
              <a:rPr lang="en-US" dirty="0"/>
              <a:t>Germans surprised the allies with Blitzkrieg and </a:t>
            </a:r>
            <a:r>
              <a:rPr lang="en-US" dirty="0" err="1"/>
              <a:t>defences</a:t>
            </a:r>
            <a:r>
              <a:rPr lang="en-US" dirty="0"/>
              <a:t> collapsed</a:t>
            </a:r>
          </a:p>
          <a:p>
            <a:r>
              <a:rPr lang="en-US" dirty="0"/>
              <a:t>338 000 troops retreated to port of </a:t>
            </a:r>
            <a:r>
              <a:rPr lang="en-US" dirty="0">
                <a:solidFill>
                  <a:srgbClr val="7030A0"/>
                </a:solidFill>
              </a:rPr>
              <a:t>Dunkirk</a:t>
            </a:r>
          </a:p>
        </p:txBody>
      </p:sp>
    </p:spTree>
    <p:extLst>
      <p:ext uri="{BB962C8B-B14F-4D97-AF65-F5344CB8AC3E}">
        <p14:creationId xmlns:p14="http://schemas.microsoft.com/office/powerpoint/2010/main" val="22101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662</Words>
  <Application>Microsoft Office PowerPoint</Application>
  <PresentationFormat>Widescreen</PresentationFormat>
  <Paragraphs>100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Early Stages to the War</vt:lpstr>
      <vt:lpstr>Early Stages to the War</vt:lpstr>
      <vt:lpstr>Match the leader to their country: </vt:lpstr>
      <vt:lpstr>What do these terms mean? </vt:lpstr>
      <vt:lpstr>War Begins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Miracle of Dunkirk (May 1940)</vt:lpstr>
      <vt:lpstr>PowerPoint Presentation</vt:lpstr>
      <vt:lpstr>The Tamsine</vt:lpstr>
      <vt:lpstr>PowerPoint Presentation</vt:lpstr>
      <vt:lpstr>France Surrenders</vt:lpstr>
      <vt:lpstr>PowerPoint Presentation</vt:lpstr>
      <vt:lpstr>The Battle of Britain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Bew, Mairi</dc:creator>
  <cp:lastModifiedBy>Bew, Mairi</cp:lastModifiedBy>
  <cp:revision>17</cp:revision>
  <dcterms:created xsi:type="dcterms:W3CDTF">2014-11-27T12:42:58Z</dcterms:created>
  <dcterms:modified xsi:type="dcterms:W3CDTF">2018-04-19T13:26:33Z</dcterms:modified>
</cp:coreProperties>
</file>