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9" r:id="rId4"/>
    <p:sldId id="290" r:id="rId5"/>
    <p:sldId id="303" r:id="rId6"/>
    <p:sldId id="304" r:id="rId7"/>
    <p:sldId id="305" r:id="rId8"/>
    <p:sldId id="306" r:id="rId9"/>
    <p:sldId id="307" r:id="rId10"/>
    <p:sldId id="308" r:id="rId11"/>
    <p:sldId id="309" r:id="rId12"/>
    <p:sldId id="310" r:id="rId13"/>
    <p:sldId id="258" r:id="rId14"/>
    <p:sldId id="270" r:id="rId15"/>
    <p:sldId id="271" r:id="rId16"/>
    <p:sldId id="259" r:id="rId17"/>
    <p:sldId id="273" r:id="rId18"/>
    <p:sldId id="277" r:id="rId19"/>
    <p:sldId id="276" r:id="rId20"/>
    <p:sldId id="278" r:id="rId21"/>
    <p:sldId id="272" r:id="rId22"/>
    <p:sldId id="274" r:id="rId23"/>
    <p:sldId id="275" r:id="rId24"/>
    <p:sldId id="260" r:id="rId25"/>
    <p:sldId id="261" r:id="rId26"/>
    <p:sldId id="262" r:id="rId27"/>
    <p:sldId id="279" r:id="rId28"/>
    <p:sldId id="282" r:id="rId29"/>
    <p:sldId id="281" r:id="rId30"/>
    <p:sldId id="263" r:id="rId31"/>
    <p:sldId id="264" r:id="rId32"/>
    <p:sldId id="283" r:id="rId33"/>
    <p:sldId id="280" r:id="rId34"/>
    <p:sldId id="284" r:id="rId35"/>
    <p:sldId id="285" r:id="rId36"/>
    <p:sldId id="265" r:id="rId37"/>
    <p:sldId id="266" r:id="rId38"/>
    <p:sldId id="267" r:id="rId39"/>
    <p:sldId id="268" r:id="rId40"/>
    <p:sldId id="286" r:id="rId41"/>
    <p:sldId id="287" r:id="rId42"/>
    <p:sldId id="288" r:id="rId43"/>
    <p:sldId id="269" r:id="rId44"/>
    <p:sldId id="292" r:id="rId45"/>
    <p:sldId id="293" r:id="rId46"/>
    <p:sldId id="294" r:id="rId47"/>
    <p:sldId id="295" r:id="rId48"/>
    <p:sldId id="296" r:id="rId49"/>
    <p:sldId id="302" r:id="rId50"/>
    <p:sldId id="297" r:id="rId51"/>
    <p:sldId id="298" r:id="rId52"/>
    <p:sldId id="299" r:id="rId53"/>
    <p:sldId id="300" r:id="rId54"/>
    <p:sldId id="301" r:id="rId55"/>
    <p:sldId id="29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294"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F0ED513-E644-40EE-BE57-DF4B856F3AD4}" type="datetimeFigureOut">
              <a:rPr lang="en-CA" smtClean="0"/>
              <a:t>19/04/2018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16B3346-6221-4515-BFAA-8C81AA3346D9}" type="slidenum">
              <a:rPr lang="en-CA" smtClean="0"/>
              <a:t>‹#›</a:t>
            </a:fld>
            <a:endParaRPr lang="en-CA"/>
          </a:p>
        </p:txBody>
      </p:sp>
    </p:spTree>
    <p:extLst>
      <p:ext uri="{BB962C8B-B14F-4D97-AF65-F5344CB8AC3E}">
        <p14:creationId xmlns:p14="http://schemas.microsoft.com/office/powerpoint/2010/main" val="279697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0ED513-E644-40EE-BE57-DF4B856F3AD4}" type="datetimeFigureOut">
              <a:rPr lang="en-CA" smtClean="0"/>
              <a:t>19/04/2018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16B3346-6221-4515-BFAA-8C81AA3346D9}" type="slidenum">
              <a:rPr lang="en-CA" smtClean="0"/>
              <a:t>‹#›</a:t>
            </a:fld>
            <a:endParaRPr lang="en-CA"/>
          </a:p>
        </p:txBody>
      </p:sp>
    </p:spTree>
    <p:extLst>
      <p:ext uri="{BB962C8B-B14F-4D97-AF65-F5344CB8AC3E}">
        <p14:creationId xmlns:p14="http://schemas.microsoft.com/office/powerpoint/2010/main" val="398840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0ED513-E644-40EE-BE57-DF4B856F3AD4}" type="datetimeFigureOut">
              <a:rPr lang="en-CA" smtClean="0"/>
              <a:t>19/04/2018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16B3346-6221-4515-BFAA-8C81AA3346D9}" type="slidenum">
              <a:rPr lang="en-CA" smtClean="0"/>
              <a:t>‹#›</a:t>
            </a:fld>
            <a:endParaRPr lang="en-CA"/>
          </a:p>
        </p:txBody>
      </p:sp>
    </p:spTree>
    <p:extLst>
      <p:ext uri="{BB962C8B-B14F-4D97-AF65-F5344CB8AC3E}">
        <p14:creationId xmlns:p14="http://schemas.microsoft.com/office/powerpoint/2010/main" val="210751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0ED513-E644-40EE-BE57-DF4B856F3AD4}" type="datetimeFigureOut">
              <a:rPr lang="en-CA" smtClean="0"/>
              <a:t>19/04/2018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16B3346-6221-4515-BFAA-8C81AA3346D9}" type="slidenum">
              <a:rPr lang="en-CA" smtClean="0"/>
              <a:t>‹#›</a:t>
            </a:fld>
            <a:endParaRPr lang="en-CA"/>
          </a:p>
        </p:txBody>
      </p:sp>
    </p:spTree>
    <p:extLst>
      <p:ext uri="{BB962C8B-B14F-4D97-AF65-F5344CB8AC3E}">
        <p14:creationId xmlns:p14="http://schemas.microsoft.com/office/powerpoint/2010/main" val="327307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0ED513-E644-40EE-BE57-DF4B856F3AD4}" type="datetimeFigureOut">
              <a:rPr lang="en-CA" smtClean="0"/>
              <a:t>19/04/2018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16B3346-6221-4515-BFAA-8C81AA3346D9}" type="slidenum">
              <a:rPr lang="en-CA" smtClean="0"/>
              <a:t>‹#›</a:t>
            </a:fld>
            <a:endParaRPr lang="en-CA"/>
          </a:p>
        </p:txBody>
      </p:sp>
    </p:spTree>
    <p:extLst>
      <p:ext uri="{BB962C8B-B14F-4D97-AF65-F5344CB8AC3E}">
        <p14:creationId xmlns:p14="http://schemas.microsoft.com/office/powerpoint/2010/main" val="103348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F0ED513-E644-40EE-BE57-DF4B856F3AD4}" type="datetimeFigureOut">
              <a:rPr lang="en-CA" smtClean="0"/>
              <a:t>19/04/2018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16B3346-6221-4515-BFAA-8C81AA3346D9}" type="slidenum">
              <a:rPr lang="en-CA" smtClean="0"/>
              <a:t>‹#›</a:t>
            </a:fld>
            <a:endParaRPr lang="en-CA"/>
          </a:p>
        </p:txBody>
      </p:sp>
    </p:spTree>
    <p:extLst>
      <p:ext uri="{BB962C8B-B14F-4D97-AF65-F5344CB8AC3E}">
        <p14:creationId xmlns:p14="http://schemas.microsoft.com/office/powerpoint/2010/main" val="95313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F0ED513-E644-40EE-BE57-DF4B856F3AD4}" type="datetimeFigureOut">
              <a:rPr lang="en-CA" smtClean="0"/>
              <a:t>19/04/2018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16B3346-6221-4515-BFAA-8C81AA3346D9}" type="slidenum">
              <a:rPr lang="en-CA" smtClean="0"/>
              <a:t>‹#›</a:t>
            </a:fld>
            <a:endParaRPr lang="en-CA"/>
          </a:p>
        </p:txBody>
      </p:sp>
    </p:spTree>
    <p:extLst>
      <p:ext uri="{BB962C8B-B14F-4D97-AF65-F5344CB8AC3E}">
        <p14:creationId xmlns:p14="http://schemas.microsoft.com/office/powerpoint/2010/main" val="315519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F0ED513-E644-40EE-BE57-DF4B856F3AD4}" type="datetimeFigureOut">
              <a:rPr lang="en-CA" smtClean="0"/>
              <a:t>19/04/2018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16B3346-6221-4515-BFAA-8C81AA3346D9}" type="slidenum">
              <a:rPr lang="en-CA" smtClean="0"/>
              <a:t>‹#›</a:t>
            </a:fld>
            <a:endParaRPr lang="en-CA"/>
          </a:p>
        </p:txBody>
      </p:sp>
    </p:spTree>
    <p:extLst>
      <p:ext uri="{BB962C8B-B14F-4D97-AF65-F5344CB8AC3E}">
        <p14:creationId xmlns:p14="http://schemas.microsoft.com/office/powerpoint/2010/main" val="49877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0ED513-E644-40EE-BE57-DF4B856F3AD4}" type="datetimeFigureOut">
              <a:rPr lang="en-CA" smtClean="0"/>
              <a:t>19/04/2018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16B3346-6221-4515-BFAA-8C81AA3346D9}" type="slidenum">
              <a:rPr lang="en-CA" smtClean="0"/>
              <a:t>‹#›</a:t>
            </a:fld>
            <a:endParaRPr lang="en-CA"/>
          </a:p>
        </p:txBody>
      </p:sp>
    </p:spTree>
    <p:extLst>
      <p:ext uri="{BB962C8B-B14F-4D97-AF65-F5344CB8AC3E}">
        <p14:creationId xmlns:p14="http://schemas.microsoft.com/office/powerpoint/2010/main" val="323373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ED513-E644-40EE-BE57-DF4B856F3AD4}" type="datetimeFigureOut">
              <a:rPr lang="en-CA" smtClean="0"/>
              <a:t>19/04/2018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16B3346-6221-4515-BFAA-8C81AA3346D9}" type="slidenum">
              <a:rPr lang="en-CA" smtClean="0"/>
              <a:t>‹#›</a:t>
            </a:fld>
            <a:endParaRPr lang="en-CA"/>
          </a:p>
        </p:txBody>
      </p:sp>
    </p:spTree>
    <p:extLst>
      <p:ext uri="{BB962C8B-B14F-4D97-AF65-F5344CB8AC3E}">
        <p14:creationId xmlns:p14="http://schemas.microsoft.com/office/powerpoint/2010/main" val="266781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ED513-E644-40EE-BE57-DF4B856F3AD4}" type="datetimeFigureOut">
              <a:rPr lang="en-CA" smtClean="0"/>
              <a:t>19/04/2018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16B3346-6221-4515-BFAA-8C81AA3346D9}" type="slidenum">
              <a:rPr lang="en-CA" smtClean="0"/>
              <a:t>‹#›</a:t>
            </a:fld>
            <a:endParaRPr lang="en-CA"/>
          </a:p>
        </p:txBody>
      </p:sp>
    </p:spTree>
    <p:extLst>
      <p:ext uri="{BB962C8B-B14F-4D97-AF65-F5344CB8AC3E}">
        <p14:creationId xmlns:p14="http://schemas.microsoft.com/office/powerpoint/2010/main" val="418500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ED513-E644-40EE-BE57-DF4B856F3AD4}" type="datetimeFigureOut">
              <a:rPr lang="en-CA" smtClean="0"/>
              <a:t>19/04/2018</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B3346-6221-4515-BFAA-8C81AA3346D9}" type="slidenum">
              <a:rPr lang="en-CA" smtClean="0"/>
              <a:t>‹#›</a:t>
            </a:fld>
            <a:endParaRPr lang="en-CA"/>
          </a:p>
        </p:txBody>
      </p:sp>
    </p:spTree>
    <p:extLst>
      <p:ext uri="{BB962C8B-B14F-4D97-AF65-F5344CB8AC3E}">
        <p14:creationId xmlns:p14="http://schemas.microsoft.com/office/powerpoint/2010/main" val="31179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en.wikisource.org/wiki/Pearl_Harbor_speec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1941-1942 Canada Plays Its Part</a:t>
            </a:r>
            <a:endParaRPr lang="en-CA" dirty="0"/>
          </a:p>
        </p:txBody>
      </p:sp>
      <p:sp>
        <p:nvSpPr>
          <p:cNvPr id="3" name="Subtitle 2"/>
          <p:cNvSpPr>
            <a:spLocks noGrp="1"/>
          </p:cNvSpPr>
          <p:nvPr>
            <p:ph type="subTitle" idx="1"/>
          </p:nvPr>
        </p:nvSpPr>
        <p:spPr/>
        <p:txBody>
          <a:bodyPr/>
          <a:lstStyle/>
          <a:p>
            <a:r>
              <a:rPr lang="en-US" dirty="0" smtClean="0"/>
              <a:t>CHC </a:t>
            </a:r>
            <a:r>
              <a:rPr lang="en-US" dirty="0" smtClean="0"/>
              <a:t>2DR</a:t>
            </a:r>
            <a:endParaRPr lang="en-US" dirty="0" smtClean="0"/>
          </a:p>
          <a:p>
            <a:r>
              <a:rPr lang="en-US" dirty="0" smtClean="0"/>
              <a:t>Lesson </a:t>
            </a:r>
            <a:r>
              <a:rPr lang="en-US" dirty="0" smtClean="0"/>
              <a:t>46</a:t>
            </a:r>
            <a:endParaRPr lang="en-CA" dirty="0"/>
          </a:p>
        </p:txBody>
      </p:sp>
    </p:spTree>
    <p:extLst>
      <p:ext uri="{BB962C8B-B14F-4D97-AF65-F5344CB8AC3E}">
        <p14:creationId xmlns:p14="http://schemas.microsoft.com/office/powerpoint/2010/main" val="1668860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070" y="1298953"/>
            <a:ext cx="1473713" cy="300082"/>
          </a:xfrm>
          <a:prstGeom prst="rect">
            <a:avLst/>
          </a:prstGeom>
          <a:noFill/>
        </p:spPr>
        <p:txBody>
          <a:bodyPr wrap="square" rtlCol="0">
            <a:spAutoFit/>
          </a:bodyPr>
          <a:lstStyle/>
          <a:p>
            <a:r>
              <a:rPr lang="en-US" sz="1350" dirty="0"/>
              <a:t>What Do You See?</a:t>
            </a:r>
            <a:endParaRPr lang="en-CA" sz="1350" dirty="0"/>
          </a:p>
        </p:txBody>
      </p:sp>
      <p:pic>
        <p:nvPicPr>
          <p:cNvPr id="2050" name="Picture 2" descr="http://lh4.ggpht.com/-XqaQRZZnNM0/TlDHUPfDwOI/AAAAAAAAEA4/tsleVnF4tLk/dieppe4_thumb%25255B1%25255D.jpg?imgmax=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804" y="1903387"/>
            <a:ext cx="4561762" cy="33196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1346" y="1112972"/>
            <a:ext cx="272832" cy="300082"/>
          </a:xfrm>
          <a:prstGeom prst="rect">
            <a:avLst/>
          </a:prstGeom>
          <a:noFill/>
        </p:spPr>
        <p:txBody>
          <a:bodyPr wrap="none" rtlCol="0">
            <a:spAutoFit/>
          </a:bodyPr>
          <a:lstStyle/>
          <a:p>
            <a:r>
              <a:rPr lang="en-US" sz="1350" dirty="0"/>
              <a:t>2</a:t>
            </a:r>
            <a:endParaRPr lang="en-CA" sz="1350" dirty="0"/>
          </a:p>
        </p:txBody>
      </p:sp>
      <p:sp>
        <p:nvSpPr>
          <p:cNvPr id="5" name="TextBox 4"/>
          <p:cNvSpPr txBox="1"/>
          <p:nvPr/>
        </p:nvSpPr>
        <p:spPr>
          <a:xfrm>
            <a:off x="8242516" y="1331852"/>
            <a:ext cx="2293513" cy="300082"/>
          </a:xfrm>
          <a:prstGeom prst="rect">
            <a:avLst/>
          </a:prstGeom>
          <a:noFill/>
        </p:spPr>
        <p:txBody>
          <a:bodyPr wrap="none" rtlCol="0">
            <a:spAutoFit/>
          </a:bodyPr>
          <a:lstStyle/>
          <a:p>
            <a:r>
              <a:rPr lang="en-US" sz="1350" dirty="0"/>
              <a:t>Make 3-5 Inference Questions</a:t>
            </a:r>
            <a:endParaRPr lang="en-CA" sz="1350" dirty="0"/>
          </a:p>
        </p:txBody>
      </p:sp>
    </p:spTree>
    <p:extLst>
      <p:ext uri="{BB962C8B-B14F-4D97-AF65-F5344CB8AC3E}">
        <p14:creationId xmlns:p14="http://schemas.microsoft.com/office/powerpoint/2010/main" val="3321392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070" y="1298953"/>
            <a:ext cx="1473713" cy="300082"/>
          </a:xfrm>
          <a:prstGeom prst="rect">
            <a:avLst/>
          </a:prstGeom>
          <a:noFill/>
        </p:spPr>
        <p:txBody>
          <a:bodyPr wrap="square" rtlCol="0">
            <a:spAutoFit/>
          </a:bodyPr>
          <a:lstStyle/>
          <a:p>
            <a:r>
              <a:rPr lang="en-US" sz="1350" dirty="0"/>
              <a:t>What Do You See?</a:t>
            </a:r>
            <a:endParaRPr lang="en-CA" sz="1350" dirty="0"/>
          </a:p>
        </p:txBody>
      </p:sp>
      <p:pic>
        <p:nvPicPr>
          <p:cNvPr id="3074" name="Picture 2" descr="https://upload.wikimedia.org/wikipedia/commons/9/95/Hk_japo_wester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295" y="1868515"/>
            <a:ext cx="5519554" cy="34713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8098" y="1054853"/>
            <a:ext cx="272832" cy="300082"/>
          </a:xfrm>
          <a:prstGeom prst="rect">
            <a:avLst/>
          </a:prstGeom>
          <a:noFill/>
        </p:spPr>
        <p:txBody>
          <a:bodyPr wrap="none" rtlCol="0">
            <a:spAutoFit/>
          </a:bodyPr>
          <a:lstStyle/>
          <a:p>
            <a:r>
              <a:rPr lang="en-US" sz="1350" dirty="0"/>
              <a:t>3</a:t>
            </a:r>
            <a:endParaRPr lang="en-CA" sz="1350" dirty="0"/>
          </a:p>
        </p:txBody>
      </p:sp>
      <p:sp>
        <p:nvSpPr>
          <p:cNvPr id="4" name="TextBox 3"/>
          <p:cNvSpPr txBox="1"/>
          <p:nvPr/>
        </p:nvSpPr>
        <p:spPr>
          <a:xfrm>
            <a:off x="8242516" y="1331852"/>
            <a:ext cx="2293513" cy="300082"/>
          </a:xfrm>
          <a:prstGeom prst="rect">
            <a:avLst/>
          </a:prstGeom>
          <a:noFill/>
        </p:spPr>
        <p:txBody>
          <a:bodyPr wrap="none" rtlCol="0">
            <a:spAutoFit/>
          </a:bodyPr>
          <a:lstStyle/>
          <a:p>
            <a:r>
              <a:rPr lang="en-US" sz="1350" dirty="0"/>
              <a:t>Make 3-5 Inference Questions</a:t>
            </a:r>
            <a:endParaRPr lang="en-CA" sz="1350" dirty="0"/>
          </a:p>
        </p:txBody>
      </p:sp>
    </p:spTree>
    <p:extLst>
      <p:ext uri="{BB962C8B-B14F-4D97-AF65-F5344CB8AC3E}">
        <p14:creationId xmlns:p14="http://schemas.microsoft.com/office/powerpoint/2010/main" val="453388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070" y="1298953"/>
            <a:ext cx="1473713" cy="300082"/>
          </a:xfrm>
          <a:prstGeom prst="rect">
            <a:avLst/>
          </a:prstGeom>
          <a:noFill/>
        </p:spPr>
        <p:txBody>
          <a:bodyPr wrap="square" rtlCol="0">
            <a:spAutoFit/>
          </a:bodyPr>
          <a:lstStyle/>
          <a:p>
            <a:r>
              <a:rPr lang="en-US" sz="1350" dirty="0"/>
              <a:t>What Do You See?</a:t>
            </a:r>
            <a:endParaRPr lang="en-CA" sz="1350" dirty="0"/>
          </a:p>
        </p:txBody>
      </p:sp>
      <p:pic>
        <p:nvPicPr>
          <p:cNvPr id="4098" name="Picture 2" descr="http://www.ww2incolor.com/d/429036-4/Canadians+of+the+Loyal+Edmonton+Regiment+search+for+a+German+sniper_+27+July_+Ortona_+Ita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0783" y="2286970"/>
            <a:ext cx="5019671" cy="28812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6475" y="1066477"/>
            <a:ext cx="272832" cy="300082"/>
          </a:xfrm>
          <a:prstGeom prst="rect">
            <a:avLst/>
          </a:prstGeom>
          <a:noFill/>
        </p:spPr>
        <p:txBody>
          <a:bodyPr wrap="none" rtlCol="0">
            <a:spAutoFit/>
          </a:bodyPr>
          <a:lstStyle/>
          <a:p>
            <a:r>
              <a:rPr lang="en-US" sz="1350" dirty="0"/>
              <a:t>4</a:t>
            </a:r>
            <a:endParaRPr lang="en-CA" sz="1350" dirty="0"/>
          </a:p>
        </p:txBody>
      </p:sp>
      <p:sp>
        <p:nvSpPr>
          <p:cNvPr id="5" name="TextBox 4"/>
          <p:cNvSpPr txBox="1"/>
          <p:nvPr/>
        </p:nvSpPr>
        <p:spPr>
          <a:xfrm>
            <a:off x="8242516" y="1331852"/>
            <a:ext cx="2293513" cy="300082"/>
          </a:xfrm>
          <a:prstGeom prst="rect">
            <a:avLst/>
          </a:prstGeom>
          <a:noFill/>
        </p:spPr>
        <p:txBody>
          <a:bodyPr wrap="none" rtlCol="0">
            <a:spAutoFit/>
          </a:bodyPr>
          <a:lstStyle/>
          <a:p>
            <a:r>
              <a:rPr lang="en-US" sz="1350" dirty="0"/>
              <a:t>Make 3-5 Inference Questions</a:t>
            </a:r>
            <a:endParaRPr lang="en-CA" sz="1350" dirty="0"/>
          </a:p>
        </p:txBody>
      </p:sp>
    </p:spTree>
    <p:extLst>
      <p:ext uri="{BB962C8B-B14F-4D97-AF65-F5344CB8AC3E}">
        <p14:creationId xmlns:p14="http://schemas.microsoft.com/office/powerpoint/2010/main" val="280536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 in the Pacific</a:t>
            </a:r>
            <a:endParaRPr lang="en-CA" dirty="0"/>
          </a:p>
        </p:txBody>
      </p:sp>
      <p:sp>
        <p:nvSpPr>
          <p:cNvPr id="3" name="Content Placeholder 2"/>
          <p:cNvSpPr>
            <a:spLocks noGrp="1"/>
          </p:cNvSpPr>
          <p:nvPr>
            <p:ph idx="1"/>
          </p:nvPr>
        </p:nvSpPr>
        <p:spPr/>
        <p:txBody>
          <a:bodyPr/>
          <a:lstStyle/>
          <a:p>
            <a:r>
              <a:rPr lang="en-US" dirty="0" smtClean="0"/>
              <a:t>Pearl Harbor was bombed on Dec. 7, 1941</a:t>
            </a:r>
          </a:p>
          <a:p>
            <a:r>
              <a:rPr lang="en-US" dirty="0" smtClean="0"/>
              <a:t>Japan felt threatened by the US’s strong naval presence in the Pacific (even though the US was still neutral)</a:t>
            </a:r>
          </a:p>
          <a:p>
            <a:pPr marL="0" indent="0">
              <a:buNone/>
            </a:pPr>
            <a:endParaRPr lang="en-US" dirty="0" smtClean="0"/>
          </a:p>
          <a:p>
            <a:r>
              <a:rPr lang="en-US" dirty="0" smtClean="0"/>
              <a:t>According to FDR: “a date which will live in infamy” (</a:t>
            </a:r>
            <a:r>
              <a:rPr lang="en-US" dirty="0" smtClean="0">
                <a:hlinkClick r:id="rId2"/>
              </a:rPr>
              <a:t>famous speech</a:t>
            </a:r>
            <a:r>
              <a:rPr lang="en-US" dirty="0" smtClean="0"/>
              <a:t>, declaring war)</a:t>
            </a:r>
            <a:endParaRPr lang="en-US" dirty="0"/>
          </a:p>
        </p:txBody>
      </p:sp>
    </p:spTree>
    <p:extLst>
      <p:ext uri="{BB962C8B-B14F-4D97-AF65-F5344CB8AC3E}">
        <p14:creationId xmlns:p14="http://schemas.microsoft.com/office/powerpoint/2010/main" val="20948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descr="http://izquotes.com/quotes-pictures/quote-yesterday-december-seventh-1941-a-date-which-will-live-in-infamy-the-united-states-of-america-franklin-d-roosevelt-158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980728"/>
            <a:ext cx="8096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975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050" name="Picture 2" descr="http://www.archives.gov/education/lessons/day-of-infamy/images/fdr-signing-declar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3" y="476672"/>
            <a:ext cx="45624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716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Hong Kong</a:t>
            </a:r>
            <a:endParaRPr lang="en-CA" dirty="0"/>
          </a:p>
        </p:txBody>
      </p:sp>
      <p:sp>
        <p:nvSpPr>
          <p:cNvPr id="3" name="Content Placeholder 2"/>
          <p:cNvSpPr>
            <a:spLocks noGrp="1"/>
          </p:cNvSpPr>
          <p:nvPr>
            <p:ph idx="1"/>
          </p:nvPr>
        </p:nvSpPr>
        <p:spPr/>
        <p:txBody>
          <a:bodyPr>
            <a:normAutofit/>
          </a:bodyPr>
          <a:lstStyle/>
          <a:p>
            <a:r>
              <a:rPr lang="en-US" dirty="0" smtClean="0"/>
              <a:t>8 hours after the attack at P.H., other bases in SE Asia were also attacked</a:t>
            </a:r>
          </a:p>
          <a:p>
            <a:r>
              <a:rPr lang="en-US" dirty="0" smtClean="0"/>
              <a:t>Including Hong Kong, where 1975 Canadian soldiers had arrived a few weeks earlier to support British and Commonwealth troops</a:t>
            </a:r>
          </a:p>
          <a:p>
            <a:r>
              <a:rPr lang="en-US" dirty="0" smtClean="0"/>
              <a:t>No match for 50 000 Japanese troops</a:t>
            </a:r>
          </a:p>
          <a:p>
            <a:r>
              <a:rPr lang="en-US" dirty="0" smtClean="0">
                <a:solidFill>
                  <a:srgbClr val="7030A0"/>
                </a:solidFill>
              </a:rPr>
              <a:t>Hong Kong fell on Christmas Day, 1941</a:t>
            </a:r>
          </a:p>
        </p:txBody>
      </p:sp>
    </p:spTree>
    <p:extLst>
      <p:ext uri="{BB962C8B-B14F-4D97-AF65-F5344CB8AC3E}">
        <p14:creationId xmlns:p14="http://schemas.microsoft.com/office/powerpoint/2010/main" val="68463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098" name="Picture 2" descr="http://www.louis-chor.ca/news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4" y="384222"/>
            <a:ext cx="6336704" cy="571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333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8194" name="Picture 2" descr="http://upload.wikimedia.org/wikipedia/commons/3/3f/Hk-map-coloni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688" y="18048"/>
            <a:ext cx="5544616" cy="596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418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7170" name="Picture 2" descr="http://www.ibiblio.org/hyperwar/UN/Canada/CA/SixYears/maps/SixYears-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548680"/>
            <a:ext cx="76200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130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 Plays Its Part (1941-42)</a:t>
            </a:r>
            <a:endParaRPr lang="en-CA" dirty="0"/>
          </a:p>
        </p:txBody>
      </p:sp>
      <p:sp>
        <p:nvSpPr>
          <p:cNvPr id="3" name="Content Placeholder 2"/>
          <p:cNvSpPr>
            <a:spLocks noGrp="1"/>
          </p:cNvSpPr>
          <p:nvPr>
            <p:ph idx="1"/>
          </p:nvPr>
        </p:nvSpPr>
        <p:spPr/>
        <p:txBody>
          <a:bodyPr/>
          <a:lstStyle/>
          <a:p>
            <a:pPr marL="0" indent="0">
              <a:buNone/>
            </a:pPr>
            <a:r>
              <a:rPr lang="en-US" dirty="0" smtClean="0"/>
              <a:t>How did Canada contribute to the war, beyond the battlefield? </a:t>
            </a:r>
          </a:p>
          <a:p>
            <a:pPr marL="0" indent="0">
              <a:buNone/>
            </a:pPr>
            <a:endParaRPr lang="en-US" dirty="0"/>
          </a:p>
          <a:p>
            <a:pPr marL="0" indent="0">
              <a:buNone/>
            </a:pPr>
            <a:r>
              <a:rPr lang="en-US" dirty="0" smtClean="0"/>
              <a:t>Minds-On: Review questions </a:t>
            </a:r>
          </a:p>
          <a:p>
            <a:pPr marL="0" indent="0">
              <a:buNone/>
            </a:pPr>
            <a:r>
              <a:rPr lang="en-US" dirty="0" smtClean="0"/>
              <a:t>Action: Note and discussion</a:t>
            </a:r>
          </a:p>
          <a:p>
            <a:pPr marL="0" indent="0">
              <a:buNone/>
            </a:pPr>
            <a:r>
              <a:rPr lang="en-US" dirty="0" smtClean="0"/>
              <a:t>Consolidation: Things that make you go ‘hmm’. </a:t>
            </a:r>
            <a:endParaRPr lang="en-US" dirty="0"/>
          </a:p>
        </p:txBody>
      </p:sp>
    </p:spTree>
    <p:extLst>
      <p:ext uri="{BB962C8B-B14F-4D97-AF65-F5344CB8AC3E}">
        <p14:creationId xmlns:p14="http://schemas.microsoft.com/office/powerpoint/2010/main" val="2148854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9218" name="Picture 2" descr="http://www.canadiansoldiers.com/history/campaigns/waragainstjapan/Hongkong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729" y="476673"/>
            <a:ext cx="5648325" cy="566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920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074" name="Picture 2" descr="http://img713.imageshack.us/img713/8421/ddfdf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9576" y="620688"/>
            <a:ext cx="76200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94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122" name="Picture 2" descr="http://www.louis-chor.ca/rememberh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752" y="44599"/>
            <a:ext cx="4464496" cy="678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906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6146" name="Picture 2" descr="http://www.airmuseum.ca/rcn/pow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728" y="1"/>
            <a:ext cx="4320480" cy="33744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egionmagazine.com/en/wp-content/uploads/2011/11/HongKongL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3681143"/>
            <a:ext cx="8480592" cy="317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133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smtClean="0"/>
              <a:t>1685 Canadians survived and were made POWs</a:t>
            </a:r>
            <a:endParaRPr lang="en-CA" dirty="0" smtClean="0"/>
          </a:p>
          <a:p>
            <a:r>
              <a:rPr lang="en-US" dirty="0" smtClean="0"/>
              <a:t>“[The Japanese soldiers] were pretty rough on us.  They tied our hands together with barbed wire.  A lot of boys that fell and couldn’t walk because they were wounded so badly, they were cut loose and bayoneted right there.” </a:t>
            </a:r>
          </a:p>
          <a:p>
            <a:pPr marL="0" indent="0" algn="r">
              <a:buNone/>
            </a:pPr>
            <a:r>
              <a:rPr lang="en-US" dirty="0" smtClean="0"/>
              <a:t>-Don Nelson, </a:t>
            </a:r>
            <a:r>
              <a:rPr lang="en-US" dirty="0" smtClean="0">
                <a:solidFill>
                  <a:srgbClr val="7030A0"/>
                </a:solidFill>
              </a:rPr>
              <a:t>survivor</a:t>
            </a:r>
            <a:endParaRPr lang="en-CA" dirty="0">
              <a:solidFill>
                <a:srgbClr val="7030A0"/>
              </a:solidFill>
            </a:endParaRPr>
          </a:p>
        </p:txBody>
      </p:sp>
    </p:spTree>
    <p:extLst>
      <p:ext uri="{BB962C8B-B14F-4D97-AF65-F5344CB8AC3E}">
        <p14:creationId xmlns:p14="http://schemas.microsoft.com/office/powerpoint/2010/main" val="3167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609600" y="908721"/>
            <a:ext cx="10972800" cy="5217443"/>
          </a:xfrm>
        </p:spPr>
        <p:txBody>
          <a:bodyPr>
            <a:normAutofit lnSpcReduction="10000"/>
          </a:bodyPr>
          <a:lstStyle/>
          <a:p>
            <a:r>
              <a:rPr lang="en-US" dirty="0" smtClean="0"/>
              <a:t>260 Canadians died as POWs, first in the camps and later when they were forced to work as slave </a:t>
            </a:r>
            <a:r>
              <a:rPr lang="en-US" dirty="0" err="1" smtClean="0"/>
              <a:t>labour</a:t>
            </a:r>
            <a:r>
              <a:rPr lang="en-US" dirty="0" smtClean="0"/>
              <a:t> in shipyards and mines</a:t>
            </a:r>
          </a:p>
          <a:p>
            <a:r>
              <a:rPr lang="en-US" dirty="0" smtClean="0"/>
              <a:t>Many veterans have asked for apologies from the Japanese government</a:t>
            </a:r>
          </a:p>
          <a:p>
            <a:r>
              <a:rPr lang="en-US" dirty="0" smtClean="0"/>
              <a:t>Canadian gov’t has compensated them</a:t>
            </a:r>
          </a:p>
          <a:p>
            <a:endParaRPr lang="en-US" dirty="0"/>
          </a:p>
          <a:p>
            <a:pPr marL="0" indent="0">
              <a:buNone/>
            </a:pPr>
            <a:r>
              <a:rPr lang="en-US" dirty="0" smtClean="0"/>
              <a:t>Ethical Dimension: Do these veterans—or any others—have a right to expect compensation for harsh treatment while they were POWs? </a:t>
            </a:r>
            <a:endParaRPr lang="en-CA" dirty="0"/>
          </a:p>
        </p:txBody>
      </p:sp>
    </p:spTree>
    <p:extLst>
      <p:ext uri="{BB962C8B-B14F-4D97-AF65-F5344CB8AC3E}">
        <p14:creationId xmlns:p14="http://schemas.microsoft.com/office/powerpoint/2010/main" val="67740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 and the USSR</a:t>
            </a:r>
            <a:endParaRPr lang="en-CA" dirty="0"/>
          </a:p>
        </p:txBody>
      </p:sp>
      <p:sp>
        <p:nvSpPr>
          <p:cNvPr id="3" name="Content Placeholder 2"/>
          <p:cNvSpPr>
            <a:spLocks noGrp="1"/>
          </p:cNvSpPr>
          <p:nvPr>
            <p:ph idx="1"/>
          </p:nvPr>
        </p:nvSpPr>
        <p:spPr/>
        <p:txBody>
          <a:bodyPr/>
          <a:lstStyle/>
          <a:p>
            <a:r>
              <a:rPr lang="en-US" dirty="0" smtClean="0"/>
              <a:t>Hitler broke the non-aggression pact in June 1941 (Operation Barbarossa)</a:t>
            </a:r>
          </a:p>
          <a:p>
            <a:r>
              <a:rPr lang="en-US" dirty="0" smtClean="0"/>
              <a:t>Attacked USSR with 3 million troops and 3000 tanks</a:t>
            </a:r>
          </a:p>
          <a:p>
            <a:r>
              <a:rPr lang="en-US" dirty="0" smtClean="0"/>
              <a:t>Now Germany was fighting on 2 fronts </a:t>
            </a:r>
          </a:p>
          <a:p>
            <a:r>
              <a:rPr lang="en-US" dirty="0" smtClean="0"/>
              <a:t>Led to death of 20 million Soviet people</a:t>
            </a:r>
          </a:p>
          <a:p>
            <a:r>
              <a:rPr lang="en-US" dirty="0" smtClean="0"/>
              <a:t>900-day siege of Leningrad cost 700 000 lives lost to bombing </a:t>
            </a:r>
            <a:r>
              <a:rPr lang="en-US" dirty="0" smtClean="0">
                <a:solidFill>
                  <a:srgbClr val="7030A0"/>
                </a:solidFill>
              </a:rPr>
              <a:t>and starvation</a:t>
            </a:r>
          </a:p>
          <a:p>
            <a:endParaRPr lang="en-CA" dirty="0"/>
          </a:p>
        </p:txBody>
      </p:sp>
    </p:spTree>
    <p:extLst>
      <p:ext uri="{BB962C8B-B14F-4D97-AF65-F5344CB8AC3E}">
        <p14:creationId xmlns:p14="http://schemas.microsoft.com/office/powerpoint/2010/main" val="8085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1266" name="Picture 2" descr="http://english.ruvr.ru/data/2011/01/27/1274000391/3Blok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18" y="548680"/>
            <a:ext cx="840451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186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3314" name="Picture 2" descr="http://upload.wikimedia.org/wikipedia/commons/4/44/RIAN_archive_36_Cleaning_the_stre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548681"/>
            <a:ext cx="8915400" cy="60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36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2290" name="Picture 2" descr="http://users.stlcc.edu/mfuller/russia2006/SiegePainting38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866" y="620689"/>
            <a:ext cx="9096375" cy="60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108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85000" lnSpcReduction="20000"/>
          </a:bodyPr>
          <a:lstStyle/>
          <a:p>
            <a:r>
              <a:rPr lang="en-US" dirty="0" smtClean="0"/>
              <a:t>Who is the leader of… </a:t>
            </a:r>
          </a:p>
          <a:p>
            <a:r>
              <a:rPr lang="en-US" dirty="0" smtClean="0"/>
              <a:t>Russia</a:t>
            </a:r>
          </a:p>
          <a:p>
            <a:r>
              <a:rPr lang="en-US" dirty="0" smtClean="0"/>
              <a:t>USA</a:t>
            </a:r>
          </a:p>
          <a:p>
            <a:r>
              <a:rPr lang="en-US" dirty="0" smtClean="0"/>
              <a:t>Canada</a:t>
            </a:r>
          </a:p>
          <a:p>
            <a:r>
              <a:rPr lang="en-US" dirty="0" smtClean="0"/>
              <a:t>Britain (at the start of the war)</a:t>
            </a:r>
          </a:p>
          <a:p>
            <a:r>
              <a:rPr lang="en-US" dirty="0" smtClean="0"/>
              <a:t>Italy</a:t>
            </a:r>
          </a:p>
          <a:p>
            <a:r>
              <a:rPr lang="en-US" dirty="0" smtClean="0"/>
              <a:t>Germany</a:t>
            </a:r>
          </a:p>
          <a:p>
            <a:r>
              <a:rPr lang="en-US" dirty="0" smtClean="0"/>
              <a:t>Ethiopia</a:t>
            </a:r>
          </a:p>
          <a:p>
            <a:r>
              <a:rPr lang="en-US" dirty="0" smtClean="0"/>
              <a:t>Spain</a:t>
            </a:r>
          </a:p>
          <a:p>
            <a:r>
              <a:rPr lang="en-US" dirty="0" smtClean="0"/>
              <a:t>Britain (</a:t>
            </a:r>
            <a:r>
              <a:rPr lang="en-US" dirty="0" smtClean="0">
                <a:solidFill>
                  <a:srgbClr val="7030A0"/>
                </a:solidFill>
              </a:rPr>
              <a:t>later in the war</a:t>
            </a:r>
            <a:r>
              <a:rPr lang="en-US" dirty="0" smtClean="0"/>
              <a:t>)</a:t>
            </a:r>
          </a:p>
        </p:txBody>
      </p:sp>
    </p:spTree>
    <p:extLst>
      <p:ext uri="{BB962C8B-B14F-4D97-AF65-F5344CB8AC3E}">
        <p14:creationId xmlns:p14="http://schemas.microsoft.com/office/powerpoint/2010/main" val="53016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Dieppe</a:t>
            </a:r>
            <a:endParaRPr lang="en-CA" dirty="0"/>
          </a:p>
        </p:txBody>
      </p:sp>
      <p:sp>
        <p:nvSpPr>
          <p:cNvPr id="3" name="Content Placeholder 2"/>
          <p:cNvSpPr>
            <a:spLocks noGrp="1"/>
          </p:cNvSpPr>
          <p:nvPr>
            <p:ph idx="1"/>
          </p:nvPr>
        </p:nvSpPr>
        <p:spPr/>
        <p:txBody>
          <a:bodyPr/>
          <a:lstStyle/>
          <a:p>
            <a:r>
              <a:rPr lang="en-US" dirty="0" smtClean="0"/>
              <a:t>Soviets wanted Allies to launch an attack, to alleviate the pressure on the USSR</a:t>
            </a:r>
          </a:p>
          <a:p>
            <a:r>
              <a:rPr lang="en-US" dirty="0" smtClean="0"/>
              <a:t>Allies weren’t quite ready but wanted a morale boost</a:t>
            </a:r>
          </a:p>
          <a:p>
            <a:r>
              <a:rPr lang="en-US" dirty="0" smtClean="0"/>
              <a:t>Sent 2</a:t>
            </a:r>
            <a:r>
              <a:rPr lang="en-US" baseline="30000" dirty="0" smtClean="0"/>
              <a:t>nd</a:t>
            </a:r>
            <a:r>
              <a:rPr lang="en-US" dirty="0" smtClean="0"/>
              <a:t> Canadian Infantry Division to raid Dieppe, a French seaport (Operation Jubilee)</a:t>
            </a:r>
          </a:p>
          <a:p>
            <a:r>
              <a:rPr lang="en-US" dirty="0" smtClean="0"/>
              <a:t>August 19, 1942</a:t>
            </a:r>
          </a:p>
          <a:p>
            <a:r>
              <a:rPr lang="en-US" dirty="0" smtClean="0"/>
              <a:t>Why did </a:t>
            </a:r>
            <a:r>
              <a:rPr lang="en-US" dirty="0" smtClean="0">
                <a:solidFill>
                  <a:srgbClr val="7030A0"/>
                </a:solidFill>
              </a:rPr>
              <a:t>it fail? </a:t>
            </a:r>
            <a:endParaRPr lang="en-CA" dirty="0">
              <a:solidFill>
                <a:srgbClr val="7030A0"/>
              </a:solidFill>
            </a:endParaRPr>
          </a:p>
        </p:txBody>
      </p:sp>
    </p:spTree>
    <p:extLst>
      <p:ext uri="{BB962C8B-B14F-4D97-AF65-F5344CB8AC3E}">
        <p14:creationId xmlns:p14="http://schemas.microsoft.com/office/powerpoint/2010/main" val="230113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514350" indent="-514350">
              <a:buAutoNum type="arabicPeriod"/>
            </a:pPr>
            <a:r>
              <a:rPr lang="en-US" dirty="0" smtClean="0"/>
              <a:t>Lost the element of surprise when it met a German convoy</a:t>
            </a:r>
          </a:p>
          <a:p>
            <a:pPr marL="514350" indent="-514350">
              <a:buAutoNum type="arabicPeriod"/>
            </a:pPr>
            <a:r>
              <a:rPr lang="en-US" dirty="0" smtClean="0"/>
              <a:t>Poorly planned landing sites (Germans could fire on Allies)</a:t>
            </a:r>
          </a:p>
          <a:p>
            <a:pPr marL="514350" indent="-514350">
              <a:buAutoNum type="arabicPeriod"/>
            </a:pPr>
            <a:r>
              <a:rPr lang="en-US" dirty="0" smtClean="0"/>
              <a:t>Beaches were barricaded so tanks couldn’t </a:t>
            </a:r>
            <a:r>
              <a:rPr lang="en-US" dirty="0" smtClean="0">
                <a:solidFill>
                  <a:srgbClr val="7030A0"/>
                </a:solidFill>
              </a:rPr>
              <a:t>succeed</a:t>
            </a:r>
          </a:p>
          <a:p>
            <a:pPr marL="0" indent="0">
              <a:buNone/>
            </a:pPr>
            <a:endParaRPr lang="en-CA" dirty="0"/>
          </a:p>
        </p:txBody>
      </p:sp>
    </p:spTree>
    <p:extLst>
      <p:ext uri="{BB962C8B-B14F-4D97-AF65-F5344CB8AC3E}">
        <p14:creationId xmlns:p14="http://schemas.microsoft.com/office/powerpoint/2010/main" val="193421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Content Placeholder 3"/>
          <p:cNvSpPr>
            <a:spLocks noGrp="1"/>
          </p:cNvSpPr>
          <p:nvPr>
            <p:ph idx="1"/>
          </p:nvPr>
        </p:nvSpPr>
        <p:spPr/>
        <p:txBody>
          <a:bodyPr/>
          <a:lstStyle/>
          <a:p>
            <a:endParaRPr lang="en-CA"/>
          </a:p>
        </p:txBody>
      </p:sp>
      <p:pic>
        <p:nvPicPr>
          <p:cNvPr id="14340" name="Picture 4" descr="http://www.ibiblio.org/hyperwar/UN/Canada/CA/SixYears/img/SixYears-p370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847" y="548681"/>
            <a:ext cx="7416824" cy="534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379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0242" name="Picture 2" descr="http://www.veterans.gc.ca/images/history/SecondWar/Dieppe/dieppe02_map_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17640" y="620689"/>
            <a:ext cx="8922881" cy="560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949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5362" name="Picture 2" descr="http://todayshistorylesson.wordpress.com/files/2008/08/dieppe_ra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6" y="332657"/>
            <a:ext cx="4572000" cy="601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683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6386" name="Picture 2" descr="http://ww2today.com/wp-content/uploads/2012/08/Bundesarchiv_Bild_101I-291-1229-05_Dieppe_Landungsversuch_alliierte_Kriegsgefange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572911"/>
            <a:ext cx="8422440" cy="5348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070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lnSpcReduction="10000"/>
          </a:bodyPr>
          <a:lstStyle/>
          <a:p>
            <a:pPr marL="0" indent="0">
              <a:buNone/>
            </a:pPr>
            <a:r>
              <a:rPr lang="en-US" u="sng" dirty="0" smtClean="0"/>
              <a:t>Consequences</a:t>
            </a:r>
          </a:p>
          <a:p>
            <a:pPr marL="0" indent="0">
              <a:buNone/>
            </a:pPr>
            <a:r>
              <a:rPr lang="en-US" dirty="0" smtClean="0"/>
              <a:t>6033 allied troops</a:t>
            </a:r>
          </a:p>
          <a:p>
            <a:pPr marL="0" indent="0">
              <a:buNone/>
            </a:pPr>
            <a:r>
              <a:rPr lang="en-US" dirty="0" smtClean="0"/>
              <a:t>4963 were Canadian</a:t>
            </a:r>
          </a:p>
          <a:p>
            <a:pPr marL="0" indent="0">
              <a:buNone/>
            </a:pPr>
            <a:r>
              <a:rPr lang="en-US" dirty="0" smtClean="0"/>
              <a:t>907 Canadians killed</a:t>
            </a:r>
          </a:p>
          <a:p>
            <a:pPr marL="0" indent="0">
              <a:buNone/>
            </a:pPr>
            <a:r>
              <a:rPr lang="en-US" dirty="0" smtClean="0"/>
              <a:t>587 wounded</a:t>
            </a:r>
          </a:p>
          <a:p>
            <a:pPr marL="0" indent="0">
              <a:buNone/>
            </a:pPr>
            <a:r>
              <a:rPr lang="en-US" dirty="0" smtClean="0"/>
              <a:t>1946 captured</a:t>
            </a:r>
          </a:p>
          <a:p>
            <a:pPr marL="0" indent="0">
              <a:buNone/>
            </a:pPr>
            <a:endParaRPr lang="en-US" dirty="0"/>
          </a:p>
          <a:p>
            <a:pPr>
              <a:buFont typeface="Wingdings" pitchFamily="2" charset="2"/>
              <a:buChar char="Ø"/>
            </a:pPr>
            <a:r>
              <a:rPr lang="en-US" dirty="0" smtClean="0"/>
              <a:t>Greatest loss of Canadian lives during the war</a:t>
            </a:r>
            <a:endParaRPr lang="en-CA" dirty="0"/>
          </a:p>
        </p:txBody>
      </p:sp>
    </p:spTree>
    <p:extLst>
      <p:ext uri="{BB962C8B-B14F-4D97-AF65-F5344CB8AC3E}">
        <p14:creationId xmlns:p14="http://schemas.microsoft.com/office/powerpoint/2010/main" val="491586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smtClean="0"/>
              <a:t>Historical Perspective:</a:t>
            </a:r>
          </a:p>
          <a:p>
            <a:endParaRPr lang="en-US" dirty="0"/>
          </a:p>
          <a:p>
            <a:pPr marL="0" indent="0">
              <a:buNone/>
            </a:pPr>
            <a:r>
              <a:rPr lang="en-US" dirty="0" smtClean="0"/>
              <a:t>To put a positive spin on the Dieppe raid, Allied leaders tried to focus public attention on what they had learned from this ‘practice run.’  If you had been a journalist writing about lessons learned at Dieppe, what would your report  have said?</a:t>
            </a:r>
            <a:endParaRPr lang="en-CA" dirty="0"/>
          </a:p>
        </p:txBody>
      </p:sp>
    </p:spTree>
    <p:extLst>
      <p:ext uri="{BB962C8B-B14F-4D97-AF65-F5344CB8AC3E}">
        <p14:creationId xmlns:p14="http://schemas.microsoft.com/office/powerpoint/2010/main" val="3883495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of the Atlantic</a:t>
            </a:r>
            <a:endParaRPr lang="en-CA" dirty="0"/>
          </a:p>
        </p:txBody>
      </p:sp>
      <p:sp>
        <p:nvSpPr>
          <p:cNvPr id="3" name="Content Placeholder 2"/>
          <p:cNvSpPr>
            <a:spLocks noGrp="1"/>
          </p:cNvSpPr>
          <p:nvPr>
            <p:ph idx="1"/>
          </p:nvPr>
        </p:nvSpPr>
        <p:spPr/>
        <p:txBody>
          <a:bodyPr/>
          <a:lstStyle/>
          <a:p>
            <a:r>
              <a:rPr lang="en-US" dirty="0" smtClean="0"/>
              <a:t>Britain relied on supplies and reinforcements from Canada</a:t>
            </a:r>
          </a:p>
          <a:p>
            <a:r>
              <a:rPr lang="en-US" dirty="0" smtClean="0"/>
              <a:t>U-boats (German navy submarines) tried to sink Allied ships crossing the N. Atlantic</a:t>
            </a:r>
          </a:p>
          <a:p>
            <a:r>
              <a:rPr lang="en-US" dirty="0" smtClean="0"/>
              <a:t>Naval vessels protected the cargo ships in convoys</a:t>
            </a:r>
          </a:p>
          <a:p>
            <a:r>
              <a:rPr lang="en-US" dirty="0" smtClean="0"/>
              <a:t>Canadian naval ships met British naval ships in the </a:t>
            </a:r>
            <a:r>
              <a:rPr lang="en-US" dirty="0" smtClean="0">
                <a:solidFill>
                  <a:srgbClr val="7030A0"/>
                </a:solidFill>
              </a:rPr>
              <a:t>mid-Atlantic</a:t>
            </a:r>
            <a:endParaRPr lang="en-CA" dirty="0">
              <a:solidFill>
                <a:srgbClr val="7030A0"/>
              </a:solidFill>
            </a:endParaRPr>
          </a:p>
        </p:txBody>
      </p:sp>
    </p:spTree>
    <p:extLst>
      <p:ext uri="{BB962C8B-B14F-4D97-AF65-F5344CB8AC3E}">
        <p14:creationId xmlns:p14="http://schemas.microsoft.com/office/powerpoint/2010/main" val="248384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smtClean="0"/>
              <a:t>U-boat ‘wolf packs</a:t>
            </a:r>
            <a:r>
              <a:rPr lang="en-CA" dirty="0" smtClean="0"/>
              <a:t>’ had the upper hand at the beginning (143 ships sunk in July 1942)</a:t>
            </a:r>
          </a:p>
          <a:p>
            <a:r>
              <a:rPr lang="en-US" dirty="0" smtClean="0"/>
              <a:t>By mid-1943, Allies were better experienced and trained</a:t>
            </a:r>
          </a:p>
          <a:p>
            <a:r>
              <a:rPr lang="en-US" dirty="0" smtClean="0"/>
              <a:t>Submarine tracking had improved</a:t>
            </a:r>
          </a:p>
          <a:p>
            <a:r>
              <a:rPr lang="en-US" dirty="0" smtClean="0"/>
              <a:t>navy and air force had grown </a:t>
            </a:r>
          </a:p>
          <a:p>
            <a:pPr marL="0" indent="0">
              <a:buNone/>
            </a:pPr>
            <a:r>
              <a:rPr lang="en-US" dirty="0" smtClean="0"/>
              <a:t>(13 ships, 13 000 members in 1939; 375 ships, 110 000 members in </a:t>
            </a:r>
            <a:r>
              <a:rPr lang="en-US" dirty="0" smtClean="0">
                <a:solidFill>
                  <a:srgbClr val="7030A0"/>
                </a:solidFill>
              </a:rPr>
              <a:t>1945</a:t>
            </a:r>
            <a:r>
              <a:rPr lang="en-US" dirty="0" smtClean="0"/>
              <a:t>)</a:t>
            </a:r>
          </a:p>
        </p:txBody>
      </p:sp>
    </p:spTree>
    <p:extLst>
      <p:ext uri="{BB962C8B-B14F-4D97-AF65-F5344CB8AC3E}">
        <p14:creationId xmlns:p14="http://schemas.microsoft.com/office/powerpoint/2010/main" val="106711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smtClean="0"/>
              <a:t>What was the Battle of Britain? </a:t>
            </a:r>
          </a:p>
          <a:p>
            <a:r>
              <a:rPr lang="en-US" dirty="0" smtClean="0"/>
              <a:t>How long did the Blitz last? </a:t>
            </a:r>
          </a:p>
          <a:p>
            <a:r>
              <a:rPr lang="en-US" dirty="0" smtClean="0"/>
              <a:t>What was the St Louis incident? </a:t>
            </a:r>
          </a:p>
        </p:txBody>
      </p:sp>
    </p:spTree>
    <p:extLst>
      <p:ext uri="{BB962C8B-B14F-4D97-AF65-F5344CB8AC3E}">
        <p14:creationId xmlns:p14="http://schemas.microsoft.com/office/powerpoint/2010/main" val="29347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7410" name="Picture 2" descr="http://www.encompass-graphics.co.uk/wp-content/uploads/2012/07/Battle-of-Atlantic-1024x8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08" y="404665"/>
            <a:ext cx="7219950" cy="60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448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8434" name="Picture 2" descr="http://data2.archives.ca/ap/a/a112993.jpg;pvfdacaa74fa4e29b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275108"/>
            <a:ext cx="8064896" cy="6213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5170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9458" name="Picture 2" descr="http://c69011.r11.cf3.rackcdn.com/7b522ce4984c4f8f83ff54ac94c2e76f-969x1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132857"/>
            <a:ext cx="922972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945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1981200" y="620689"/>
            <a:ext cx="8229600" cy="5505475"/>
          </a:xfrm>
        </p:spPr>
        <p:txBody>
          <a:bodyPr>
            <a:normAutofit fontScale="92500" lnSpcReduction="10000"/>
          </a:bodyPr>
          <a:lstStyle/>
          <a:p>
            <a:r>
              <a:rPr lang="en-US" dirty="0" smtClean="0"/>
              <a:t>2000 naval members were killed</a:t>
            </a:r>
          </a:p>
          <a:p>
            <a:r>
              <a:rPr lang="en-US" dirty="0" smtClean="0"/>
              <a:t>1600 merchant mariners were killed (including 8 women)</a:t>
            </a:r>
          </a:p>
          <a:p>
            <a:pPr marL="0" indent="0">
              <a:buNone/>
            </a:pPr>
            <a:endParaRPr lang="en-US" dirty="0"/>
          </a:p>
          <a:p>
            <a:pPr marL="0" indent="0">
              <a:buNone/>
            </a:pPr>
            <a:r>
              <a:rPr lang="en-US" dirty="0" smtClean="0"/>
              <a:t>“The Battle of the Atlantic was the dominating factor all through the war.  Never for one moment could we forget that everything happening elsewhere, on land, at sea, or in the air, depended ultimately on its outcome, and amid all other cares we viewed its changing fortunes day by day with hope or apprehension.” </a:t>
            </a:r>
          </a:p>
          <a:p>
            <a:pPr marL="0" indent="0" algn="r">
              <a:buNone/>
            </a:pPr>
            <a:r>
              <a:rPr lang="en-US" dirty="0" smtClean="0"/>
              <a:t>-</a:t>
            </a:r>
            <a:r>
              <a:rPr lang="en-US" dirty="0" smtClean="0">
                <a:solidFill>
                  <a:srgbClr val="7030A0"/>
                </a:solidFill>
              </a:rPr>
              <a:t>Winston Churchill</a:t>
            </a:r>
            <a:endParaRPr lang="en-CA" dirty="0">
              <a:solidFill>
                <a:srgbClr val="7030A0"/>
              </a:solidFill>
            </a:endParaRPr>
          </a:p>
        </p:txBody>
      </p:sp>
    </p:spTree>
    <p:extLst>
      <p:ext uri="{BB962C8B-B14F-4D97-AF65-F5344CB8AC3E}">
        <p14:creationId xmlns:p14="http://schemas.microsoft.com/office/powerpoint/2010/main" val="223105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and Technology</a:t>
            </a:r>
            <a:endParaRPr lang="en-CA" dirty="0"/>
          </a:p>
        </p:txBody>
      </p:sp>
      <p:sp>
        <p:nvSpPr>
          <p:cNvPr id="3" name="Content Placeholder 2"/>
          <p:cNvSpPr>
            <a:spLocks noGrp="1"/>
          </p:cNvSpPr>
          <p:nvPr>
            <p:ph idx="1"/>
          </p:nvPr>
        </p:nvSpPr>
        <p:spPr/>
        <p:txBody>
          <a:bodyPr>
            <a:normAutofit/>
          </a:bodyPr>
          <a:lstStyle/>
          <a:p>
            <a:pPr marL="0" indent="0">
              <a:buNone/>
            </a:pPr>
            <a:r>
              <a:rPr lang="en-US" dirty="0" smtClean="0"/>
              <a:t>Key Question:</a:t>
            </a:r>
          </a:p>
          <a:p>
            <a:pPr marL="0" indent="0">
              <a:buNone/>
            </a:pPr>
            <a:r>
              <a:rPr lang="en-US" dirty="0" smtClean="0"/>
              <a:t>Are science and technology the key to winning wars? </a:t>
            </a:r>
          </a:p>
          <a:p>
            <a:pPr marL="0" indent="0">
              <a:buNone/>
            </a:pPr>
            <a:endParaRPr lang="en-US" dirty="0"/>
          </a:p>
          <a:p>
            <a:r>
              <a:rPr lang="en-US" dirty="0" smtClean="0"/>
              <a:t>Axis and Allies raced to achieve technological supremacy</a:t>
            </a:r>
          </a:p>
          <a:p>
            <a:r>
              <a:rPr lang="en-US" dirty="0" smtClean="0"/>
              <a:t>Could these developments win the war on their own? </a:t>
            </a:r>
          </a:p>
          <a:p>
            <a:r>
              <a:rPr lang="en-US" dirty="0" smtClean="0"/>
              <a:t>What other factors might sway the balance? </a:t>
            </a:r>
            <a:endParaRPr lang="en-CA" dirty="0"/>
          </a:p>
        </p:txBody>
      </p:sp>
    </p:spTree>
    <p:extLst>
      <p:ext uri="{BB962C8B-B14F-4D97-AF65-F5344CB8AC3E}">
        <p14:creationId xmlns:p14="http://schemas.microsoft.com/office/powerpoint/2010/main" val="24063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Radar</a:t>
            </a:r>
            <a:endParaRPr lang="en-CA" dirty="0"/>
          </a:p>
        </p:txBody>
      </p:sp>
      <p:sp>
        <p:nvSpPr>
          <p:cNvPr id="3" name="Content Placeholder 2"/>
          <p:cNvSpPr>
            <a:spLocks noGrp="1"/>
          </p:cNvSpPr>
          <p:nvPr>
            <p:ph idx="1"/>
          </p:nvPr>
        </p:nvSpPr>
        <p:spPr/>
        <p:txBody>
          <a:bodyPr>
            <a:normAutofit/>
          </a:bodyPr>
          <a:lstStyle/>
          <a:p>
            <a:r>
              <a:rPr lang="en-US" dirty="0" smtClean="0"/>
              <a:t>Use of radio waves to detect objects</a:t>
            </a:r>
          </a:p>
          <a:p>
            <a:r>
              <a:rPr lang="en-US" dirty="0" smtClean="0"/>
              <a:t>British were the first to develop a usable system</a:t>
            </a:r>
          </a:p>
          <a:p>
            <a:r>
              <a:rPr lang="en-US" dirty="0" smtClean="0"/>
              <a:t>Detected enemy planes and told fighter pilots where to go (in a timely manner)</a:t>
            </a:r>
          </a:p>
          <a:p>
            <a:r>
              <a:rPr lang="en-US" dirty="0" smtClean="0"/>
              <a:t>In the Battle of Britain, pilots got the info so quickly that interception rates (shooting down a plane) reached 75%</a:t>
            </a:r>
          </a:p>
          <a:p>
            <a:r>
              <a:rPr lang="en-US" dirty="0" smtClean="0"/>
              <a:t>Key to RAF (and RCAF) success</a:t>
            </a:r>
            <a:endParaRPr lang="en-CA" dirty="0"/>
          </a:p>
        </p:txBody>
      </p:sp>
    </p:spTree>
    <p:extLst>
      <p:ext uri="{BB962C8B-B14F-4D97-AF65-F5344CB8AC3E}">
        <p14:creationId xmlns:p14="http://schemas.microsoft.com/office/powerpoint/2010/main" val="275577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
        <p:nvSpPr>
          <p:cNvPr id="3" name="Content Placeholder 2"/>
          <p:cNvSpPr>
            <a:spLocks noGrp="1"/>
          </p:cNvSpPr>
          <p:nvPr>
            <p:ph sz="half" idx="1"/>
          </p:nvPr>
        </p:nvSpPr>
        <p:spPr>
          <a:xfrm>
            <a:off x="1981200" y="548680"/>
            <a:ext cx="4038600" cy="5904656"/>
          </a:xfrm>
        </p:spPr>
        <p:txBody>
          <a:bodyPr>
            <a:normAutofit/>
          </a:bodyPr>
          <a:lstStyle/>
          <a:p>
            <a:r>
              <a:rPr lang="en-US" dirty="0" smtClean="0"/>
              <a:t>Radar ‘countermeasures’ were developed</a:t>
            </a:r>
          </a:p>
          <a:p>
            <a:r>
              <a:rPr lang="en-US" dirty="0" smtClean="0"/>
              <a:t>Allies dropped 1000s of tiny strips of tin foil to jam enemy radar (called ‘chaff’</a:t>
            </a:r>
          </a:p>
          <a:p>
            <a:r>
              <a:rPr lang="en-US" dirty="0" smtClean="0"/>
              <a:t>Canadian scientists continued to refine radar</a:t>
            </a:r>
          </a:p>
          <a:p>
            <a:r>
              <a:rPr lang="en-US" dirty="0" smtClean="0"/>
              <a:t>Plan Position Indicator, is used today </a:t>
            </a:r>
            <a:endParaRPr lang="en-CA" dirty="0"/>
          </a:p>
        </p:txBody>
      </p:sp>
      <p:sp>
        <p:nvSpPr>
          <p:cNvPr id="5" name="Content Placeholder 4"/>
          <p:cNvSpPr>
            <a:spLocks noGrp="1"/>
          </p:cNvSpPr>
          <p:nvPr>
            <p:ph sz="half" idx="2"/>
          </p:nvPr>
        </p:nvSpPr>
        <p:spPr/>
        <p:txBody>
          <a:bodyPr>
            <a:normAutofit/>
          </a:bodyPr>
          <a:lstStyle/>
          <a:p>
            <a:endParaRPr lang="en-CA"/>
          </a:p>
        </p:txBody>
      </p:sp>
      <p:pic>
        <p:nvPicPr>
          <p:cNvPr id="1026" name="Picture 2" descr="http://www.mathworks.com/matlabcentral/fileexchange/screenshots/8066/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571" y="1773238"/>
            <a:ext cx="443865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7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 Sonar</a:t>
            </a:r>
            <a:endParaRPr lang="en-CA" dirty="0"/>
          </a:p>
        </p:txBody>
      </p:sp>
      <p:sp>
        <p:nvSpPr>
          <p:cNvPr id="6" name="Content Placeholder 5"/>
          <p:cNvSpPr>
            <a:spLocks noGrp="1"/>
          </p:cNvSpPr>
          <p:nvPr>
            <p:ph idx="1"/>
          </p:nvPr>
        </p:nvSpPr>
        <p:spPr/>
        <p:txBody>
          <a:bodyPr/>
          <a:lstStyle/>
          <a:p>
            <a:r>
              <a:rPr lang="en-US" dirty="0" smtClean="0"/>
              <a:t>Uses sound waves to detect objects</a:t>
            </a:r>
          </a:p>
          <a:p>
            <a:r>
              <a:rPr lang="en-US" dirty="0" smtClean="0"/>
              <a:t>For detecting submarines</a:t>
            </a:r>
          </a:p>
          <a:p>
            <a:r>
              <a:rPr lang="en-US" dirty="0" smtClean="0"/>
              <a:t>Could be used to destroy submarines before they threatened the convoys</a:t>
            </a:r>
            <a:endParaRPr lang="en-CA" dirty="0"/>
          </a:p>
        </p:txBody>
      </p:sp>
      <p:pic>
        <p:nvPicPr>
          <p:cNvPr id="6146" name="Picture 2" descr="http://upload.wikimedia.org/wikipedia/commons/thumb/0/07/Sonar_Principle_EN.svg/2000px-Sonar_Principle_E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7689" y="3737667"/>
            <a:ext cx="5749289" cy="30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57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The Enigma Machine</a:t>
            </a:r>
            <a:endParaRPr lang="en-CA" dirty="0"/>
          </a:p>
        </p:txBody>
      </p:sp>
      <p:sp>
        <p:nvSpPr>
          <p:cNvPr id="3" name="Content Placeholder 2"/>
          <p:cNvSpPr>
            <a:spLocks noGrp="1"/>
          </p:cNvSpPr>
          <p:nvPr>
            <p:ph idx="1"/>
          </p:nvPr>
        </p:nvSpPr>
        <p:spPr/>
        <p:txBody>
          <a:bodyPr>
            <a:normAutofit/>
          </a:bodyPr>
          <a:lstStyle/>
          <a:p>
            <a:r>
              <a:rPr lang="en-US" dirty="0" smtClean="0"/>
              <a:t>Looked like an electric typewriter</a:t>
            </a:r>
          </a:p>
          <a:p>
            <a:r>
              <a:rPr lang="en-US" dirty="0" smtClean="0"/>
              <a:t>Scrambled keystrokes to make a code</a:t>
            </a:r>
          </a:p>
          <a:p>
            <a:r>
              <a:rPr lang="en-US" dirty="0" smtClean="0"/>
              <a:t>Recipient had to know how to unscramble the code</a:t>
            </a:r>
          </a:p>
          <a:p>
            <a:r>
              <a:rPr lang="en-US" dirty="0" smtClean="0"/>
              <a:t>Germans invented it but British quickly learned how to decipher it (unbeknownst to the Germans!)</a:t>
            </a:r>
          </a:p>
          <a:p>
            <a:r>
              <a:rPr lang="en-US" dirty="0" smtClean="0"/>
              <a:t>Modern </a:t>
            </a:r>
            <a:r>
              <a:rPr lang="en-US" dirty="0" err="1" smtClean="0"/>
              <a:t>encrytion</a:t>
            </a:r>
            <a:r>
              <a:rPr lang="en-US" dirty="0" smtClean="0"/>
              <a:t> software is a spin-off of this machine</a:t>
            </a:r>
            <a:endParaRPr lang="en-CA" dirty="0"/>
          </a:p>
        </p:txBody>
      </p:sp>
    </p:spTree>
    <p:extLst>
      <p:ext uri="{BB962C8B-B14F-4D97-AF65-F5344CB8AC3E}">
        <p14:creationId xmlns:p14="http://schemas.microsoft.com/office/powerpoint/2010/main" val="69497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122" name="Picture 2" descr="http://www.niwarmemorial.org/wp-content/uploads/2014/02/EnigmaMachineTopCoverRemovedRN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1" y="548681"/>
            <a:ext cx="5915025" cy="60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931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Mind’s On – Picture Analysis</a:t>
            </a:r>
            <a:endParaRPr lang="en-CA" b="1" dirty="0"/>
          </a:p>
        </p:txBody>
      </p:sp>
      <p:sp>
        <p:nvSpPr>
          <p:cNvPr id="5" name="Content Placeholder 4"/>
          <p:cNvSpPr>
            <a:spLocks noGrp="1"/>
          </p:cNvSpPr>
          <p:nvPr>
            <p:ph idx="1"/>
          </p:nvPr>
        </p:nvSpPr>
        <p:spPr/>
        <p:txBody>
          <a:bodyPr>
            <a:normAutofit lnSpcReduction="10000"/>
          </a:bodyPr>
          <a:lstStyle/>
          <a:p>
            <a:r>
              <a:rPr lang="en-US" dirty="0" smtClean="0"/>
              <a:t>How many pictures do you take a day? What do you do with them?</a:t>
            </a:r>
          </a:p>
          <a:p>
            <a:r>
              <a:rPr lang="en-US" dirty="0" smtClean="0"/>
              <a:t>How many of those will you look at or consider important tomorrow? Next week? Next year?</a:t>
            </a:r>
          </a:p>
          <a:p>
            <a:r>
              <a:rPr lang="en-US" dirty="0" smtClean="0"/>
              <a:t>Why do historians consider photographs important pieces of evidence? What problems might they present?</a:t>
            </a:r>
          </a:p>
          <a:p>
            <a:r>
              <a:rPr lang="en-US" dirty="0" smtClean="0"/>
              <a:t>On the following slide you will be shown an image. As a class we will work through ‘What Do You See?’ and then discuss some specific ‘Inferences’</a:t>
            </a:r>
            <a:endParaRPr lang="en-CA" dirty="0"/>
          </a:p>
        </p:txBody>
      </p:sp>
    </p:spTree>
    <p:extLst>
      <p:ext uri="{BB962C8B-B14F-4D97-AF65-F5344CB8AC3E}">
        <p14:creationId xmlns:p14="http://schemas.microsoft.com/office/powerpoint/2010/main" val="42867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Better Food and Medicine</a:t>
            </a:r>
            <a:endParaRPr lang="en-CA" dirty="0"/>
          </a:p>
        </p:txBody>
      </p:sp>
      <p:sp>
        <p:nvSpPr>
          <p:cNvPr id="3" name="Content Placeholder 2"/>
          <p:cNvSpPr>
            <a:spLocks noGrp="1"/>
          </p:cNvSpPr>
          <p:nvPr>
            <p:ph idx="1"/>
          </p:nvPr>
        </p:nvSpPr>
        <p:spPr/>
        <p:txBody>
          <a:bodyPr>
            <a:normAutofit/>
          </a:bodyPr>
          <a:lstStyle/>
          <a:p>
            <a:r>
              <a:rPr lang="en-US" dirty="0" smtClean="0"/>
              <a:t>Researchers figured out which nutrients were essential to human health</a:t>
            </a:r>
          </a:p>
          <a:p>
            <a:r>
              <a:rPr lang="en-US" dirty="0" smtClean="0"/>
              <a:t>Used to help keep soldiers healthy</a:t>
            </a:r>
          </a:p>
          <a:p>
            <a:r>
              <a:rPr lang="en-US" dirty="0" smtClean="0"/>
              <a:t>American researchers created the “D-ration” chocolate bar with 1800 calories, and essential vitamins and minerals</a:t>
            </a:r>
          </a:p>
          <a:p>
            <a:r>
              <a:rPr lang="en-US" dirty="0" smtClean="0"/>
              <a:t>Hershey produced them</a:t>
            </a:r>
          </a:p>
          <a:p>
            <a:r>
              <a:rPr lang="en-US" dirty="0" smtClean="0"/>
              <a:t>3 billion bars were given to all Allied soldiers between 1940-1945</a:t>
            </a:r>
            <a:endParaRPr lang="en-CA" dirty="0"/>
          </a:p>
        </p:txBody>
      </p:sp>
    </p:spTree>
    <p:extLst>
      <p:ext uri="{BB962C8B-B14F-4D97-AF65-F5344CB8AC3E}">
        <p14:creationId xmlns:p14="http://schemas.microsoft.com/office/powerpoint/2010/main" val="40807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smtClean="0"/>
              <a:t>Canada’s National Research Council developed high-protein powdered foods such as eggs and milk that could easily be shipped overseas</a:t>
            </a:r>
          </a:p>
          <a:p>
            <a:r>
              <a:rPr lang="en-US" dirty="0" smtClean="0"/>
              <a:t>Chemistry!  </a:t>
            </a:r>
            <a:endParaRPr lang="en-CA" dirty="0"/>
          </a:p>
        </p:txBody>
      </p:sp>
      <p:pic>
        <p:nvPicPr>
          <p:cNvPr id="4098" name="Picture 2" descr="http://www.war44.com/misc/images/2/WWII_Powdered_foo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724" y="3284984"/>
            <a:ext cx="31051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02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smtClean="0"/>
              <a:t>Penicillin had been discovered in 1928</a:t>
            </a:r>
          </a:p>
          <a:p>
            <a:r>
              <a:rPr lang="en-US" dirty="0" smtClean="0"/>
              <a:t>Was manufactured on a massive scale in the USA during the war</a:t>
            </a:r>
          </a:p>
          <a:p>
            <a:r>
              <a:rPr lang="en-US" dirty="0" smtClean="0"/>
              <a:t>Given to soldiers and civilians</a:t>
            </a:r>
          </a:p>
          <a:p>
            <a:r>
              <a:rPr lang="en-US" dirty="0" smtClean="0"/>
              <a:t>Reduced the number of amputations required</a:t>
            </a:r>
          </a:p>
          <a:p>
            <a:r>
              <a:rPr lang="en-US" dirty="0" smtClean="0"/>
              <a:t>Given to soldiers when wounded so that they would be fine until they saw a doctor</a:t>
            </a:r>
            <a:endParaRPr lang="en-CA" dirty="0"/>
          </a:p>
        </p:txBody>
      </p:sp>
    </p:spTree>
    <p:extLst>
      <p:ext uri="{BB962C8B-B14F-4D97-AF65-F5344CB8AC3E}">
        <p14:creationId xmlns:p14="http://schemas.microsoft.com/office/powerpoint/2010/main" val="28186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050" name="Picture 2" descr="http://www.nnwwiim.org/images/ed-lesson-penicillin-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520164"/>
            <a:ext cx="6696744" cy="573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4835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3074" name="Picture 2" descr="http://92609923.weebly.com/uploads/1/4/2/8/14282800/9698179.jpg?4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260648"/>
            <a:ext cx="6696744" cy="619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7978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Consolidation</a:t>
            </a:r>
            <a:endParaRPr lang="en-CA" dirty="0"/>
          </a:p>
        </p:txBody>
      </p:sp>
      <p:sp>
        <p:nvSpPr>
          <p:cNvPr id="3" name="Content Placeholder 2"/>
          <p:cNvSpPr>
            <a:spLocks noGrp="1"/>
          </p:cNvSpPr>
          <p:nvPr>
            <p:ph idx="1"/>
          </p:nvPr>
        </p:nvSpPr>
        <p:spPr/>
        <p:txBody>
          <a:bodyPr/>
          <a:lstStyle/>
          <a:p>
            <a:pPr marL="0" indent="0">
              <a:buNone/>
            </a:pPr>
            <a:r>
              <a:rPr lang="en-US" dirty="0" smtClean="0"/>
              <a:t>3 statements: </a:t>
            </a:r>
          </a:p>
          <a:p>
            <a:pPr marL="0" indent="0">
              <a:buNone/>
            </a:pPr>
            <a:endParaRPr lang="en-US" dirty="0"/>
          </a:p>
          <a:p>
            <a:pPr marL="0" indent="0">
              <a:buNone/>
            </a:pPr>
            <a:r>
              <a:rPr lang="en-US" dirty="0" smtClean="0"/>
              <a:t>I really understand….</a:t>
            </a:r>
          </a:p>
          <a:p>
            <a:pPr marL="0" indent="0">
              <a:buNone/>
            </a:pPr>
            <a:r>
              <a:rPr lang="en-US" dirty="0" smtClean="0"/>
              <a:t>I </a:t>
            </a:r>
            <a:r>
              <a:rPr lang="en-US" dirty="0" err="1" smtClean="0"/>
              <a:t>sorta</a:t>
            </a:r>
            <a:r>
              <a:rPr lang="en-US" dirty="0" smtClean="0"/>
              <a:t>, </a:t>
            </a:r>
            <a:r>
              <a:rPr lang="en-US" dirty="0" err="1" smtClean="0"/>
              <a:t>kinda</a:t>
            </a:r>
            <a:r>
              <a:rPr lang="en-US" dirty="0" smtClean="0"/>
              <a:t>, almost understand… </a:t>
            </a:r>
          </a:p>
          <a:p>
            <a:pPr marL="0" indent="0">
              <a:buNone/>
            </a:pPr>
            <a:r>
              <a:rPr lang="en-US" dirty="0" smtClean="0"/>
              <a:t>I have a lot of questions about… </a:t>
            </a:r>
            <a:endParaRPr lang="en-CA" dirty="0"/>
          </a:p>
        </p:txBody>
      </p:sp>
    </p:spTree>
    <p:extLst>
      <p:ext uri="{BB962C8B-B14F-4D97-AF65-F5344CB8AC3E}">
        <p14:creationId xmlns:p14="http://schemas.microsoft.com/office/powerpoint/2010/main" val="284349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9597" y="891166"/>
            <a:ext cx="3800254" cy="510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47070" y="1298953"/>
            <a:ext cx="1473713" cy="300082"/>
          </a:xfrm>
          <a:prstGeom prst="rect">
            <a:avLst/>
          </a:prstGeom>
          <a:noFill/>
        </p:spPr>
        <p:txBody>
          <a:bodyPr wrap="square" rtlCol="0">
            <a:spAutoFit/>
          </a:bodyPr>
          <a:lstStyle/>
          <a:p>
            <a:r>
              <a:rPr lang="en-US" sz="1350" dirty="0"/>
              <a:t>What Do You See?</a:t>
            </a:r>
            <a:endParaRPr lang="en-CA" sz="1350" dirty="0"/>
          </a:p>
        </p:txBody>
      </p:sp>
      <p:sp>
        <p:nvSpPr>
          <p:cNvPr id="3" name="TextBox 2"/>
          <p:cNvSpPr txBox="1"/>
          <p:nvPr/>
        </p:nvSpPr>
        <p:spPr>
          <a:xfrm>
            <a:off x="7975170" y="1298953"/>
            <a:ext cx="2603716" cy="3416320"/>
          </a:xfrm>
          <a:prstGeom prst="rect">
            <a:avLst/>
          </a:prstGeom>
          <a:noFill/>
        </p:spPr>
        <p:txBody>
          <a:bodyPr wrap="square" rtlCol="0">
            <a:spAutoFit/>
          </a:bodyPr>
          <a:lstStyle/>
          <a:p>
            <a:r>
              <a:rPr lang="en-US" sz="1350" dirty="0"/>
              <a:t>What can we infer about this</a:t>
            </a:r>
          </a:p>
          <a:p>
            <a:r>
              <a:rPr lang="en-US" sz="1350" dirty="0"/>
              <a:t>particular group of Nazis?</a:t>
            </a:r>
          </a:p>
          <a:p>
            <a:endParaRPr lang="en-US" sz="1350" dirty="0"/>
          </a:p>
          <a:p>
            <a:r>
              <a:rPr lang="en-US" sz="1350" dirty="0"/>
              <a:t>Based on what you know, what stage of the war might this be?</a:t>
            </a:r>
          </a:p>
          <a:p>
            <a:endParaRPr lang="en-US" sz="1350" dirty="0"/>
          </a:p>
          <a:p>
            <a:endParaRPr lang="en-US" sz="1350" dirty="0"/>
          </a:p>
          <a:p>
            <a:endParaRPr lang="en-US" sz="1350" dirty="0"/>
          </a:p>
          <a:p>
            <a:r>
              <a:rPr lang="en-US" sz="1350" dirty="0"/>
              <a:t>Why do you think the location of </a:t>
            </a:r>
          </a:p>
          <a:p>
            <a:r>
              <a:rPr lang="en-US" sz="1350" dirty="0"/>
              <a:t>this photo is important?</a:t>
            </a:r>
          </a:p>
          <a:p>
            <a:endParaRPr lang="en-US" sz="1350" dirty="0"/>
          </a:p>
          <a:p>
            <a:endParaRPr lang="en-US" sz="1350" dirty="0"/>
          </a:p>
          <a:p>
            <a:endParaRPr lang="en-US" sz="1350" dirty="0"/>
          </a:p>
          <a:p>
            <a:r>
              <a:rPr lang="en-US" sz="1350" dirty="0"/>
              <a:t>What do you think is happening elsewhere in Europe?</a:t>
            </a:r>
          </a:p>
          <a:p>
            <a:endParaRPr lang="en-CA" sz="1350" dirty="0"/>
          </a:p>
        </p:txBody>
      </p:sp>
    </p:spTree>
    <p:extLst>
      <p:ext uri="{BB962C8B-B14F-4D97-AF65-F5344CB8AC3E}">
        <p14:creationId xmlns:p14="http://schemas.microsoft.com/office/powerpoint/2010/main" val="4176136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additive="base">
                                        <p:cTn id="13" dur="500" fill="hold"/>
                                        <p:tgtEl>
                                          <p:spTgt spid="25603"/>
                                        </p:tgtEl>
                                        <p:attrNameLst>
                                          <p:attrName>ppt_x</p:attrName>
                                        </p:attrNameLst>
                                      </p:cBhvr>
                                      <p:tavLst>
                                        <p:tav tm="0">
                                          <p:val>
                                            <p:strVal val="#ppt_x"/>
                                          </p:val>
                                        </p:tav>
                                        <p:tav tm="100000">
                                          <p:val>
                                            <p:strVal val="#ppt_x"/>
                                          </p:val>
                                        </p:tav>
                                      </p:tavLst>
                                    </p:anim>
                                    <p:anim calcmode="lin" valueType="num">
                                      <p:cBhvr additive="base">
                                        <p:cTn id="14"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131094"/>
            <a:ext cx="7886700" cy="690926"/>
          </a:xfrm>
        </p:spPr>
        <p:txBody>
          <a:bodyPr>
            <a:normAutofit fontScale="90000"/>
          </a:bodyPr>
          <a:lstStyle/>
          <a:p>
            <a:pPr algn="ctr"/>
            <a:r>
              <a:rPr lang="en-US" b="1" dirty="0" smtClean="0"/>
              <a:t>Canadian Battles (1940-1943)</a:t>
            </a:r>
            <a:endParaRPr lang="en-CA" b="1" dirty="0"/>
          </a:p>
        </p:txBody>
      </p:sp>
      <p:sp>
        <p:nvSpPr>
          <p:cNvPr id="3" name="Content Placeholder 2"/>
          <p:cNvSpPr>
            <a:spLocks noGrp="1"/>
          </p:cNvSpPr>
          <p:nvPr>
            <p:ph sz="half" idx="1"/>
          </p:nvPr>
        </p:nvSpPr>
        <p:spPr>
          <a:xfrm>
            <a:off x="407368" y="1926635"/>
            <a:ext cx="5631483" cy="3563339"/>
          </a:xfrm>
        </p:spPr>
        <p:txBody>
          <a:bodyPr>
            <a:normAutofit fontScale="85000" lnSpcReduction="20000"/>
          </a:bodyPr>
          <a:lstStyle/>
          <a:p>
            <a:pPr marL="0" indent="0">
              <a:buNone/>
            </a:pPr>
            <a:r>
              <a:rPr lang="en-US" b="1" dirty="0"/>
              <a:t>What We Know:</a:t>
            </a:r>
          </a:p>
          <a:p>
            <a:pPr marL="0" indent="0">
              <a:buNone/>
            </a:pPr>
            <a:r>
              <a:rPr lang="en-US" dirty="0"/>
              <a:t>1933 – Hitler takes power</a:t>
            </a:r>
          </a:p>
          <a:p>
            <a:pPr marL="0" indent="0">
              <a:buNone/>
            </a:pPr>
            <a:r>
              <a:rPr lang="en-US" dirty="0"/>
              <a:t>1936 – Germany occupies Rhineland</a:t>
            </a:r>
          </a:p>
          <a:p>
            <a:pPr marL="0" indent="0">
              <a:buNone/>
            </a:pPr>
            <a:r>
              <a:rPr lang="en-US" dirty="0"/>
              <a:t>1938 – Germany occupies Austria</a:t>
            </a:r>
          </a:p>
          <a:p>
            <a:pPr marL="0" indent="0">
              <a:buNone/>
            </a:pPr>
            <a:r>
              <a:rPr lang="en-US" dirty="0"/>
              <a:t>1939 – Germany occupies Czechoslovakia</a:t>
            </a:r>
          </a:p>
          <a:p>
            <a:pPr marL="0" indent="0">
              <a:buNone/>
            </a:pPr>
            <a:r>
              <a:rPr lang="en-US" dirty="0"/>
              <a:t>1939 – Germany and USSR sign non-aggression pact</a:t>
            </a:r>
          </a:p>
          <a:p>
            <a:pPr marL="0" indent="0">
              <a:buNone/>
            </a:pPr>
            <a:r>
              <a:rPr lang="en-US" dirty="0"/>
              <a:t>1939 – Germany invades </a:t>
            </a:r>
            <a:r>
              <a:rPr lang="en-US" dirty="0" smtClean="0"/>
              <a:t>Poland</a:t>
            </a:r>
          </a:p>
          <a:p>
            <a:pPr marL="0" indent="0">
              <a:buNone/>
            </a:pPr>
            <a:r>
              <a:rPr lang="en-US" dirty="0" smtClean="0"/>
              <a:t>1939 – War is declared on Germany</a:t>
            </a:r>
            <a:endParaRPr lang="en-US" dirty="0"/>
          </a:p>
        </p:txBody>
      </p:sp>
      <p:sp>
        <p:nvSpPr>
          <p:cNvPr id="4" name="Content Placeholder 3"/>
          <p:cNvSpPr>
            <a:spLocks noGrp="1"/>
          </p:cNvSpPr>
          <p:nvPr>
            <p:ph sz="half" idx="2"/>
          </p:nvPr>
        </p:nvSpPr>
        <p:spPr>
          <a:xfrm>
            <a:off x="6153151" y="1926635"/>
            <a:ext cx="5487465" cy="3563339"/>
          </a:xfrm>
        </p:spPr>
        <p:txBody>
          <a:bodyPr>
            <a:normAutofit fontScale="85000" lnSpcReduction="20000"/>
          </a:bodyPr>
          <a:lstStyle/>
          <a:p>
            <a:pPr marL="0" indent="0">
              <a:buNone/>
            </a:pPr>
            <a:r>
              <a:rPr lang="en-US" b="1" dirty="0" smtClean="0"/>
              <a:t>What Happens Next:</a:t>
            </a:r>
          </a:p>
          <a:p>
            <a:pPr marL="0" indent="0">
              <a:buNone/>
            </a:pPr>
            <a:r>
              <a:rPr lang="en-US" dirty="0" smtClean="0"/>
              <a:t>1939/40 – Canada mobilizes with great support, arrive in England for continued training</a:t>
            </a:r>
          </a:p>
          <a:p>
            <a:pPr marL="0" indent="0">
              <a:buNone/>
            </a:pPr>
            <a:r>
              <a:rPr lang="en-US" dirty="0" smtClean="0"/>
              <a:t>1940 – Germany sweeps through western Europe with occupation of France in June. The French government goes into exile.</a:t>
            </a:r>
          </a:p>
          <a:p>
            <a:pPr marL="0" indent="0">
              <a:buNone/>
            </a:pPr>
            <a:r>
              <a:rPr lang="en-US" dirty="0" smtClean="0"/>
              <a:t>1940 onward – Germany begins building up </a:t>
            </a:r>
            <a:r>
              <a:rPr lang="en-US" dirty="0" err="1" smtClean="0"/>
              <a:t>defences</a:t>
            </a:r>
            <a:r>
              <a:rPr lang="en-US" dirty="0" smtClean="0"/>
              <a:t> on ‘Atlantic Wall’ or ‘Fortress Europe’ (coast of France)</a:t>
            </a:r>
          </a:p>
          <a:p>
            <a:endParaRPr lang="en-CA" dirty="0"/>
          </a:p>
        </p:txBody>
      </p:sp>
    </p:spTree>
    <p:extLst>
      <p:ext uri="{BB962C8B-B14F-4D97-AF65-F5344CB8AC3E}">
        <p14:creationId xmlns:p14="http://schemas.microsoft.com/office/powerpoint/2010/main" val="154417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Picture Analysis</a:t>
            </a:r>
            <a:endParaRPr lang="en-CA" b="1" dirty="0"/>
          </a:p>
        </p:txBody>
      </p:sp>
      <p:sp>
        <p:nvSpPr>
          <p:cNvPr id="3" name="Content Placeholder 2"/>
          <p:cNvSpPr>
            <a:spLocks noGrp="1"/>
          </p:cNvSpPr>
          <p:nvPr>
            <p:ph idx="1"/>
          </p:nvPr>
        </p:nvSpPr>
        <p:spPr/>
        <p:txBody>
          <a:bodyPr/>
          <a:lstStyle/>
          <a:p>
            <a:r>
              <a:rPr lang="en-US" dirty="0" smtClean="0"/>
              <a:t>You will be given a picture of a Canadian involvement during 1940-1943. With the picture you get you will a) write what you see on the left and then b)  make 4 inference questions based on that picture</a:t>
            </a:r>
          </a:p>
          <a:p>
            <a:r>
              <a:rPr lang="en-US" dirty="0" smtClean="0"/>
              <a:t>Meet with people that have the other 3 pictures. Ask each other the questions you’ve made</a:t>
            </a:r>
            <a:endParaRPr lang="en-CA" dirty="0"/>
          </a:p>
        </p:txBody>
      </p:sp>
    </p:spTree>
    <p:extLst>
      <p:ext uri="{BB962C8B-B14F-4D97-AF65-F5344CB8AC3E}">
        <p14:creationId xmlns:p14="http://schemas.microsoft.com/office/powerpoint/2010/main" val="161273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070" y="1298953"/>
            <a:ext cx="1473713" cy="300082"/>
          </a:xfrm>
          <a:prstGeom prst="rect">
            <a:avLst/>
          </a:prstGeom>
          <a:noFill/>
        </p:spPr>
        <p:txBody>
          <a:bodyPr wrap="square" rtlCol="0">
            <a:spAutoFit/>
          </a:bodyPr>
          <a:lstStyle/>
          <a:p>
            <a:r>
              <a:rPr lang="en-US" sz="1350" dirty="0"/>
              <a:t>What Do You See?</a:t>
            </a:r>
            <a:endParaRPr lang="en-CA" sz="1350" dirty="0"/>
          </a:p>
        </p:txBody>
      </p:sp>
      <p:pic>
        <p:nvPicPr>
          <p:cNvPr id="1026" name="Picture 2" descr="https://upload.wikimedia.org/wikipedia/commons/5/54/Battle_of_britain_air_obser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7895" y="1913040"/>
            <a:ext cx="5050226" cy="37486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6217" y="1019982"/>
            <a:ext cx="316112" cy="300082"/>
          </a:xfrm>
          <a:prstGeom prst="rect">
            <a:avLst/>
          </a:prstGeom>
          <a:noFill/>
        </p:spPr>
        <p:txBody>
          <a:bodyPr wrap="none" rtlCol="0">
            <a:spAutoFit/>
          </a:bodyPr>
          <a:lstStyle/>
          <a:p>
            <a:r>
              <a:rPr lang="en-US" sz="1350" dirty="0"/>
              <a:t>1.</a:t>
            </a:r>
            <a:endParaRPr lang="en-CA" sz="1350" dirty="0"/>
          </a:p>
        </p:txBody>
      </p:sp>
      <p:sp>
        <p:nvSpPr>
          <p:cNvPr id="5" name="TextBox 4"/>
          <p:cNvSpPr txBox="1"/>
          <p:nvPr/>
        </p:nvSpPr>
        <p:spPr>
          <a:xfrm>
            <a:off x="8242516" y="1331852"/>
            <a:ext cx="2293513" cy="300082"/>
          </a:xfrm>
          <a:prstGeom prst="rect">
            <a:avLst/>
          </a:prstGeom>
          <a:noFill/>
        </p:spPr>
        <p:txBody>
          <a:bodyPr wrap="none" rtlCol="0">
            <a:spAutoFit/>
          </a:bodyPr>
          <a:lstStyle/>
          <a:p>
            <a:r>
              <a:rPr lang="en-US" sz="1350" dirty="0"/>
              <a:t>Make 3-5 Inference Questions</a:t>
            </a:r>
            <a:endParaRPr lang="en-CA" sz="1350" dirty="0"/>
          </a:p>
        </p:txBody>
      </p:sp>
    </p:spTree>
    <p:extLst>
      <p:ext uri="{BB962C8B-B14F-4D97-AF65-F5344CB8AC3E}">
        <p14:creationId xmlns:p14="http://schemas.microsoft.com/office/powerpoint/2010/main" val="835556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1430</Words>
  <Application>Microsoft Office PowerPoint</Application>
  <PresentationFormat>Widescreen</PresentationFormat>
  <Paragraphs>174</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Wingdings</vt:lpstr>
      <vt:lpstr>Office Theme</vt:lpstr>
      <vt:lpstr>1941-1942 Canada Plays Its Part</vt:lpstr>
      <vt:lpstr>Canada Plays Its Part (1941-42)</vt:lpstr>
      <vt:lpstr>PowerPoint Presentation</vt:lpstr>
      <vt:lpstr>PowerPoint Presentation</vt:lpstr>
      <vt:lpstr>Mind’s On – Picture Analysis</vt:lpstr>
      <vt:lpstr>PowerPoint Presentation</vt:lpstr>
      <vt:lpstr>Canadian Battles (1940-1943)</vt:lpstr>
      <vt:lpstr>Picture Analysis</vt:lpstr>
      <vt:lpstr>PowerPoint Presentation</vt:lpstr>
      <vt:lpstr>PowerPoint Presentation</vt:lpstr>
      <vt:lpstr>PowerPoint Presentation</vt:lpstr>
      <vt:lpstr>PowerPoint Presentation</vt:lpstr>
      <vt:lpstr>Canada in the Pacific</vt:lpstr>
      <vt:lpstr>PowerPoint Presentation</vt:lpstr>
      <vt:lpstr>PowerPoint Presentation</vt:lpstr>
      <vt:lpstr>Hong Kong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Hitler and the USSR</vt:lpstr>
      <vt:lpstr>PowerPoint Presentation</vt:lpstr>
      <vt:lpstr>PowerPoint Presentation</vt:lpstr>
      <vt:lpstr>PowerPoint Presentation</vt:lpstr>
      <vt:lpstr>Dieppe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Battle of the Atlantic</vt:lpstr>
      <vt:lpstr>PowerPoint Presentation</vt:lpstr>
      <vt:lpstr>PowerPoint Presentation</vt:lpstr>
      <vt:lpstr>PowerPoint Presentation</vt:lpstr>
      <vt:lpstr>PowerPoint Presentation</vt:lpstr>
      <vt:lpstr>PowerPoint Presentation</vt:lpstr>
      <vt:lpstr>Science and Technology</vt:lpstr>
      <vt:lpstr>1. Radar</vt:lpstr>
      <vt:lpstr>PowerPoint Presentation</vt:lpstr>
      <vt:lpstr>2. Sonar</vt:lpstr>
      <vt:lpstr>3.  The Enigma Machine</vt:lpstr>
      <vt:lpstr>PowerPoint Presentation</vt:lpstr>
      <vt:lpstr>4. Better Food and Medicine</vt:lpstr>
      <vt:lpstr>PowerPoint Presentation</vt:lpstr>
      <vt:lpstr>PowerPoint Presentation</vt:lpstr>
      <vt:lpstr>PowerPoint Presentation</vt:lpstr>
      <vt:lpstr>PowerPoint Presentation</vt:lpstr>
      <vt:lpstr>Consolidation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1941-1942 Canada Plays Its Part</dc:title>
  <dc:creator>Bew, Mairi</dc:creator>
  <cp:lastModifiedBy>Bew, Mairi</cp:lastModifiedBy>
  <cp:revision>26</cp:revision>
  <dcterms:created xsi:type="dcterms:W3CDTF">2014-12-02T12:45:20Z</dcterms:created>
  <dcterms:modified xsi:type="dcterms:W3CDTF">2018-04-19T13:26:26Z</dcterms:modified>
</cp:coreProperties>
</file>