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294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731C-3D40-4603-A0A8-A15389C3A0B1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E049-D1F0-49D9-A4A8-5381D20B5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731C-3D40-4603-A0A8-A15389C3A0B1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E049-D1F0-49D9-A4A8-5381D20B5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731C-3D40-4603-A0A8-A15389C3A0B1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E049-D1F0-49D9-A4A8-5381D20B5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731C-3D40-4603-A0A8-A15389C3A0B1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E049-D1F0-49D9-A4A8-5381D20B5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731C-3D40-4603-A0A8-A15389C3A0B1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E049-D1F0-49D9-A4A8-5381D20B5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731C-3D40-4603-A0A8-A15389C3A0B1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E049-D1F0-49D9-A4A8-5381D20B5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731C-3D40-4603-A0A8-A15389C3A0B1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E049-D1F0-49D9-A4A8-5381D20B5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731C-3D40-4603-A0A8-A15389C3A0B1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E049-D1F0-49D9-A4A8-5381D20B5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731C-3D40-4603-A0A8-A15389C3A0B1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E049-D1F0-49D9-A4A8-5381D20B5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731C-3D40-4603-A0A8-A15389C3A0B1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E049-D1F0-49D9-A4A8-5381D20B5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731C-3D40-4603-A0A8-A15389C3A0B1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E049-D1F0-49D9-A4A8-5381D20B5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7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F731C-3D40-4603-A0A8-A15389C3A0B1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8E049-D1F0-49D9-A4A8-5381D20B5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Normandy Invasion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CHC 2DR</a:t>
            </a:r>
          </a:p>
          <a:p>
            <a:r>
              <a:rPr lang="en-US" dirty="0" smtClean="0"/>
              <a:t>Lesson 49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://www.junobeach.info/images/juno-3%20d-day%20juno%20map%20color%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685800"/>
            <a:ext cx="8305800" cy="5886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upload.wikimedia.org/wikipedia/commons/4/4c/%27Nan_White%27_Beach,_JUNO_Area_at_Bernieres-sur-M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1" y="685800"/>
            <a:ext cx="8466921" cy="5019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578" name="AutoShape 2" descr="https://battlefieldstour.files.wordpress.com/2010/08/img_2747.jpg"/>
          <p:cNvSpPr>
            <a:spLocks noChangeAspect="1" noChangeArrowheads="1"/>
          </p:cNvSpPr>
          <p:nvPr/>
        </p:nvSpPr>
        <p:spPr bwMode="auto">
          <a:xfrm>
            <a:off x="1679575" y="-2827338"/>
            <a:ext cx="8839200" cy="5895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AutoShape 4" descr="https://battlefieldstour.files.wordpress.com/2010/08/img_2747.jpg"/>
          <p:cNvSpPr>
            <a:spLocks noChangeAspect="1" noChangeArrowheads="1"/>
          </p:cNvSpPr>
          <p:nvPr/>
        </p:nvSpPr>
        <p:spPr bwMode="auto">
          <a:xfrm>
            <a:off x="1679575" y="-2827338"/>
            <a:ext cx="8839200" cy="5895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2" name="AutoShape 6" descr="https://battlefieldstour.files.wordpress.com/2010/08/img_2747.jpg"/>
          <p:cNvSpPr>
            <a:spLocks noChangeAspect="1" noChangeArrowheads="1"/>
          </p:cNvSpPr>
          <p:nvPr/>
        </p:nvSpPr>
        <p:spPr bwMode="auto">
          <a:xfrm>
            <a:off x="1679575" y="-2827338"/>
            <a:ext cx="8839200" cy="5895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4" name="Picture 8" descr="http://www.ddayguidedtours.com/images/ddayguidedtours-juno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1" y="457200"/>
            <a:ext cx="7858125" cy="5895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http://raesidecartoon.com/dbtest/images/9/116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914401"/>
            <a:ext cx="6324600" cy="50788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WWII 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2257428"/>
          </a:xfrm>
        </p:spPr>
        <p:txBody>
          <a:bodyPr/>
          <a:lstStyle/>
          <a:p>
            <a:r>
              <a:rPr lang="en-US" dirty="0" smtClean="0"/>
              <a:t>Following the Normandy invasion, the Allies spent 11 months pushing the Germans out of other nations</a:t>
            </a:r>
          </a:p>
          <a:p>
            <a:r>
              <a:rPr lang="en-US" dirty="0" smtClean="0"/>
              <a:t>This was called the ‘</a:t>
            </a:r>
            <a:r>
              <a:rPr lang="en-US" dirty="0" smtClean="0">
                <a:solidFill>
                  <a:srgbClr val="7030A0"/>
                </a:solidFill>
              </a:rPr>
              <a:t>Liberation</a:t>
            </a:r>
            <a:r>
              <a:rPr lang="en-US" dirty="0" smtClean="0"/>
              <a:t>’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5362" name="Picture 2" descr="http://theworldthatwas.com/P91904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248" y="3266091"/>
            <a:ext cx="4857752" cy="35919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03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 Canadians Did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General </a:t>
            </a:r>
            <a:r>
              <a:rPr lang="en-US" dirty="0" err="1" smtClean="0"/>
              <a:t>Crerar</a:t>
            </a:r>
            <a:r>
              <a:rPr lang="en-US" dirty="0" smtClean="0"/>
              <a:t> had all 5 Canadian divisions under his command</a:t>
            </a:r>
          </a:p>
          <a:p>
            <a:pPr lvl="0"/>
            <a:r>
              <a:rPr lang="en-US" dirty="0" smtClean="0"/>
              <a:t>It was the first time that a) all the Canadian army was together and b) under a Canadian leader</a:t>
            </a:r>
          </a:p>
          <a:p>
            <a:pPr lvl="0"/>
            <a:r>
              <a:rPr lang="en-US" dirty="0" smtClean="0"/>
              <a:t>April 1945, Canadians had to go north into Holland and free it (Liberate it)</a:t>
            </a:r>
          </a:p>
          <a:p>
            <a:pPr lvl="0"/>
            <a:r>
              <a:rPr lang="en-US" dirty="0" smtClean="0"/>
              <a:t>They cleared north-east Europe; canals, bogs, dedicated Nazis, severe </a:t>
            </a:r>
            <a:r>
              <a:rPr lang="en-US" dirty="0" smtClean="0">
                <a:solidFill>
                  <a:srgbClr val="7030A0"/>
                </a:solidFill>
              </a:rPr>
              <a:t>fighting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01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786059"/>
            <a:ext cx="2757478" cy="3340105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31746" name="Picture 2" descr="Troops who took part in the raid on Dieppe, France, 19 Aug 1942. (PAC DND Army 08237 and DVA 72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232" y="1428736"/>
            <a:ext cx="5286412" cy="51006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983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85800"/>
            <a:ext cx="10972800" cy="4125892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A truce was called in Holland to get food to starving Dutch citizens</a:t>
            </a:r>
          </a:p>
          <a:p>
            <a:pPr lvl="0"/>
            <a:r>
              <a:rPr lang="en-US" dirty="0" smtClean="0"/>
              <a:t>Canadians flew in food and dropped it by parachute</a:t>
            </a:r>
          </a:p>
          <a:p>
            <a:pPr lvl="0"/>
            <a:r>
              <a:rPr lang="en-US" dirty="0" smtClean="0"/>
              <a:t>9000 Canadians were freed from German  POW camps</a:t>
            </a:r>
          </a:p>
          <a:p>
            <a:pPr lvl="0"/>
            <a:r>
              <a:rPr lang="en-US" dirty="0" smtClean="0"/>
              <a:t>May 8, 1945 – “VE DAY” – Victory in Europe – official holiday</a:t>
            </a:r>
          </a:p>
          <a:p>
            <a:pPr lvl="0"/>
            <a:r>
              <a:rPr lang="en-US" dirty="0" smtClean="0"/>
              <a:t>This was the greatest celebration Canada had ever </a:t>
            </a:r>
            <a:r>
              <a:rPr lang="en-US" dirty="0" smtClean="0">
                <a:solidFill>
                  <a:srgbClr val="7030A0"/>
                </a:solidFill>
              </a:rPr>
              <a:t>seen</a:t>
            </a:r>
          </a:p>
          <a:p>
            <a:endParaRPr lang="en-US" dirty="0"/>
          </a:p>
        </p:txBody>
      </p:sp>
      <p:pic>
        <p:nvPicPr>
          <p:cNvPr id="13314" name="Picture 2" descr="http://myhero.com/images/guest/g10484/hero27504/g10484_u28452_Canadian_Troops_Liberating_Holl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5802" y="4143370"/>
            <a:ext cx="4071946" cy="27146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281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Normandy Invasion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Agenda: </a:t>
            </a:r>
          </a:p>
          <a:p>
            <a:pPr marL="514350" indent="-514350">
              <a:buNone/>
            </a:pPr>
            <a:r>
              <a:rPr lang="en-US" dirty="0" smtClean="0"/>
              <a:t>Minds-On: 		Lessons from Dieppe</a:t>
            </a:r>
          </a:p>
          <a:p>
            <a:pPr marL="514350" indent="-514350">
              <a:buNone/>
            </a:pPr>
            <a:r>
              <a:rPr lang="en-US" dirty="0" smtClean="0"/>
              <a:t>Action:			Note and discussion</a:t>
            </a:r>
          </a:p>
          <a:p>
            <a:pPr marL="514350" indent="-514350">
              <a:buNone/>
            </a:pPr>
            <a:r>
              <a:rPr lang="en-US" dirty="0" smtClean="0"/>
              <a:t>					Video &amp; Note-taking</a:t>
            </a:r>
          </a:p>
          <a:p>
            <a:pPr marL="514350" indent="-514350">
              <a:buNone/>
            </a:pPr>
            <a:r>
              <a:rPr lang="en-US" dirty="0" smtClean="0"/>
              <a:t>Consolidation: 		3 Things</a:t>
            </a:r>
          </a:p>
          <a:p>
            <a:pPr marL="514350" indent="-514350"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49644"/>
            <a:ext cx="6248400" cy="631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2.bp.blogspot.com/_FVOjZSk7gew/SxVvcoDskxI/AAAAAAAAAWE/s1zH7sM4Xx0/s1600/landing+beach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1" y="1066801"/>
            <a:ext cx="7628649" cy="4943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Element of surprise was essential</a:t>
            </a:r>
          </a:p>
          <a:p>
            <a:r>
              <a:rPr lang="en-US" dirty="0" smtClean="0"/>
              <a:t>Built up a fake airbases, installations, tanks, etc. across the Channel from Calais</a:t>
            </a:r>
          </a:p>
          <a:p>
            <a:r>
              <a:rPr lang="en-US" dirty="0" smtClean="0"/>
              <a:t>Allied forces were actually gathering further </a:t>
            </a:r>
            <a:r>
              <a:rPr lang="en-US" dirty="0" smtClean="0">
                <a:solidFill>
                  <a:srgbClr val="FF0000"/>
                </a:solidFill>
              </a:rPr>
              <a:t>west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MARTInkShape-1"/>
          <p:cNvSpPr/>
          <p:nvPr>
            <p:custDataLst>
              <p:tags r:id="rId1"/>
            </p:custDataLst>
          </p:nvPr>
        </p:nvSpPr>
        <p:spPr>
          <a:xfrm>
            <a:off x="2375561" y="2352675"/>
            <a:ext cx="296497" cy="257097"/>
          </a:xfrm>
          <a:custGeom>
            <a:avLst/>
            <a:gdLst/>
            <a:ahLst/>
            <a:cxnLst/>
            <a:rect l="0" t="0" r="0" b="0"/>
            <a:pathLst>
              <a:path w="296497" h="257097">
                <a:moveTo>
                  <a:pt x="291439" y="0"/>
                </a:moveTo>
                <a:lnTo>
                  <a:pt x="291439" y="0"/>
                </a:lnTo>
                <a:lnTo>
                  <a:pt x="296496" y="0"/>
                </a:lnTo>
                <a:lnTo>
                  <a:pt x="295868" y="3175"/>
                </a:lnTo>
                <a:lnTo>
                  <a:pt x="289527" y="15169"/>
                </a:lnTo>
                <a:lnTo>
                  <a:pt x="279653" y="25439"/>
                </a:lnTo>
                <a:lnTo>
                  <a:pt x="232275" y="63874"/>
                </a:lnTo>
                <a:lnTo>
                  <a:pt x="186399" y="95299"/>
                </a:lnTo>
                <a:lnTo>
                  <a:pt x="140063" y="127007"/>
                </a:lnTo>
                <a:lnTo>
                  <a:pt x="99610" y="158751"/>
                </a:lnTo>
                <a:lnTo>
                  <a:pt x="56930" y="196850"/>
                </a:lnTo>
                <a:lnTo>
                  <a:pt x="17258" y="243678"/>
                </a:lnTo>
                <a:lnTo>
                  <a:pt x="5539" y="255410"/>
                </a:lnTo>
                <a:lnTo>
                  <a:pt x="2414" y="257056"/>
                </a:lnTo>
                <a:lnTo>
                  <a:pt x="331" y="257096"/>
                </a:lnTo>
                <a:lnTo>
                  <a:pt x="0" y="255006"/>
                </a:lnTo>
                <a:lnTo>
                  <a:pt x="9787" y="225597"/>
                </a:lnTo>
                <a:lnTo>
                  <a:pt x="35222" y="185296"/>
                </a:lnTo>
                <a:lnTo>
                  <a:pt x="59853" y="143728"/>
                </a:lnTo>
                <a:lnTo>
                  <a:pt x="91439" y="102901"/>
                </a:lnTo>
                <a:lnTo>
                  <a:pt x="129516" y="57822"/>
                </a:lnTo>
                <a:lnTo>
                  <a:pt x="160075" y="29470"/>
                </a:lnTo>
                <a:lnTo>
                  <a:pt x="173768" y="21108"/>
                </a:lnTo>
                <a:lnTo>
                  <a:pt x="174892" y="21480"/>
                </a:lnTo>
                <a:lnTo>
                  <a:pt x="175641" y="22787"/>
                </a:lnTo>
                <a:lnTo>
                  <a:pt x="176140" y="24716"/>
                </a:lnTo>
                <a:lnTo>
                  <a:pt x="142335" y="68009"/>
                </a:lnTo>
                <a:lnTo>
                  <a:pt x="100119" y="114476"/>
                </a:lnTo>
                <a:lnTo>
                  <a:pt x="60810" y="160890"/>
                </a:lnTo>
                <a:lnTo>
                  <a:pt x="34264" y="1905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D-Day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June 5, 1944 was chosen for the launch of “Operation Overlord”</a:t>
            </a:r>
          </a:p>
          <a:p>
            <a:r>
              <a:rPr lang="en-US" dirty="0" smtClean="0"/>
              <a:t>Bad weather delayed the assault for 24 hours</a:t>
            </a:r>
          </a:p>
          <a:p>
            <a:r>
              <a:rPr lang="en-US" dirty="0" smtClean="0"/>
              <a:t>Began on the morning of June 6</a:t>
            </a:r>
          </a:p>
          <a:p>
            <a:r>
              <a:rPr lang="en-US" dirty="0" smtClean="0"/>
              <a:t>Under cover of air and naval bombardments, ships started ferrying 150 000 American, British, and Canadian troops across the </a:t>
            </a:r>
            <a:r>
              <a:rPr lang="en-US" dirty="0" smtClean="0">
                <a:solidFill>
                  <a:srgbClr val="FF0000"/>
                </a:solidFill>
              </a:rPr>
              <a:t>channel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Canadians landed at Juno Beach, one of 5 beaches landed on that day</a:t>
            </a:r>
          </a:p>
          <a:p>
            <a:r>
              <a:rPr lang="en-US" dirty="0" smtClean="0"/>
              <a:t>Improvements since Dieppe:</a:t>
            </a:r>
          </a:p>
          <a:p>
            <a:pPr lvl="1"/>
            <a:r>
              <a:rPr lang="en-US" dirty="0" smtClean="0"/>
              <a:t>Better landing craft</a:t>
            </a:r>
          </a:p>
          <a:p>
            <a:pPr lvl="1"/>
            <a:r>
              <a:rPr lang="en-US" dirty="0" smtClean="0"/>
              <a:t>Better communication links</a:t>
            </a:r>
          </a:p>
          <a:p>
            <a:pPr lvl="1"/>
            <a:r>
              <a:rPr lang="en-US" dirty="0" smtClean="0"/>
              <a:t>More effective naval and air support</a:t>
            </a:r>
          </a:p>
          <a:p>
            <a:pPr lvl="1"/>
            <a:r>
              <a:rPr lang="en-US" dirty="0" smtClean="0"/>
              <a:t>Special tanks to crush German bunkers &amp; clear </a:t>
            </a:r>
            <a:r>
              <a:rPr lang="en-US" dirty="0" smtClean="0">
                <a:solidFill>
                  <a:srgbClr val="FF0000"/>
                </a:solidFill>
              </a:rPr>
              <a:t>minefields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Germans were completely surprised</a:t>
            </a:r>
          </a:p>
          <a:p>
            <a:r>
              <a:rPr lang="en-US" dirty="0" smtClean="0"/>
              <a:t>Most Allied commanders didn’t even know the landing site until they opened that morning’s </a:t>
            </a:r>
            <a:r>
              <a:rPr lang="en-US" dirty="0" smtClean="0">
                <a:solidFill>
                  <a:srgbClr val="FF0000"/>
                </a:solidFill>
              </a:rPr>
              <a:t>orders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Juno Beach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14 000 Canadians landed on 8 km stretch of beach</a:t>
            </a:r>
          </a:p>
          <a:p>
            <a:r>
              <a:rPr lang="en-US" dirty="0" smtClean="0"/>
              <a:t>Faced concrete bunkers, land mines, barbed-wire barriers, and deadly machine guns</a:t>
            </a:r>
          </a:p>
          <a:p>
            <a:r>
              <a:rPr lang="en-US" dirty="0" smtClean="0"/>
              <a:t>Canadians were able to fight past all this</a:t>
            </a:r>
          </a:p>
          <a:p>
            <a:r>
              <a:rPr lang="en-US" dirty="0" smtClean="0"/>
              <a:t>Penetrated further inland than anyone else, by the end of the first day</a:t>
            </a:r>
          </a:p>
          <a:p>
            <a:r>
              <a:rPr lang="en-US" dirty="0" smtClean="0"/>
              <a:t>340 killed, 574 wounded, 47</a:t>
            </a:r>
            <a:r>
              <a:rPr lang="en-US" dirty="0" smtClean="0">
                <a:solidFill>
                  <a:srgbClr val="FF0000"/>
                </a:solidFill>
              </a:rPr>
              <a:t> captured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358</Words>
  <Application>Microsoft Office PowerPoint</Application>
  <PresentationFormat>Widescreen</PresentationFormat>
  <Paragraphs>46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The Normandy Invasion</vt:lpstr>
      <vt:lpstr>The Normandy Invasion</vt:lpstr>
      <vt:lpstr>PowerPoint Presentation</vt:lpstr>
      <vt:lpstr>PowerPoint Presentation</vt:lpstr>
      <vt:lpstr>Planning</vt:lpstr>
      <vt:lpstr>D-Day</vt:lpstr>
      <vt:lpstr>PowerPoint Presentation</vt:lpstr>
      <vt:lpstr>PowerPoint Presentation</vt:lpstr>
      <vt:lpstr>Juno Beach</vt:lpstr>
      <vt:lpstr>PowerPoint Presentation</vt:lpstr>
      <vt:lpstr>PowerPoint Presentation</vt:lpstr>
      <vt:lpstr>PowerPoint Presentation</vt:lpstr>
      <vt:lpstr>PowerPoint Presentation</vt:lpstr>
      <vt:lpstr>WWII Ends</vt:lpstr>
      <vt:lpstr>What the Canadians Did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D-Day</dc:title>
  <dc:creator>Mairi-</dc:creator>
  <cp:lastModifiedBy>Bew, Mairi</cp:lastModifiedBy>
  <cp:revision>30</cp:revision>
  <dcterms:created xsi:type="dcterms:W3CDTF">2011-01-09T20:41:30Z</dcterms:created>
  <dcterms:modified xsi:type="dcterms:W3CDTF">2018-04-25T13:26:14Z</dcterms:modified>
</cp:coreProperties>
</file>