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76" r:id="rId17"/>
    <p:sldId id="269" r:id="rId18"/>
    <p:sldId id="277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0EB8-E086-42B9-AB9B-B11882CDF37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1B3B-6712-4A54-AA29-19E2B2DF3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 Ends &amp; the Holocaust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70</a:t>
            </a:r>
          </a:p>
          <a:p>
            <a:r>
              <a:rPr lang="en-US" dirty="0" smtClean="0"/>
              <a:t>CHC 2DR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Hitler’s Tools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721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1.  Propaganda </a:t>
            </a:r>
            <a:endParaRPr lang="en-CA" dirty="0" smtClean="0"/>
          </a:p>
          <a:p>
            <a:pPr lvl="0"/>
            <a:r>
              <a:rPr lang="en-US" dirty="0" smtClean="0"/>
              <a:t>Described the _________ as vermin, rats, lice, etc. (there were only 600 000 in Germany)</a:t>
            </a:r>
            <a:endParaRPr lang="en-CA" dirty="0" smtClean="0"/>
          </a:p>
          <a:p>
            <a:pPr lvl="0"/>
            <a:r>
              <a:rPr lang="en-US" dirty="0" smtClean="0"/>
              <a:t>Showed how those who spoke against the regime were to _________ for Germany’s problems (Communists, ____________, Jehovah’s Witnesses, ________ )</a:t>
            </a:r>
            <a:endParaRPr lang="en-CA" dirty="0" smtClean="0"/>
          </a:p>
          <a:p>
            <a:pPr lvl="0"/>
            <a:r>
              <a:rPr lang="en-US" dirty="0" smtClean="0"/>
              <a:t>Told Germans they were destined for _________________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00958" y="1600200"/>
            <a:ext cx="1185842" cy="4525963"/>
          </a:xfrm>
        </p:spPr>
        <p:txBody>
          <a:bodyPr>
            <a:normAutofit fontScale="92500" lnSpcReduction="10000"/>
          </a:bodyPr>
          <a:lstStyle/>
          <a:p>
            <a:endParaRPr lang="en-CA" dirty="0"/>
          </a:p>
        </p:txBody>
      </p:sp>
      <p:pic>
        <p:nvPicPr>
          <p:cNvPr id="10242" name="Picture 2" descr="http://nhs.needham.k12.ma.us/cur/wwII/05/p7-05/brooke-ark-p7-4-05/images/nazi_propaganda_eternal_j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500174"/>
            <a:ext cx="23145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732951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2. Specialty Groups</a:t>
            </a:r>
            <a:endParaRPr lang="en-CA" sz="1600" dirty="0" smtClean="0"/>
          </a:p>
          <a:p>
            <a:pPr lvl="0"/>
            <a:r>
              <a:rPr lang="en-US" dirty="0" smtClean="0"/>
              <a:t>Gestapo (</a:t>
            </a:r>
            <a:r>
              <a:rPr lang="en-US" b="1" dirty="0" err="1" smtClean="0"/>
              <a:t>Ge</a:t>
            </a:r>
            <a:r>
              <a:rPr lang="en-US" dirty="0" err="1" smtClean="0"/>
              <a:t>heime</a:t>
            </a:r>
            <a:r>
              <a:rPr lang="en-US" dirty="0" smtClean="0"/>
              <a:t> </a:t>
            </a:r>
            <a:r>
              <a:rPr lang="en-US" b="1" dirty="0" err="1" smtClean="0"/>
              <a:t>Sta</a:t>
            </a:r>
            <a:r>
              <a:rPr lang="en-US" dirty="0" err="1" smtClean="0"/>
              <a:t>ats</a:t>
            </a:r>
            <a:r>
              <a:rPr lang="en-US" b="1" dirty="0" err="1" smtClean="0"/>
              <a:t>po</a:t>
            </a:r>
            <a:r>
              <a:rPr lang="en-US" dirty="0" err="1" smtClean="0"/>
              <a:t>lizei</a:t>
            </a:r>
            <a:r>
              <a:rPr lang="en-US" dirty="0" smtClean="0"/>
              <a:t>)</a:t>
            </a:r>
            <a:endParaRPr lang="en-CA" sz="1600" dirty="0" smtClean="0"/>
          </a:p>
          <a:p>
            <a:pPr lvl="1"/>
            <a:r>
              <a:rPr lang="en-US" dirty="0" smtClean="0"/>
              <a:t>Established to eliminate ______________________</a:t>
            </a:r>
            <a:endParaRPr lang="en-CA" sz="1400" dirty="0" smtClean="0"/>
          </a:p>
          <a:p>
            <a:pPr lvl="1"/>
            <a:r>
              <a:rPr lang="en-US" dirty="0" smtClean="0"/>
              <a:t>Secret political police who helped establish the first concentration camps</a:t>
            </a:r>
            <a:endParaRPr lang="en-CA" sz="1400" dirty="0" smtClean="0"/>
          </a:p>
          <a:p>
            <a:pPr lvl="1"/>
            <a:r>
              <a:rPr lang="en-US" dirty="0" smtClean="0"/>
              <a:t>Thousands were detained without _________ or ________________</a:t>
            </a:r>
            <a:endParaRPr lang="en-CA" sz="1400" dirty="0" smtClean="0"/>
          </a:p>
          <a:p>
            <a:pPr lvl="1"/>
            <a:r>
              <a:rPr lang="en-US" dirty="0" smtClean="0"/>
              <a:t>All who opposed Hitler were _____________ and suppressed</a:t>
            </a:r>
            <a:endParaRPr lang="en-CA" sz="1400" dirty="0" smtClean="0"/>
          </a:p>
          <a:p>
            <a:endParaRPr lang="en-CA" dirty="0"/>
          </a:p>
        </p:txBody>
      </p:sp>
      <p:pic>
        <p:nvPicPr>
          <p:cNvPr id="9218" name="Picture 2" descr="http://www.sutlers.co.uk/acatalog/Gesta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5017" y="1357298"/>
            <a:ext cx="1788982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/>
          <a:lstStyle/>
          <a:p>
            <a:pPr lvl="0"/>
            <a:r>
              <a:rPr lang="en-US" dirty="0" smtClean="0"/>
              <a:t>SS (</a:t>
            </a:r>
            <a:r>
              <a:rPr lang="en-US" dirty="0" err="1" smtClean="0"/>
              <a:t>Schutzstaffel</a:t>
            </a:r>
            <a:r>
              <a:rPr lang="en-US" dirty="0" smtClean="0"/>
              <a:t>)</a:t>
            </a:r>
            <a:endParaRPr lang="en-CA" sz="1600" dirty="0" smtClean="0"/>
          </a:p>
          <a:p>
            <a:pPr lvl="1"/>
            <a:r>
              <a:rPr lang="en-US" dirty="0" smtClean="0"/>
              <a:t>Action squads, or ____________ ______________</a:t>
            </a:r>
            <a:endParaRPr lang="en-CA" sz="1400" dirty="0" smtClean="0"/>
          </a:p>
          <a:p>
            <a:pPr lvl="1"/>
            <a:r>
              <a:rPr lang="en-US" dirty="0" smtClean="0"/>
              <a:t>Headed by Heinrich Himmler</a:t>
            </a:r>
            <a:endParaRPr lang="en-CA" sz="1400" dirty="0" smtClean="0"/>
          </a:p>
          <a:p>
            <a:pPr lvl="1"/>
            <a:r>
              <a:rPr lang="en-US" dirty="0" smtClean="0"/>
              <a:t>Protected _____________</a:t>
            </a:r>
            <a:endParaRPr lang="en-CA" sz="1400" dirty="0" smtClean="0"/>
          </a:p>
          <a:p>
            <a:pPr lvl="1"/>
            <a:r>
              <a:rPr lang="en-US" dirty="0" smtClean="0"/>
              <a:t>Began mass ______________ in winter 1941-1942</a:t>
            </a:r>
            <a:endParaRPr lang="en-CA" sz="14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8194" name="Picture 2" descr="http://www.holocaustresearchproject.org/holoprelude/images/himm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71810"/>
            <a:ext cx="2381250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Brownshirts</a:t>
            </a:r>
            <a:r>
              <a:rPr lang="en-US" dirty="0" smtClean="0"/>
              <a:t> (Storm Troopers)</a:t>
            </a:r>
            <a:endParaRPr lang="en-CA" sz="1600" dirty="0" smtClean="0"/>
          </a:p>
          <a:p>
            <a:pPr lvl="1"/>
            <a:r>
              <a:rPr lang="en-US" dirty="0" smtClean="0"/>
              <a:t>_______________ army maintained by the Nazi party</a:t>
            </a:r>
            <a:endParaRPr lang="en-CA" sz="1400" dirty="0" smtClean="0"/>
          </a:p>
          <a:p>
            <a:pPr lvl="1"/>
            <a:r>
              <a:rPr lang="en-US" dirty="0" smtClean="0"/>
              <a:t>Threatened to cause ________________</a:t>
            </a:r>
            <a:endParaRPr lang="en-CA" sz="1400" dirty="0" smtClean="0"/>
          </a:p>
          <a:p>
            <a:pPr lvl="1"/>
            <a:r>
              <a:rPr lang="en-US" dirty="0" smtClean="0"/>
              <a:t>_________________ __________</a:t>
            </a:r>
            <a:endParaRPr lang="en-CA" sz="1400" dirty="0" smtClean="0"/>
          </a:p>
          <a:p>
            <a:pPr lvl="1"/>
            <a:r>
              <a:rPr lang="en-US" dirty="0" smtClean="0"/>
              <a:t>Led the attacks on ____________________ “the night of broken glass”</a:t>
            </a:r>
            <a:endParaRPr lang="en-CA" sz="14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3794" name="Picture 2" descr="http://www.chernicoff.com/pictures/Brown_Shirts_Munich.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95550"/>
            <a:ext cx="6096000" cy="4362450"/>
          </a:xfrm>
          <a:prstGeom prst="rect">
            <a:avLst/>
          </a:prstGeom>
          <a:noFill/>
        </p:spPr>
      </p:pic>
      <p:pic>
        <p:nvPicPr>
          <p:cNvPr id="33796" name="Picture 4" descr="http://www.historyplace.com/worldwar2/triumph/boycott-sho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357718" cy="522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Einsatzgruppen</a:t>
            </a:r>
            <a:r>
              <a:rPr lang="en-US" dirty="0" smtClean="0"/>
              <a:t> (Mobile Killing Units)</a:t>
            </a:r>
            <a:endParaRPr lang="en-CA" sz="1600" dirty="0" smtClean="0"/>
          </a:p>
          <a:p>
            <a:pPr lvl="1"/>
            <a:r>
              <a:rPr lang="en-US" dirty="0" smtClean="0"/>
              <a:t>Formed to carry out _________________</a:t>
            </a:r>
            <a:endParaRPr lang="en-CA" sz="1400" dirty="0" smtClean="0"/>
          </a:p>
          <a:p>
            <a:pPr lvl="1"/>
            <a:r>
              <a:rPr lang="en-US" dirty="0" smtClean="0"/>
              <a:t>Travelled around Nazi territory killing _________________</a:t>
            </a:r>
            <a:endParaRPr lang="en-CA" sz="1400" dirty="0" smtClean="0"/>
          </a:p>
          <a:p>
            <a:pPr lvl="1"/>
            <a:r>
              <a:rPr lang="en-US" dirty="0" smtClean="0"/>
              <a:t>Members received higher pay &amp; a share of the goods ___________________</a:t>
            </a:r>
            <a:endParaRPr lang="en-CA" sz="14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4818" name="Picture 2" descr="http://www.kawvalley.k12.ks.us/schools/rjh/marneyg/05_holocaust-projects/05_buhler_einsatz-p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0"/>
            <a:ext cx="5429256" cy="4473707"/>
          </a:xfrm>
          <a:prstGeom prst="rect">
            <a:avLst/>
          </a:prstGeom>
          <a:noFill/>
        </p:spPr>
      </p:pic>
      <p:pic>
        <p:nvPicPr>
          <p:cNvPr id="34820" name="Picture 4" descr="http://www.rumbula.org/VirtualTours/images/Skede/19123.jpg%20ditch,%20wom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695700"/>
            <a:ext cx="45720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3) Special 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Ghettos</a:t>
            </a:r>
            <a:endParaRPr lang="en-CA" sz="1600" dirty="0" smtClean="0"/>
          </a:p>
          <a:p>
            <a:pPr lvl="1"/>
            <a:r>
              <a:rPr lang="en-US" dirty="0" smtClean="0"/>
              <a:t>To remove Jews from German _________________</a:t>
            </a:r>
            <a:endParaRPr lang="en-CA" sz="1400" dirty="0" smtClean="0"/>
          </a:p>
          <a:p>
            <a:pPr lvl="1"/>
            <a:r>
              <a:rPr lang="en-US" dirty="0" smtClean="0"/>
              <a:t>Usually in ______________, central areas of cities</a:t>
            </a:r>
            <a:endParaRPr lang="en-CA" sz="1400" dirty="0" smtClean="0"/>
          </a:p>
          <a:p>
            <a:pPr lvl="1"/>
            <a:r>
              <a:rPr lang="en-US" dirty="0" smtClean="0"/>
              <a:t>Became _____________, disease-ridden, and the people were _______________</a:t>
            </a:r>
            <a:endParaRPr lang="en-CA" sz="1400" dirty="0" smtClean="0"/>
          </a:p>
          <a:p>
            <a:pPr lvl="1"/>
            <a:r>
              <a:rPr lang="en-US" dirty="0" smtClean="0"/>
              <a:t>Residents often worked in ________________ factories for the war effort</a:t>
            </a:r>
            <a:endParaRPr lang="en-CA" sz="1400" dirty="0" smtClean="0"/>
          </a:p>
          <a:p>
            <a:pPr lvl="1"/>
            <a:r>
              <a:rPr lang="en-US" dirty="0" smtClean="0"/>
              <a:t>In Warsaw, Poland, an ________________occurred in 1944</a:t>
            </a:r>
            <a:endParaRPr lang="en-CA" sz="1400" dirty="0" smtClean="0"/>
          </a:p>
          <a:p>
            <a:pPr lvl="2"/>
            <a:r>
              <a:rPr lang="en-US" dirty="0" smtClean="0"/>
              <a:t>Showed what people could do when they worked to ________________ oppression</a:t>
            </a:r>
            <a:endParaRPr lang="en-CA" sz="1200" dirty="0" smtClean="0"/>
          </a:p>
          <a:p>
            <a:pPr lvl="2"/>
            <a:r>
              <a:rPr lang="en-US" dirty="0" smtClean="0"/>
              <a:t>It took the Nazis months to crush the Warsaw uprising</a:t>
            </a:r>
            <a:endParaRPr lang="en-CA" sz="1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5842" name="Picture 2" descr="http://isiria.files.wordpress.com/2009/02/warsaw-ghe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29211"/>
            <a:ext cx="6643702" cy="4528790"/>
          </a:xfrm>
          <a:prstGeom prst="rect">
            <a:avLst/>
          </a:prstGeom>
          <a:noFill/>
        </p:spPr>
      </p:pic>
      <p:pic>
        <p:nvPicPr>
          <p:cNvPr id="35844" name="Picture 4" descr="http://www.holocaustresearchproject.org/nazioccupation/images/Jews%20being%20deported%20from%20Warsaw%20Ghet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-136525"/>
            <a:ext cx="6013980" cy="4422781"/>
          </a:xfrm>
          <a:prstGeom prst="rect">
            <a:avLst/>
          </a:prstGeom>
          <a:noFill/>
        </p:spPr>
      </p:pic>
      <p:pic>
        <p:nvPicPr>
          <p:cNvPr id="35846" name="Picture 6" descr="http://www.spartacus.schoolnet.co.uk/GERghett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214554"/>
            <a:ext cx="5448380" cy="4481521"/>
          </a:xfrm>
          <a:prstGeom prst="rect">
            <a:avLst/>
          </a:prstGeom>
          <a:noFill/>
        </p:spPr>
      </p:pic>
      <p:pic>
        <p:nvPicPr>
          <p:cNvPr id="35848" name="Picture 8" descr="http://www.holocaustresearchproject.org/ghettos/images/warsaw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168" y="142852"/>
            <a:ext cx="8584832" cy="5929354"/>
          </a:xfrm>
          <a:prstGeom prst="rect">
            <a:avLst/>
          </a:prstGeom>
          <a:noFill/>
        </p:spPr>
      </p:pic>
      <p:pic>
        <p:nvPicPr>
          <p:cNvPr id="35850" name="Picture 10" descr="http://germanhistorydocs.ghi-dc.org/images/highres_30013130%20cop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8820"/>
            <a:ext cx="8929718" cy="6629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Concentration Camps</a:t>
            </a:r>
            <a:endParaRPr lang="en-CA" sz="1600" dirty="0" smtClean="0"/>
          </a:p>
          <a:p>
            <a:pPr lvl="1"/>
            <a:r>
              <a:rPr lang="en-US" dirty="0" smtClean="0"/>
              <a:t>Set up in ___________ or even remote areas to house those who didn’t fit the Nazi ideal</a:t>
            </a:r>
            <a:endParaRPr lang="en-CA" sz="1400" dirty="0" smtClean="0"/>
          </a:p>
          <a:p>
            <a:pPr lvl="1"/>
            <a:r>
              <a:rPr lang="en-US" dirty="0" smtClean="0"/>
              <a:t>Detainees worked at forced _____________</a:t>
            </a:r>
            <a:endParaRPr lang="en-CA" sz="1400" dirty="0" smtClean="0"/>
          </a:p>
          <a:p>
            <a:pPr lvl="1"/>
            <a:r>
              <a:rPr lang="en-US" dirty="0" smtClean="0"/>
              <a:t>Many were subjected to barbaric _______________ experiments</a:t>
            </a:r>
            <a:endParaRPr lang="en-CA" sz="1400" dirty="0" smtClean="0"/>
          </a:p>
          <a:p>
            <a:pPr lvl="1"/>
            <a:r>
              <a:rPr lang="en-US" dirty="0" smtClean="0"/>
              <a:t>Very little food and conditions were ___________________</a:t>
            </a:r>
            <a:endParaRPr lang="en-CA" sz="1400" dirty="0" smtClean="0"/>
          </a:p>
          <a:p>
            <a:pPr lvl="1"/>
            <a:r>
              <a:rPr lang="en-US" dirty="0" smtClean="0"/>
              <a:t>Included Dachau, Bergen-</a:t>
            </a:r>
            <a:r>
              <a:rPr lang="en-US" dirty="0" err="1" smtClean="0"/>
              <a:t>Belson</a:t>
            </a:r>
            <a:endParaRPr lang="en-CA" sz="14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Ends &amp; the Holocaust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January 11, 2012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Agenda: </a:t>
            </a:r>
          </a:p>
          <a:p>
            <a:pPr marL="514350" indent="-514350">
              <a:buAutoNum type="arabicPeriod"/>
            </a:pPr>
            <a:r>
              <a:rPr lang="en-US" dirty="0" smtClean="0"/>
              <a:t>Key Words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Worksheets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Objective:</a:t>
            </a:r>
          </a:p>
          <a:p>
            <a:pPr>
              <a:buNone/>
            </a:pPr>
            <a:r>
              <a:rPr lang="en-US" dirty="0" smtClean="0"/>
              <a:t>I will explain how the Holocaust was discovered.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The Final Solution</a:t>
            </a:r>
            <a:endParaRPr lang="en-CA" sz="1600" dirty="0" smtClean="0"/>
          </a:p>
          <a:p>
            <a:pPr lvl="1"/>
            <a:r>
              <a:rPr lang="en-US" dirty="0" smtClean="0"/>
              <a:t>Reached at the </a:t>
            </a:r>
            <a:r>
              <a:rPr lang="en-US" dirty="0" err="1" smtClean="0"/>
              <a:t>Wannsee</a:t>
            </a:r>
            <a:r>
              <a:rPr lang="en-US" dirty="0" smtClean="0"/>
              <a:t> Conference in January 1942</a:t>
            </a:r>
            <a:endParaRPr lang="en-CA" sz="1400" dirty="0" smtClean="0"/>
          </a:p>
          <a:p>
            <a:pPr lvl="1"/>
            <a:r>
              <a:rPr lang="en-US" dirty="0" smtClean="0"/>
              <a:t>An annihilation policy to deal with the “______________ _______________”</a:t>
            </a:r>
            <a:endParaRPr lang="en-CA" sz="1400" dirty="0" smtClean="0"/>
          </a:p>
          <a:p>
            <a:pPr lvl="1"/>
            <a:r>
              <a:rPr lang="en-US" dirty="0" smtClean="0"/>
              <a:t>Those who could no longer ________ were to be killed</a:t>
            </a:r>
            <a:endParaRPr lang="en-CA" sz="1400" dirty="0" smtClean="0"/>
          </a:p>
          <a:p>
            <a:pPr lvl="1"/>
            <a:r>
              <a:rPr lang="en-US" dirty="0" smtClean="0"/>
              <a:t>Extermination camps were built including Auschwitz (could ‘process’ __________ a day), Treblinka, </a:t>
            </a:r>
            <a:r>
              <a:rPr lang="en-US" dirty="0" err="1" smtClean="0"/>
              <a:t>Belzec</a:t>
            </a:r>
            <a:r>
              <a:rPr lang="en-US" dirty="0" smtClean="0"/>
              <a:t>, and </a:t>
            </a:r>
            <a:r>
              <a:rPr lang="en-US" dirty="0" err="1" smtClean="0"/>
              <a:t>Sobibor</a:t>
            </a:r>
            <a:endParaRPr lang="en-CA" sz="14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Used </a:t>
            </a:r>
            <a:r>
              <a:rPr lang="en-US" dirty="0" err="1" smtClean="0"/>
              <a:t>Zyklon</a:t>
            </a:r>
            <a:r>
              <a:rPr lang="en-US" dirty="0" smtClean="0"/>
              <a:t>-B __________ in chambers designed to look like ______________ to effectively kill thousands at a time</a:t>
            </a:r>
            <a:endParaRPr lang="en-CA" sz="1400" dirty="0" smtClean="0"/>
          </a:p>
          <a:p>
            <a:pPr lvl="1"/>
            <a:r>
              <a:rPr lang="en-US" dirty="0" smtClean="0"/>
              <a:t>All ____________ parts were removed (hair, gold fillings, etc.)</a:t>
            </a:r>
            <a:endParaRPr lang="en-CA" sz="1400" dirty="0" smtClean="0"/>
          </a:p>
          <a:p>
            <a:pPr lvl="1"/>
            <a:r>
              <a:rPr lang="en-US" dirty="0" smtClean="0"/>
              <a:t>Bodies were ____________ in huge crematoriums</a:t>
            </a:r>
            <a:endParaRPr lang="en-CA" sz="1400" dirty="0" smtClean="0"/>
          </a:p>
          <a:p>
            <a:pPr lvl="1"/>
            <a:r>
              <a:rPr lang="en-US" dirty="0" smtClean="0"/>
              <a:t>At Treblinka, prisoners were told they were going to ____________… all their belongings were left in the Canada Room before they went to the _______________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August 1942, the news of this ______________ slaughter began to filter out</a:t>
            </a:r>
            <a:endParaRPr lang="en-CA" sz="1600" dirty="0" smtClean="0"/>
          </a:p>
          <a:p>
            <a:pPr lvl="1"/>
            <a:r>
              <a:rPr lang="en-US" dirty="0" smtClean="0"/>
              <a:t>The Montreal Star headlined, “Nazi Slaughterhouse—Germans Massacre Million Jews in Extermination Drive”</a:t>
            </a:r>
            <a:endParaRPr lang="en-CA" sz="1400" dirty="0" smtClean="0"/>
          </a:p>
          <a:p>
            <a:pPr lvl="1"/>
            <a:r>
              <a:rPr lang="en-US" dirty="0" smtClean="0"/>
              <a:t>No one ________________ it</a:t>
            </a:r>
            <a:endParaRPr lang="en-CA" sz="1400" dirty="0" smtClean="0"/>
          </a:p>
          <a:p>
            <a:pPr lvl="0"/>
            <a:r>
              <a:rPr lang="en-US" dirty="0" smtClean="0"/>
              <a:t>Between 1939 and 1945, of the ____ million Jews living in Europe, between 5.6 and 6.9 million were killed (____% of the population)</a:t>
            </a:r>
            <a:endParaRPr lang="en-CA" sz="1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Liberation:  freeing people from a bad government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Holocaust:  the death of millions during WWII</a:t>
            </a:r>
          </a:p>
          <a:p>
            <a:pPr marL="514350" indent="-514350">
              <a:buAutoNum type="arabicParenR"/>
            </a:pPr>
            <a:r>
              <a:rPr lang="en-US" dirty="0" smtClean="0"/>
              <a:t>Concentration camp:  a work camp or prison camp for those who were hated by the Nazis</a:t>
            </a:r>
          </a:p>
          <a:p>
            <a:pPr marL="514350" indent="-514350">
              <a:buAutoNum type="arabicParenR"/>
            </a:pPr>
            <a:r>
              <a:rPr lang="en-US" dirty="0" smtClean="0"/>
              <a:t>Ghetto: an area within a city where people of similar backgrounds live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257428"/>
          </a:xfrm>
        </p:spPr>
        <p:txBody>
          <a:bodyPr/>
          <a:lstStyle/>
          <a:p>
            <a:r>
              <a:rPr lang="en-US" dirty="0" smtClean="0"/>
              <a:t>Following the Normandy invasion, the Allies spent 11 months pushing the Germans out of other nations</a:t>
            </a:r>
          </a:p>
          <a:p>
            <a:r>
              <a:rPr lang="en-US" dirty="0" smtClean="0"/>
              <a:t>This was called the ‘Liberation’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theworldthatwas.com/P91904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66090"/>
            <a:ext cx="4857752" cy="3591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Canadians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General </a:t>
            </a:r>
            <a:r>
              <a:rPr lang="en-US" dirty="0" err="1" smtClean="0"/>
              <a:t>Crerar</a:t>
            </a:r>
            <a:r>
              <a:rPr lang="en-US" dirty="0" smtClean="0"/>
              <a:t> had all 5 Canadian divisions under his command</a:t>
            </a:r>
          </a:p>
          <a:p>
            <a:pPr lvl="0"/>
            <a:r>
              <a:rPr lang="en-US" dirty="0" smtClean="0"/>
              <a:t>It was the first time that a) all the Canadian army was together and b) under a Canadian leader</a:t>
            </a:r>
          </a:p>
          <a:p>
            <a:pPr lvl="0"/>
            <a:r>
              <a:rPr lang="en-US" dirty="0" smtClean="0"/>
              <a:t>April 1945, Canadians had to go north into Holland and free it (Liberate it)</a:t>
            </a:r>
          </a:p>
          <a:p>
            <a:pPr lvl="0"/>
            <a:r>
              <a:rPr lang="en-US" dirty="0" smtClean="0"/>
              <a:t>They cleared north-east Europe; canals, bogs, dedicated Nazis, severe fighting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2757478" cy="3340105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31746" name="Picture 2" descr="Troops who took part in the raid on Dieppe, France, 19 Aug 1942. (PAC DND Army 08237 and DVA 72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286412" cy="5100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truce was called in Holland to get food to starving Dutch citizens</a:t>
            </a:r>
          </a:p>
          <a:p>
            <a:pPr lvl="0"/>
            <a:r>
              <a:rPr lang="en-US" dirty="0" smtClean="0"/>
              <a:t>Canadians flew in food and dropped it by parachute</a:t>
            </a:r>
          </a:p>
          <a:p>
            <a:pPr lvl="0"/>
            <a:r>
              <a:rPr lang="en-US" dirty="0" smtClean="0"/>
              <a:t>9000 Canadians were freed from German  POW camps</a:t>
            </a:r>
          </a:p>
          <a:p>
            <a:pPr lvl="0"/>
            <a:r>
              <a:rPr lang="en-US" dirty="0" smtClean="0"/>
              <a:t>May 8, 1945 – “VE DAY” – Victory in Europe – official holiday</a:t>
            </a:r>
          </a:p>
          <a:p>
            <a:pPr lvl="0"/>
            <a:r>
              <a:rPr lang="en-US" dirty="0" smtClean="0"/>
              <a:t>This was the greatest celebration Canada had ever seen</a:t>
            </a:r>
          </a:p>
          <a:p>
            <a:endParaRPr lang="en-US" dirty="0"/>
          </a:p>
        </p:txBody>
      </p:sp>
      <p:pic>
        <p:nvPicPr>
          <p:cNvPr id="13314" name="Picture 2" descr="http://myhero.com/images/guest/g10484/hero27504/g10484_u28452_Canadian_Troops_Liberating_Hol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43369"/>
            <a:ext cx="4071946" cy="2714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HoloCaust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 War Within A War</a:t>
            </a:r>
            <a:endParaRPr lang="en-CA" dirty="0"/>
          </a:p>
        </p:txBody>
      </p:sp>
      <p:pic>
        <p:nvPicPr>
          <p:cNvPr id="12290" name="Picture 2" descr="http://www.israel-flowers-center.com/articles/images%5Chistory_of_the_holocaust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0042"/>
            <a:ext cx="3643338" cy="4203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From the time Hitler first came to power, in ______, the persecution of Jews and others deemed to be not of the “_______________” was ongoing</a:t>
            </a:r>
            <a:endParaRPr lang="en-CA" dirty="0" smtClean="0"/>
          </a:p>
          <a:p>
            <a:pPr lvl="0"/>
            <a:r>
              <a:rPr lang="en-US" dirty="0" smtClean="0"/>
              <a:t>But it was not until the war was _________, that the Allies realized the true extent of the___________</a:t>
            </a:r>
            <a:endParaRPr lang="en-CA" dirty="0" smtClean="0"/>
          </a:p>
          <a:p>
            <a:pPr lvl="0"/>
            <a:r>
              <a:rPr lang="en-US" dirty="0" smtClean="0"/>
              <a:t>As the Allies arrived in German ____________they saw exactly what Hitler’s elimination of all who weren’t part of his “Master Race” meant.</a:t>
            </a:r>
            <a:endParaRPr lang="en-CA" dirty="0" smtClean="0"/>
          </a:p>
          <a:p>
            <a:pPr lvl="0"/>
            <a:r>
              <a:rPr lang="en-US" dirty="0" smtClean="0"/>
              <a:t>“</a:t>
            </a:r>
            <a:r>
              <a:rPr lang="en-US" b="1" i="1" dirty="0" smtClean="0"/>
              <a:t>Holocaust</a:t>
            </a:r>
            <a:r>
              <a:rPr lang="en-US" dirty="0" smtClean="0"/>
              <a:t>” means ‘____________ ____ _______’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770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WWII Ends &amp; the Holocaust </vt:lpstr>
      <vt:lpstr>WWII Ends &amp; the Holocaust</vt:lpstr>
      <vt:lpstr>Key Words</vt:lpstr>
      <vt:lpstr>WWII Ends</vt:lpstr>
      <vt:lpstr>What the Canadians Did</vt:lpstr>
      <vt:lpstr>PowerPoint Presentation</vt:lpstr>
      <vt:lpstr>PowerPoint Presentation</vt:lpstr>
      <vt:lpstr>The HoloCaust</vt:lpstr>
      <vt:lpstr>PowerPoint Presentation</vt:lpstr>
      <vt:lpstr>Hitler’s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3) Special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Ends &amp; the Holocaust</dc:title>
  <dc:creator>Mairi Bew</dc:creator>
  <cp:lastModifiedBy>Mairi .</cp:lastModifiedBy>
  <cp:revision>10</cp:revision>
  <dcterms:created xsi:type="dcterms:W3CDTF">2009-05-25T02:41:50Z</dcterms:created>
  <dcterms:modified xsi:type="dcterms:W3CDTF">2015-12-09T02:33:34Z</dcterms:modified>
</cp:coreProperties>
</file>