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4" y="3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7AF3-7B8B-48B4-8225-7B5BC9828436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FF66-1F67-4A73-981B-E58012A8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7AF3-7B8B-48B4-8225-7B5BC9828436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FF66-1F67-4A73-981B-E58012A8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7AF3-7B8B-48B4-8225-7B5BC9828436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FF66-1F67-4A73-981B-E58012A8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7AF3-7B8B-48B4-8225-7B5BC9828436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FF66-1F67-4A73-981B-E58012A8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7AF3-7B8B-48B4-8225-7B5BC9828436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FF66-1F67-4A73-981B-E58012A8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7AF3-7B8B-48B4-8225-7B5BC9828436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FF66-1F67-4A73-981B-E58012A8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7AF3-7B8B-48B4-8225-7B5BC9828436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FF66-1F67-4A73-981B-E58012A8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7AF3-7B8B-48B4-8225-7B5BC9828436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FF66-1F67-4A73-981B-E58012A8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7AF3-7B8B-48B4-8225-7B5BC9828436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FF66-1F67-4A73-981B-E58012A8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7AF3-7B8B-48B4-8225-7B5BC9828436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FF66-1F67-4A73-981B-E58012A8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7AF3-7B8B-48B4-8225-7B5BC9828436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FF66-1F67-4A73-981B-E58012A8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8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27AF3-7B8B-48B4-8225-7B5BC9828436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5FF66-1F67-4A73-981B-E58012A86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Greece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CHW 3MR </a:t>
            </a:r>
          </a:p>
          <a:p>
            <a:r>
              <a:rPr lang="en-US" dirty="0" smtClean="0"/>
              <a:t>Lesson </a:t>
            </a:r>
            <a:r>
              <a:rPr lang="en-US" dirty="0" smtClean="0"/>
              <a:t>35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Set up the Council of 400, which drafted legislation to be voted on (100 citizens from each of the 4 traditional tribes)</a:t>
            </a:r>
          </a:p>
          <a:p>
            <a:pPr lvl="0"/>
            <a:r>
              <a:rPr lang="en-US" dirty="0"/>
              <a:t>Left Athens in turmoil… aristocrats felt he had gone too far; farmers felt he hadn’t done </a:t>
            </a:r>
            <a:r>
              <a:rPr lang="en-US" dirty="0">
                <a:solidFill>
                  <a:srgbClr val="7030A0"/>
                </a:solidFill>
              </a:rPr>
              <a:t>enough!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c) </a:t>
            </a:r>
            <a:r>
              <a:rPr lang="en-US" u="sng" dirty="0"/>
              <a:t>Pisistratus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Seized power, as a tyrant, in 546 BCE, supported by a mercenary army and the nobility</a:t>
            </a:r>
          </a:p>
          <a:p>
            <a:pPr lvl="0"/>
            <a:r>
              <a:rPr lang="en-US" dirty="0"/>
              <a:t>Ruled for 20 years and made many reforms</a:t>
            </a:r>
          </a:p>
          <a:p>
            <a:pPr lvl="0"/>
            <a:r>
              <a:rPr lang="en-US" dirty="0"/>
              <a:t>Gave land to the landless</a:t>
            </a:r>
          </a:p>
          <a:p>
            <a:pPr lvl="0"/>
            <a:r>
              <a:rPr lang="en-US" dirty="0"/>
              <a:t>Provided loans to small </a:t>
            </a:r>
            <a:r>
              <a:rPr lang="en-US" dirty="0">
                <a:solidFill>
                  <a:srgbClr val="7030A0"/>
                </a:solidFill>
              </a:rPr>
              <a:t>farmers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Encouraged growth of commerce</a:t>
            </a:r>
          </a:p>
          <a:p>
            <a:pPr lvl="0"/>
            <a:r>
              <a:rPr lang="en-US" dirty="0"/>
              <a:t>Created 30 judges who travelled from place to place</a:t>
            </a:r>
          </a:p>
          <a:p>
            <a:pPr lvl="0"/>
            <a:r>
              <a:rPr lang="en-US" dirty="0"/>
              <a:t>His sons, Hipparchus &amp; Hippias ruled after his death</a:t>
            </a:r>
          </a:p>
          <a:p>
            <a:pPr lvl="0"/>
            <a:r>
              <a:rPr lang="en-US" dirty="0"/>
              <a:t>They were harsh and cruel.  </a:t>
            </a:r>
          </a:p>
          <a:p>
            <a:pPr lvl="0"/>
            <a:r>
              <a:rPr lang="en-US" dirty="0"/>
              <a:t>Hipparchus was murdered in 514 BCE and Hippias was exiled in </a:t>
            </a:r>
            <a:r>
              <a:rPr lang="en-US" dirty="0">
                <a:solidFill>
                  <a:srgbClr val="7030A0"/>
                </a:solidFill>
              </a:rPr>
              <a:t>510 BCE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80728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d) Cleisthenes:</a:t>
            </a:r>
          </a:p>
          <a:p>
            <a:pPr lvl="0"/>
            <a:r>
              <a:rPr lang="en-US" dirty="0"/>
              <a:t>Was a noble who came to power in 508 BCE</a:t>
            </a:r>
          </a:p>
          <a:p>
            <a:pPr lvl="0"/>
            <a:r>
              <a:rPr lang="en-US" dirty="0"/>
              <a:t>Changed the 4 tribes system to 10 tribes from different parts of the region, with a cross section of society</a:t>
            </a:r>
          </a:p>
          <a:p>
            <a:pPr lvl="0"/>
            <a:r>
              <a:rPr lang="en-US" dirty="0"/>
              <a:t>Gave all citizens membership in the assembly (not just those with land)</a:t>
            </a:r>
          </a:p>
          <a:p>
            <a:pPr lvl="0"/>
            <a:r>
              <a:rPr lang="en-US" dirty="0"/>
              <a:t>Assembly passed laws, was the supreme court and elected 10 </a:t>
            </a:r>
            <a:r>
              <a:rPr lang="en-US" dirty="0" smtClean="0">
                <a:solidFill>
                  <a:srgbClr val="7030A0"/>
                </a:solidFill>
              </a:rPr>
              <a:t>generals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08720"/>
            <a:ext cx="8229600" cy="561662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Council of 400 became Council of 500 (50 from each tribe, chosen randomly each year)</a:t>
            </a:r>
          </a:p>
          <a:p>
            <a:pPr lvl="0"/>
            <a:r>
              <a:rPr lang="en-US" dirty="0"/>
              <a:t>Council proposed laws, organized festivals, controlled finances, public works, and foreign affairs</a:t>
            </a:r>
          </a:p>
          <a:p>
            <a:pPr lvl="0"/>
            <a:r>
              <a:rPr lang="en-US" dirty="0"/>
              <a:t>Instituted ‘</a:t>
            </a:r>
            <a:r>
              <a:rPr lang="en-US" b="1" i="1" dirty="0"/>
              <a:t>ostracism</a:t>
            </a:r>
            <a:r>
              <a:rPr lang="en-US" dirty="0"/>
              <a:t>’ to safeguard the citizens against the rise of tyrants</a:t>
            </a:r>
          </a:p>
          <a:p>
            <a:pPr lvl="0"/>
            <a:r>
              <a:rPr lang="en-US" dirty="0"/>
              <a:t>The assembly could vote to send men into exile that it felt were a threat to the </a:t>
            </a:r>
            <a:r>
              <a:rPr lang="en-US" dirty="0">
                <a:solidFill>
                  <a:srgbClr val="7030A0"/>
                </a:solidFill>
              </a:rPr>
              <a:t>democracy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6000 people had to scratch the  name on a piece of pottery (</a:t>
            </a:r>
            <a:r>
              <a:rPr lang="en-US" i="1" dirty="0" err="1"/>
              <a:t>ostraka</a:t>
            </a:r>
            <a:r>
              <a:rPr lang="en-US" dirty="0"/>
              <a:t>) of the person they distrusted most</a:t>
            </a:r>
          </a:p>
          <a:p>
            <a:pPr lvl="0"/>
            <a:r>
              <a:rPr lang="en-US" dirty="0"/>
              <a:t>The person with the most votes cast against him would have to leave Athens within 10 days, and be exiled for 10 </a:t>
            </a:r>
            <a:r>
              <a:rPr lang="en-US" dirty="0" smtClean="0">
                <a:solidFill>
                  <a:srgbClr val="7030A0"/>
                </a:solidFill>
              </a:rPr>
              <a:t>years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Greece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Basic Facts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A collection of city-states that shared the same language and religion</a:t>
            </a:r>
          </a:p>
          <a:p>
            <a:r>
              <a:rPr lang="en-US" dirty="0" smtClean="0"/>
              <a:t>Culture of each city was very different</a:t>
            </a:r>
          </a:p>
          <a:p>
            <a:r>
              <a:rPr lang="en-US" dirty="0" smtClean="0"/>
              <a:t>Major cities: Athens, Sparta, Corinth, Olympia, Thebes, Ephesus, Delphi… and many </a:t>
            </a:r>
            <a:r>
              <a:rPr lang="en-US" dirty="0" smtClean="0">
                <a:solidFill>
                  <a:srgbClr val="7030A0"/>
                </a:solidFill>
              </a:rPr>
              <a:t>more</a:t>
            </a:r>
            <a:endParaRPr lang="en-US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Greek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Each city-state (polis) developed its own form of government</a:t>
            </a:r>
          </a:p>
          <a:p>
            <a:pPr lvl="0"/>
            <a:r>
              <a:rPr lang="en-US" dirty="0"/>
              <a:t>The city-states were proud of their uniqueness and individuality</a:t>
            </a:r>
          </a:p>
          <a:p>
            <a:pPr lvl="0"/>
            <a:r>
              <a:rPr lang="en-US" dirty="0"/>
              <a:t>Citizens were all adult males who had been born in that city and joined the army in wartime</a:t>
            </a:r>
          </a:p>
          <a:p>
            <a:pPr lvl="0"/>
            <a:r>
              <a:rPr lang="en-US" dirty="0"/>
              <a:t>Women, children, foreigners, and slaves had no political power</a:t>
            </a:r>
          </a:p>
          <a:p>
            <a:pPr lvl="0"/>
            <a:r>
              <a:rPr lang="en-US" dirty="0"/>
              <a:t>Greece was not a nation</a:t>
            </a:r>
          </a:p>
          <a:p>
            <a:pPr lvl="0"/>
            <a:r>
              <a:rPr lang="en-US" dirty="0"/>
              <a:t>The city-states shared religion, language and the Olympic Games… but NOT </a:t>
            </a:r>
            <a:r>
              <a:rPr lang="en-US" dirty="0" smtClean="0">
                <a:solidFill>
                  <a:srgbClr val="7030A0"/>
                </a:solidFill>
              </a:rPr>
              <a:t>government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Most city-states were ruled by a king; sometimes hereditary, others were elected</a:t>
            </a:r>
          </a:p>
          <a:p>
            <a:pPr lvl="0"/>
            <a:r>
              <a:rPr lang="en-US" dirty="0"/>
              <a:t>Kings were seen as chief priest, judge, and military general, but not as a god</a:t>
            </a:r>
          </a:p>
          <a:p>
            <a:pPr lvl="0"/>
            <a:r>
              <a:rPr lang="en-US" dirty="0"/>
              <a:t>Over time, kings lost power to the </a:t>
            </a:r>
            <a:r>
              <a:rPr lang="en-US" dirty="0" smtClean="0"/>
              <a:t>land-owning </a:t>
            </a:r>
            <a:r>
              <a:rPr lang="en-US" dirty="0"/>
              <a:t>aristocrats who had become wealthy </a:t>
            </a:r>
            <a:r>
              <a:rPr lang="en-US" dirty="0" smtClean="0"/>
              <a:t>through </a:t>
            </a:r>
            <a:r>
              <a:rPr lang="en-US" dirty="0" smtClean="0">
                <a:solidFill>
                  <a:srgbClr val="7030A0"/>
                </a:solidFill>
              </a:rPr>
              <a:t>trade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These aristocrats seized control of the </a:t>
            </a:r>
            <a:r>
              <a:rPr lang="en-US" dirty="0" err="1"/>
              <a:t>gov’ts</a:t>
            </a:r>
            <a:endParaRPr lang="en-US" dirty="0"/>
          </a:p>
          <a:p>
            <a:pPr lvl="0"/>
            <a:r>
              <a:rPr lang="en-US" dirty="0"/>
              <a:t>Athens was one of the first to do this… it was the wealthiest state</a:t>
            </a:r>
          </a:p>
          <a:p>
            <a:pPr lvl="0"/>
            <a:r>
              <a:rPr lang="en-US" dirty="0"/>
              <a:t>Archons were chosen to supervise government administration</a:t>
            </a:r>
          </a:p>
          <a:p>
            <a:pPr lvl="0"/>
            <a:r>
              <a:rPr lang="en-US" dirty="0"/>
              <a:t>These 3 men were eventually elected by other landowners for one year </a:t>
            </a:r>
            <a:r>
              <a:rPr lang="en-US" dirty="0" smtClean="0">
                <a:solidFill>
                  <a:srgbClr val="7030A0"/>
                </a:solidFill>
              </a:rPr>
              <a:t>terms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Tyrants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Tensions arose between aristocratic land owners and the growing middle class of wealthy merchants and artisans</a:t>
            </a:r>
          </a:p>
          <a:p>
            <a:pPr lvl="0"/>
            <a:r>
              <a:rPr lang="en-US" dirty="0"/>
              <a:t>Merchants demanded greater influence in </a:t>
            </a:r>
            <a:r>
              <a:rPr lang="en-US" dirty="0" err="1"/>
              <a:t>gov’t</a:t>
            </a:r>
            <a:r>
              <a:rPr lang="en-US" dirty="0"/>
              <a:t>; the poor supported them</a:t>
            </a:r>
          </a:p>
          <a:p>
            <a:pPr lvl="0"/>
            <a:r>
              <a:rPr lang="en-US" dirty="0"/>
              <a:t>With trade money, merchants could now buy land and </a:t>
            </a:r>
            <a:r>
              <a:rPr lang="en-US" dirty="0" err="1"/>
              <a:t>armour</a:t>
            </a:r>
            <a:r>
              <a:rPr lang="en-US" dirty="0"/>
              <a:t>… they were a force to be reckoned with!</a:t>
            </a:r>
          </a:p>
          <a:p>
            <a:pPr lvl="0"/>
            <a:r>
              <a:rPr lang="en-US" dirty="0"/>
              <a:t>The ‘hoplite’ emerged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 foot soldier with body </a:t>
            </a:r>
            <a:r>
              <a:rPr lang="en-US" dirty="0" err="1"/>
              <a:t>armour</a:t>
            </a:r>
            <a:r>
              <a:rPr lang="en-US" dirty="0"/>
              <a:t>, shield, helmet, and </a:t>
            </a:r>
            <a:r>
              <a:rPr lang="en-US" dirty="0">
                <a:solidFill>
                  <a:srgbClr val="7030A0"/>
                </a:solidFill>
              </a:rPr>
              <a:t>spear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With the support of the hoplites, tyrants who spoke for the middle class, seized power</a:t>
            </a:r>
          </a:p>
          <a:p>
            <a:pPr lvl="0"/>
            <a:r>
              <a:rPr lang="en-US" dirty="0"/>
              <a:t>A tyrant was simply someone who seized power unconstitutionally</a:t>
            </a:r>
          </a:p>
          <a:p>
            <a:pPr lvl="0"/>
            <a:r>
              <a:rPr lang="en-US" dirty="0"/>
              <a:t>Most tyrants were good administrators</a:t>
            </a:r>
          </a:p>
          <a:p>
            <a:pPr lvl="0"/>
            <a:r>
              <a:rPr lang="en-US" dirty="0"/>
              <a:t>Encouraged ship building, trade, and public works</a:t>
            </a:r>
          </a:p>
          <a:p>
            <a:pPr lvl="0"/>
            <a:r>
              <a:rPr lang="en-US" dirty="0"/>
              <a:t>They had to do good work… or they would be </a:t>
            </a:r>
            <a:r>
              <a:rPr lang="en-US" dirty="0">
                <a:solidFill>
                  <a:srgbClr val="7030A0"/>
                </a:solidFill>
              </a:rPr>
              <a:t>replaced!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In Athens, the transition to democracy was brought about by Draco, Solon, Pisistratus, and Cleisthenes</a:t>
            </a:r>
          </a:p>
          <a:p>
            <a:pPr marL="514350" indent="-514350">
              <a:buAutoNum type="alphaLcParenR"/>
            </a:pPr>
            <a:r>
              <a:rPr lang="en-US" u="sng" dirty="0" smtClean="0"/>
              <a:t>Draco</a:t>
            </a:r>
            <a:r>
              <a:rPr lang="en-US" dirty="0" smtClean="0"/>
              <a:t>:</a:t>
            </a:r>
          </a:p>
          <a:p>
            <a:pPr marL="514350" indent="-514350"/>
            <a:r>
              <a:rPr lang="en-US" dirty="0" smtClean="0"/>
              <a:t>Elected </a:t>
            </a:r>
            <a:r>
              <a:rPr lang="en-US" dirty="0"/>
              <a:t>archon in 621 </a:t>
            </a:r>
            <a:r>
              <a:rPr lang="en-US" dirty="0" smtClean="0"/>
              <a:t>BCE</a:t>
            </a:r>
          </a:p>
          <a:p>
            <a:pPr marL="514350" indent="-514350"/>
            <a:r>
              <a:rPr lang="en-US" dirty="0" smtClean="0"/>
              <a:t>Athens </a:t>
            </a:r>
            <a:r>
              <a:rPr lang="en-US" dirty="0"/>
              <a:t>had no written laws so rulings were arbitrary and </a:t>
            </a:r>
            <a:r>
              <a:rPr lang="en-US" dirty="0" smtClean="0"/>
              <a:t>unjust</a:t>
            </a:r>
          </a:p>
          <a:p>
            <a:pPr marL="514350" indent="-514350"/>
            <a:r>
              <a:rPr lang="en-US" dirty="0" smtClean="0"/>
              <a:t>He </a:t>
            </a:r>
            <a:r>
              <a:rPr lang="en-US" dirty="0"/>
              <a:t>codified laws so they applied to all </a:t>
            </a:r>
            <a:r>
              <a:rPr lang="en-US" dirty="0" smtClean="0"/>
              <a:t>citizens</a:t>
            </a:r>
          </a:p>
          <a:p>
            <a:pPr marL="514350" indent="-514350"/>
            <a:r>
              <a:rPr lang="en-US" dirty="0" smtClean="0"/>
              <a:t>Not </a:t>
            </a:r>
            <a:r>
              <a:rPr lang="en-US" dirty="0"/>
              <a:t>perfect… but offered more protection for the </a:t>
            </a:r>
            <a:r>
              <a:rPr lang="en-US" dirty="0">
                <a:solidFill>
                  <a:srgbClr val="7030A0"/>
                </a:solidFill>
              </a:rPr>
              <a:t>commoners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b) </a:t>
            </a:r>
            <a:r>
              <a:rPr lang="en-US" u="sng" dirty="0"/>
              <a:t>Solon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Of noble birth, but also a merchant, elected archon in 594 BCE</a:t>
            </a:r>
          </a:p>
          <a:p>
            <a:pPr lvl="0"/>
            <a:r>
              <a:rPr lang="en-US" dirty="0"/>
              <a:t>Freed farmers who had been enslaved by landowners because of debt during poor harvests</a:t>
            </a:r>
          </a:p>
          <a:p>
            <a:pPr lvl="0"/>
            <a:r>
              <a:rPr lang="en-US" dirty="0"/>
              <a:t>All wealthy men could be elected to public office (not just those of noble birth)</a:t>
            </a:r>
          </a:p>
          <a:p>
            <a:pPr lvl="0"/>
            <a:r>
              <a:rPr lang="en-US" dirty="0"/>
              <a:t>More archons were elected to enforce Athenian </a:t>
            </a:r>
            <a:r>
              <a:rPr lang="en-US" dirty="0">
                <a:solidFill>
                  <a:srgbClr val="7030A0"/>
                </a:solidFill>
              </a:rPr>
              <a:t>law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749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Early Greece</vt:lpstr>
      <vt:lpstr>Early Greece</vt:lpstr>
      <vt:lpstr>Early Greek Government</vt:lpstr>
      <vt:lpstr>PowerPoint Presentation</vt:lpstr>
      <vt:lpstr>PowerPoint Presentation</vt:lpstr>
      <vt:lpstr>Tyrants</vt:lpstr>
      <vt:lpstr>PowerPoint Presentation</vt:lpstr>
      <vt:lpstr>The Rise of Democracy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Greece</dc:title>
  <dc:creator>Mairi-</dc:creator>
  <cp:lastModifiedBy>Bew, Mairi</cp:lastModifiedBy>
  <cp:revision>5</cp:revision>
  <dcterms:created xsi:type="dcterms:W3CDTF">2012-03-22T16:24:44Z</dcterms:created>
  <dcterms:modified xsi:type="dcterms:W3CDTF">2016-04-06T11:39:11Z</dcterms:modified>
</cp:coreProperties>
</file>