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2" r:id="rId8"/>
    <p:sldId id="266" r:id="rId9"/>
    <p:sldId id="261" r:id="rId10"/>
    <p:sldId id="263" r:id="rId11"/>
    <p:sldId id="269" r:id="rId12"/>
    <p:sldId id="267" r:id="rId13"/>
    <p:sldId id="268" r:id="rId14"/>
    <p:sldId id="264" r:id="rId15"/>
    <p:sldId id="270" r:id="rId16"/>
    <p:sldId id="271" r:id="rId17"/>
    <p:sldId id="281" r:id="rId18"/>
    <p:sldId id="272" r:id="rId19"/>
    <p:sldId id="273" r:id="rId20"/>
    <p:sldId id="278" r:id="rId21"/>
    <p:sldId id="286" r:id="rId22"/>
    <p:sldId id="280" r:id="rId23"/>
    <p:sldId id="285" r:id="rId24"/>
    <p:sldId id="274" r:id="rId25"/>
    <p:sldId id="275" r:id="rId26"/>
    <p:sldId id="282" r:id="rId27"/>
    <p:sldId id="276" r:id="rId28"/>
    <p:sldId id="277" r:id="rId29"/>
    <p:sldId id="284" r:id="rId30"/>
    <p:sldId id="279"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14"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F4E634-1E77-44A8-8390-3F7ADECBBAD8}"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4E634-1E77-44A8-8390-3F7ADECBBAD8}"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4E634-1E77-44A8-8390-3F7ADECBBAD8}"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4E634-1E77-44A8-8390-3F7ADECBBAD8}"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F4E634-1E77-44A8-8390-3F7ADECBBAD8}" type="datetimeFigureOut">
              <a:rPr lang="en-US" smtClean="0"/>
              <a:pPr/>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F4E634-1E77-44A8-8390-3F7ADECBBAD8}"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F4E634-1E77-44A8-8390-3F7ADECBBAD8}" type="datetimeFigureOut">
              <a:rPr lang="en-US" smtClean="0"/>
              <a:pPr/>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F4E634-1E77-44A8-8390-3F7ADECBBAD8}" type="datetimeFigureOut">
              <a:rPr lang="en-US" smtClean="0"/>
              <a:pPr/>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4E634-1E77-44A8-8390-3F7ADECBBAD8}" type="datetimeFigureOut">
              <a:rPr lang="en-US" smtClean="0"/>
              <a:pPr/>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4E634-1E77-44A8-8390-3F7ADECBBAD8}"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4E634-1E77-44A8-8390-3F7ADECBBAD8}" type="datetimeFigureOut">
              <a:rPr lang="en-US" smtClean="0"/>
              <a:pPr/>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2FE2A-8CFD-48A0-AFE1-88B5BC2994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4E634-1E77-44A8-8390-3F7ADECBBAD8}" type="datetimeFigureOut">
              <a:rPr lang="en-US" smtClean="0"/>
              <a:pPr/>
              <a:t>4/24/2017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2FE2A-8CFD-48A0-AFE1-88B5BC2994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ivius.org/pi-pm/pliny/pliny_e3.html"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ordham.edu/halsall/ancient/livy-rape.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Augu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historyonthenet.com/Lessons/worksheets/romans/Legend_of_Rom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Rise of Rome</a:t>
            </a:r>
          </a:p>
        </p:txBody>
      </p:sp>
      <p:sp>
        <p:nvSpPr>
          <p:cNvPr id="3" name="Subtitle 2"/>
          <p:cNvSpPr>
            <a:spLocks noGrp="1"/>
          </p:cNvSpPr>
          <p:nvPr>
            <p:ph type="subTitle" idx="1"/>
          </p:nvPr>
        </p:nvSpPr>
        <p:spPr/>
        <p:txBody>
          <a:bodyPr/>
          <a:lstStyle/>
          <a:p>
            <a:pPr algn="l"/>
            <a:r>
              <a:rPr lang="en-US" dirty="0"/>
              <a:t>CHW 3MR </a:t>
            </a:r>
          </a:p>
          <a:p>
            <a:pPr algn="l"/>
            <a:r>
              <a:rPr lang="en-US" dirty="0"/>
              <a:t>Lesson 45</a:t>
            </a:r>
          </a:p>
        </p:txBody>
      </p:sp>
      <p:pic>
        <p:nvPicPr>
          <p:cNvPr id="1027" name="Picture 3"/>
          <p:cNvPicPr>
            <a:picLocks noChangeAspect="1" noChangeArrowheads="1"/>
          </p:cNvPicPr>
          <p:nvPr/>
        </p:nvPicPr>
        <p:blipFill>
          <a:blip r:embed="rId2" cstate="print"/>
          <a:srcRect/>
          <a:stretch>
            <a:fillRect/>
          </a:stretch>
        </p:blipFill>
        <p:spPr bwMode="auto">
          <a:xfrm>
            <a:off x="5519937" y="908721"/>
            <a:ext cx="4820889" cy="478725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a:t>Tarquinius</a:t>
            </a:r>
            <a:r>
              <a:rPr lang="en-US" b="1" dirty="0"/>
              <a:t> </a:t>
            </a:r>
            <a:r>
              <a:rPr lang="en-US" b="1" dirty="0" err="1"/>
              <a:t>Priscus</a:t>
            </a:r>
            <a:r>
              <a:rPr lang="en-US" b="1" dirty="0"/>
              <a:t>: 5th Etruscan king of Rome</a:t>
            </a:r>
          </a:p>
          <a:p>
            <a:pPr>
              <a:buFont typeface="Wingdings" pitchFamily="2" charset="2"/>
              <a:buChar char="Ø"/>
            </a:pPr>
            <a:r>
              <a:rPr lang="en-US" dirty="0"/>
              <a:t>616-579 BCE</a:t>
            </a:r>
          </a:p>
          <a:p>
            <a:pPr>
              <a:buFont typeface="Wingdings" pitchFamily="2" charset="2"/>
              <a:buChar char="Ø"/>
            </a:pPr>
            <a:r>
              <a:rPr lang="en-US" dirty="0"/>
              <a:t>Built a temple to Jupiter </a:t>
            </a:r>
            <a:r>
              <a:rPr lang="en-US" dirty="0" err="1"/>
              <a:t>Optimus</a:t>
            </a:r>
            <a:r>
              <a:rPr lang="en-US" dirty="0"/>
              <a:t> </a:t>
            </a:r>
            <a:r>
              <a:rPr lang="en-US" dirty="0" err="1"/>
              <a:t>Maximus</a:t>
            </a:r>
            <a:r>
              <a:rPr lang="en-US" dirty="0"/>
              <a:t> (best and greatest) </a:t>
            </a:r>
          </a:p>
          <a:p>
            <a:pPr>
              <a:buFont typeface="Wingdings" pitchFamily="2" charset="2"/>
              <a:buChar char="Ø"/>
            </a:pPr>
            <a:r>
              <a:rPr lang="en-US" dirty="0"/>
              <a:t>Common feature of Roman towns</a:t>
            </a:r>
          </a:p>
          <a:p>
            <a:pPr>
              <a:buFont typeface="Wingdings" pitchFamily="2" charset="2"/>
              <a:buChar char="Ø"/>
            </a:pPr>
            <a:r>
              <a:rPr lang="en-US" dirty="0"/>
              <a:t>Also built the </a:t>
            </a:r>
            <a:r>
              <a:rPr lang="en-US" dirty="0" err="1"/>
              <a:t>cloaca</a:t>
            </a:r>
            <a:r>
              <a:rPr lang="en-US" dirty="0"/>
              <a:t> maxima; the great </a:t>
            </a:r>
            <a:r>
              <a:rPr lang="en-US" dirty="0">
                <a:solidFill>
                  <a:srgbClr val="7030A0"/>
                </a:solidFill>
              </a:rPr>
              <a:t>sewer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503713" y="980728"/>
            <a:ext cx="5033913" cy="553563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83832" y="273050"/>
            <a:ext cx="5832648" cy="6584950"/>
          </a:xfrm>
        </p:spPr>
        <p:txBody>
          <a:bodyPr>
            <a:normAutofit fontScale="62500" lnSpcReduction="20000"/>
          </a:bodyPr>
          <a:lstStyle/>
          <a:p>
            <a:r>
              <a:rPr lang="en-US" dirty="0"/>
              <a:t>Hills were tunneled into the course of the construction of the sewers, and Rome was a "city on stilts" beneath which men sailed when Marcus Agrippa was </a:t>
            </a:r>
            <a:r>
              <a:rPr lang="en-US" dirty="0" err="1"/>
              <a:t>aedile</a:t>
            </a:r>
            <a:r>
              <a:rPr lang="en-US" dirty="0"/>
              <a:t>. Seven rivers join together and rush headlong through Rome, and, like torrents, they necessarily sweep away everything in their path. With raging force, owing to the additional amount of rainwater, they shake the bottom and sides of the sewers.</a:t>
            </a:r>
            <a:br>
              <a:rPr lang="en-US" dirty="0"/>
            </a:br>
            <a:r>
              <a:rPr lang="en-US" dirty="0"/>
              <a:t>Sometimes water from the Tiber flows backwards and makes its way up the sewers. Then the powerful flood-waters clash head-on in the confined space, but the unyielding structure holds firm. Huge blocks of stone are dragged across the surface above the tunnels; buildings collapse of their own accord or come crashing down because of fire; earth tremors shake the ground - but still, for seven hundred years from the time of </a:t>
            </a:r>
            <a:r>
              <a:rPr lang="en-US" dirty="0" err="1"/>
              <a:t>Tarquinius</a:t>
            </a:r>
            <a:r>
              <a:rPr lang="en-US" dirty="0"/>
              <a:t> </a:t>
            </a:r>
            <a:r>
              <a:rPr lang="en-US" dirty="0" err="1"/>
              <a:t>Priscus</a:t>
            </a:r>
            <a:r>
              <a:rPr lang="en-US" dirty="0"/>
              <a:t>, the sewers have survived almost completely intact.</a:t>
            </a:r>
          </a:p>
          <a:p>
            <a:r>
              <a:rPr lang="en-US" dirty="0"/>
              <a:t>[Pliny the Elder, </a:t>
            </a:r>
            <a:r>
              <a:rPr lang="en-US" i="1" dirty="0">
                <a:hlinkClick r:id="rId2"/>
              </a:rPr>
              <a:t>National History</a:t>
            </a:r>
            <a:r>
              <a:rPr lang="en-US" dirty="0"/>
              <a:t>, 36.104-106;</a:t>
            </a:r>
            <a:br>
              <a:rPr lang="en-US" dirty="0"/>
            </a:br>
            <a:r>
              <a:rPr lang="en-US" dirty="0"/>
              <a:t>tr. J.F. Healy]</a:t>
            </a:r>
          </a:p>
          <a:p>
            <a:endParaRPr lang="en-US" dirty="0"/>
          </a:p>
        </p:txBody>
      </p:sp>
      <p:sp>
        <p:nvSpPr>
          <p:cNvPr id="7" name="Text Placeholder 6"/>
          <p:cNvSpPr>
            <a:spLocks noGrp="1"/>
          </p:cNvSpPr>
          <p:nvPr>
            <p:ph type="body" sz="half" idx="2"/>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524001" y="1052736"/>
            <a:ext cx="3090639" cy="461535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cstate="print"/>
          <a:srcRect/>
          <a:stretch>
            <a:fillRect/>
          </a:stretch>
        </p:blipFill>
        <p:spPr bwMode="auto">
          <a:xfrm>
            <a:off x="2279576" y="1052736"/>
            <a:ext cx="7620000" cy="5143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a:t>Tarquin</a:t>
            </a:r>
            <a:r>
              <a:rPr lang="en-US" b="1" dirty="0"/>
              <a:t> the Proud: 7</a:t>
            </a:r>
            <a:r>
              <a:rPr lang="en-US" b="1" baseline="30000" dirty="0"/>
              <a:t>th</a:t>
            </a:r>
            <a:r>
              <a:rPr lang="en-US" b="1" dirty="0"/>
              <a:t> King</a:t>
            </a:r>
          </a:p>
          <a:p>
            <a:pPr>
              <a:buFont typeface="Wingdings" pitchFamily="2" charset="2"/>
              <a:buChar char="ü"/>
            </a:pPr>
            <a:r>
              <a:rPr lang="en-US" dirty="0"/>
              <a:t>Expelled by rebellion because of his son’s crime of rape</a:t>
            </a:r>
          </a:p>
          <a:p>
            <a:pPr lvl="1">
              <a:buFont typeface="Arial" pitchFamily="34" charset="0"/>
              <a:buChar char="•"/>
            </a:pPr>
            <a:r>
              <a:rPr lang="en-US" dirty="0"/>
              <a:t>“The Rape of </a:t>
            </a:r>
            <a:r>
              <a:rPr lang="en-US" dirty="0" err="1"/>
              <a:t>Lucretia</a:t>
            </a:r>
            <a:r>
              <a:rPr lang="en-US" dirty="0"/>
              <a:t>”</a:t>
            </a:r>
          </a:p>
          <a:p>
            <a:pPr>
              <a:buFont typeface="Wingdings" pitchFamily="2" charset="2"/>
              <a:buChar char="ü"/>
            </a:pPr>
            <a:r>
              <a:rPr lang="en-US" dirty="0"/>
              <a:t>This expulsion led the way for Romans to form a democratic </a:t>
            </a:r>
            <a:r>
              <a:rPr lang="en-US" dirty="0">
                <a:solidFill>
                  <a:srgbClr val="7030A0"/>
                </a:solidFill>
              </a:rPr>
              <a:t>republic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Titian’s interpretation</a:t>
            </a:r>
          </a:p>
        </p:txBody>
      </p:sp>
      <p:pic>
        <p:nvPicPr>
          <p:cNvPr id="7170" name="Picture 2"/>
          <p:cNvPicPr>
            <a:picLocks noChangeAspect="1" noChangeArrowheads="1"/>
          </p:cNvPicPr>
          <p:nvPr/>
        </p:nvPicPr>
        <p:blipFill>
          <a:blip r:embed="rId2" cstate="print"/>
          <a:srcRect/>
          <a:stretch>
            <a:fillRect/>
          </a:stretch>
        </p:blipFill>
        <p:spPr bwMode="auto">
          <a:xfrm>
            <a:off x="5951985" y="980728"/>
            <a:ext cx="4078759" cy="549327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Livy’s version </a:t>
            </a:r>
            <a:endParaRPr lang="en-US" dirty="0"/>
          </a:p>
        </p:txBody>
      </p:sp>
      <p:sp>
        <p:nvSpPr>
          <p:cNvPr id="3" name="Content Placeholder 2"/>
          <p:cNvSpPr>
            <a:spLocks noGrp="1"/>
          </p:cNvSpPr>
          <p:nvPr>
            <p:ph idx="1"/>
          </p:nvPr>
        </p:nvSpPr>
        <p:spPr/>
        <p:txBody>
          <a:bodyPr>
            <a:normAutofit/>
          </a:bodyPr>
          <a:lstStyle/>
          <a:p>
            <a:r>
              <a:rPr lang="en-US" dirty="0"/>
              <a:t>Read the hand out and discuss the question: </a:t>
            </a:r>
          </a:p>
          <a:p>
            <a:pPr>
              <a:buNone/>
            </a:pPr>
            <a:endParaRPr lang="en-US" dirty="0"/>
          </a:p>
          <a:p>
            <a:pPr>
              <a:buNone/>
            </a:pPr>
            <a:r>
              <a:rPr lang="en-US" dirty="0"/>
              <a:t>	“ What virtues does this story put forth for Roman society through the example of </a:t>
            </a:r>
            <a:r>
              <a:rPr lang="en-US" dirty="0" err="1"/>
              <a:t>Lucretia</a:t>
            </a:r>
            <a:r>
              <a:rPr lang="en-US" dirty="0"/>
              <a:t>?  Why would this story have mattered to Romans?” </a:t>
            </a:r>
          </a:p>
          <a:p>
            <a:pPr>
              <a:buNone/>
            </a:pPr>
            <a:endParaRPr lang="en-US" dirty="0"/>
          </a:p>
          <a:p>
            <a:pPr>
              <a:buNone/>
            </a:pPr>
            <a:r>
              <a:rPr lang="en-US" dirty="0"/>
              <a:t>Match this with the story of the founding of Rome… what does this say about </a:t>
            </a:r>
            <a:r>
              <a:rPr lang="en-US" dirty="0">
                <a:solidFill>
                  <a:srgbClr val="7030A0"/>
                </a:solidFill>
              </a:rPr>
              <a:t>Rome?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366964" y="571500"/>
            <a:ext cx="7458075" cy="5715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Roman Republic</a:t>
            </a:r>
          </a:p>
        </p:txBody>
      </p:sp>
      <p:sp>
        <p:nvSpPr>
          <p:cNvPr id="3" name="Content Placeholder 2"/>
          <p:cNvSpPr>
            <a:spLocks noGrp="1"/>
          </p:cNvSpPr>
          <p:nvPr>
            <p:ph idx="1"/>
          </p:nvPr>
        </p:nvSpPr>
        <p:spPr/>
        <p:txBody>
          <a:bodyPr/>
          <a:lstStyle/>
          <a:p>
            <a:r>
              <a:rPr lang="en-US" dirty="0"/>
              <a:t>‘</a:t>
            </a:r>
            <a:r>
              <a:rPr lang="en-US" i="1" dirty="0"/>
              <a:t>Res </a:t>
            </a:r>
            <a:r>
              <a:rPr lang="en-US" i="1" dirty="0" err="1"/>
              <a:t>Publica</a:t>
            </a:r>
            <a:r>
              <a:rPr lang="en-US" dirty="0"/>
              <a:t>’ = public matter</a:t>
            </a:r>
          </a:p>
          <a:p>
            <a:r>
              <a:rPr lang="en-US" i="1" dirty="0" err="1"/>
              <a:t>Senatus</a:t>
            </a:r>
            <a:r>
              <a:rPr lang="en-US" i="1" dirty="0"/>
              <a:t> </a:t>
            </a:r>
            <a:r>
              <a:rPr lang="en-US" i="1" dirty="0" err="1"/>
              <a:t>Populusque</a:t>
            </a:r>
            <a:r>
              <a:rPr lang="en-US" i="1" dirty="0"/>
              <a:t> </a:t>
            </a:r>
            <a:r>
              <a:rPr lang="en-US" i="1" dirty="0" err="1"/>
              <a:t>Romanus</a:t>
            </a:r>
            <a:r>
              <a:rPr lang="en-US" i="1" dirty="0"/>
              <a:t> </a:t>
            </a:r>
            <a:r>
              <a:rPr lang="en-US" dirty="0"/>
              <a:t>(SPQR) = ‘the Senate and People of Rome’</a:t>
            </a:r>
          </a:p>
          <a:p>
            <a:r>
              <a:rPr lang="en-US" dirty="0"/>
              <a:t>Public upset with domineering attitudes of Etruscan kings</a:t>
            </a:r>
          </a:p>
          <a:p>
            <a:r>
              <a:rPr lang="en-US" dirty="0"/>
              <a:t>Eliminated the monarchy</a:t>
            </a:r>
          </a:p>
          <a:p>
            <a:r>
              <a:rPr lang="en-US" dirty="0"/>
              <a:t>New democratic government saw constant </a:t>
            </a:r>
            <a:r>
              <a:rPr lang="en-US" dirty="0">
                <a:solidFill>
                  <a:srgbClr val="7030A0"/>
                </a:solidFill>
              </a:rPr>
              <a:t>tension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Composed of several assemblies from which the magistrates were drawn</a:t>
            </a:r>
          </a:p>
          <a:p>
            <a:r>
              <a:rPr lang="en-US" dirty="0"/>
              <a:t>At first, Rome had a constitution which laid down the traditions and institutions</a:t>
            </a:r>
          </a:p>
          <a:p>
            <a:pPr lvl="1"/>
            <a:r>
              <a:rPr lang="en-US" dirty="0"/>
              <a:t>Not formal or written down</a:t>
            </a:r>
          </a:p>
          <a:p>
            <a:pPr lvl="1"/>
            <a:r>
              <a:rPr lang="en-US" dirty="0"/>
              <a:t>Placed importance on the role of the officials</a:t>
            </a:r>
          </a:p>
          <a:p>
            <a:r>
              <a:rPr lang="en-US" dirty="0"/>
              <a:t>Political organization was trying to regulate tensions in </a:t>
            </a:r>
            <a:r>
              <a:rPr lang="en-US" dirty="0">
                <a:solidFill>
                  <a:srgbClr val="7030A0"/>
                </a:solidFill>
              </a:rPr>
              <a:t>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Land:  The Italian Peninsula</a:t>
            </a:r>
          </a:p>
        </p:txBody>
      </p:sp>
      <p:sp>
        <p:nvSpPr>
          <p:cNvPr id="3" name="Content Placeholder 2"/>
          <p:cNvSpPr>
            <a:spLocks noGrp="1"/>
          </p:cNvSpPr>
          <p:nvPr>
            <p:ph idx="1"/>
          </p:nvPr>
        </p:nvSpPr>
        <p:spPr>
          <a:xfrm>
            <a:off x="1981200" y="1412776"/>
            <a:ext cx="8229600" cy="5112568"/>
          </a:xfrm>
        </p:spPr>
        <p:txBody>
          <a:bodyPr>
            <a:normAutofit/>
          </a:bodyPr>
          <a:lstStyle/>
          <a:p>
            <a:pPr>
              <a:buFont typeface="Wingdings" pitchFamily="2" charset="2"/>
              <a:buChar char="ü"/>
            </a:pPr>
            <a:r>
              <a:rPr lang="en-US" dirty="0"/>
              <a:t>Central location in the Mediterranean</a:t>
            </a:r>
          </a:p>
          <a:p>
            <a:pPr>
              <a:buFont typeface="Wingdings" pitchFamily="2" charset="2"/>
              <a:buChar char="ü"/>
            </a:pPr>
            <a:r>
              <a:rPr lang="en-US" dirty="0"/>
              <a:t>Separated from the rest of Europe by the Alps</a:t>
            </a:r>
          </a:p>
          <a:p>
            <a:pPr>
              <a:buFont typeface="Wingdings" pitchFamily="2" charset="2"/>
              <a:buChar char="ü"/>
            </a:pPr>
            <a:r>
              <a:rPr lang="en-US" dirty="0"/>
              <a:t>Surrounded on 3 sides by water</a:t>
            </a:r>
          </a:p>
          <a:p>
            <a:pPr lvl="1">
              <a:buFont typeface="Wingdings" pitchFamily="2" charset="2"/>
              <a:buChar char="ü"/>
            </a:pPr>
            <a:r>
              <a:rPr lang="en-US" dirty="0"/>
              <a:t>Allowed for coastal trade and water transport</a:t>
            </a:r>
          </a:p>
          <a:p>
            <a:pPr>
              <a:buFont typeface="Wingdings" pitchFamily="2" charset="2"/>
              <a:buChar char="ü"/>
            </a:pPr>
            <a:r>
              <a:rPr lang="en-US" dirty="0"/>
              <a:t>Land fertile… but as urban population grew, they began to rely on imports</a:t>
            </a:r>
          </a:p>
          <a:p>
            <a:pPr>
              <a:buFont typeface="Wingdings" pitchFamily="2" charset="2"/>
              <a:buChar char="ü"/>
            </a:pPr>
            <a:r>
              <a:rPr lang="en-US" dirty="0"/>
              <a:t>Climate relatively mild</a:t>
            </a:r>
          </a:p>
          <a:p>
            <a:pPr>
              <a:buFont typeface="Wingdings" pitchFamily="2" charset="2"/>
              <a:buChar char="ü"/>
            </a:pPr>
            <a:r>
              <a:rPr lang="en-US" dirty="0"/>
              <a:t>Climate, agricultural prosperity, and location were all factors in the rise of </a:t>
            </a:r>
            <a:r>
              <a:rPr lang="en-US" dirty="0">
                <a:solidFill>
                  <a:srgbClr val="7030A0"/>
                </a:solidFill>
              </a:rPr>
              <a:t>Rome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the Roman Republic</a:t>
            </a:r>
          </a:p>
        </p:txBody>
      </p:sp>
      <p:sp>
        <p:nvSpPr>
          <p:cNvPr id="3" name="Content Placeholder 2"/>
          <p:cNvSpPr>
            <a:spLocks noGrp="1"/>
          </p:cNvSpPr>
          <p:nvPr>
            <p:ph idx="1"/>
          </p:nvPr>
        </p:nvSpPr>
        <p:spPr>
          <a:xfrm>
            <a:off x="1981200" y="1268761"/>
            <a:ext cx="8229600" cy="4857403"/>
          </a:xfrm>
        </p:spPr>
        <p:txBody>
          <a:bodyPr>
            <a:normAutofit fontScale="85000" lnSpcReduction="10000"/>
          </a:bodyPr>
          <a:lstStyle/>
          <a:p>
            <a:pPr>
              <a:buNone/>
            </a:pPr>
            <a:r>
              <a:rPr lang="en-US" dirty="0"/>
              <a:t>Read pages 168-172 and answer the following questions: </a:t>
            </a:r>
          </a:p>
          <a:p>
            <a:pPr>
              <a:buNone/>
            </a:pPr>
            <a:endParaRPr lang="en-US" dirty="0"/>
          </a:p>
          <a:p>
            <a:pPr lvl="0">
              <a:buNone/>
            </a:pPr>
            <a:r>
              <a:rPr lang="en-US" dirty="0"/>
              <a:t>1. Describe the patricians and the </a:t>
            </a:r>
            <a:r>
              <a:rPr lang="en-US" dirty="0" err="1"/>
              <a:t>plebians</a:t>
            </a:r>
            <a:r>
              <a:rPr lang="en-US" dirty="0"/>
              <a:t>. (168)</a:t>
            </a:r>
          </a:p>
          <a:p>
            <a:pPr lvl="0">
              <a:buNone/>
            </a:pPr>
            <a:r>
              <a:rPr lang="en-US" dirty="0"/>
              <a:t>2. What tension existed in the Roman Republic? (168)</a:t>
            </a:r>
          </a:p>
          <a:p>
            <a:pPr lvl="0">
              <a:buNone/>
            </a:pPr>
            <a:r>
              <a:rPr lang="en-US" dirty="0"/>
              <a:t>3. What was the role of the consuls? (169)</a:t>
            </a:r>
          </a:p>
          <a:p>
            <a:pPr lvl="0">
              <a:buNone/>
            </a:pPr>
            <a:r>
              <a:rPr lang="en-US" dirty="0"/>
              <a:t>4. When would a dictator be appointed? (169)</a:t>
            </a:r>
          </a:p>
          <a:p>
            <a:pPr lvl="0">
              <a:buNone/>
            </a:pPr>
            <a:r>
              <a:rPr lang="en-US" dirty="0"/>
              <a:t>5. What was the role of the Praetors and the Censor? (171)</a:t>
            </a:r>
          </a:p>
          <a:p>
            <a:pPr lvl="0">
              <a:buNone/>
            </a:pPr>
            <a:r>
              <a:rPr lang="en-US" dirty="0"/>
              <a:t>6. Why was the </a:t>
            </a:r>
            <a:r>
              <a:rPr lang="en-US" dirty="0" err="1"/>
              <a:t>Concilium</a:t>
            </a:r>
            <a:r>
              <a:rPr lang="en-US" dirty="0"/>
              <a:t> </a:t>
            </a:r>
            <a:r>
              <a:rPr lang="en-US" dirty="0" err="1"/>
              <a:t>Plebis</a:t>
            </a:r>
            <a:r>
              <a:rPr lang="en-US" dirty="0"/>
              <a:t> established? (171)</a:t>
            </a:r>
          </a:p>
          <a:p>
            <a:pPr lvl="0">
              <a:buNone/>
            </a:pPr>
            <a:r>
              <a:rPr lang="en-US" dirty="0"/>
              <a:t>7. What challenges did the Roman Republic face? (172)</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2" cstate="print"/>
          <a:srcRect/>
          <a:stretch>
            <a:fillRect/>
          </a:stretch>
        </p:blipFill>
        <p:spPr bwMode="auto">
          <a:xfrm>
            <a:off x="2279577" y="291598"/>
            <a:ext cx="7416823" cy="646305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0"/>
            <a:ext cx="8229600" cy="548680"/>
          </a:xfrm>
        </p:spPr>
        <p:txBody>
          <a:bodyPr>
            <a:normAutofit/>
          </a:bodyPr>
          <a:lstStyle/>
          <a:p>
            <a:r>
              <a:rPr lang="en-US" sz="2800" dirty="0"/>
              <a:t>Structure of Government Under the Republic</a:t>
            </a:r>
          </a:p>
        </p:txBody>
      </p:sp>
      <p:graphicFrame>
        <p:nvGraphicFramePr>
          <p:cNvPr id="8" name="Content Placeholder 7"/>
          <p:cNvGraphicFramePr>
            <a:graphicFrameLocks noGrp="1"/>
          </p:cNvGraphicFramePr>
          <p:nvPr>
            <p:ph idx="1"/>
          </p:nvPr>
        </p:nvGraphicFramePr>
        <p:xfrm>
          <a:off x="1991544" y="548680"/>
          <a:ext cx="8229600" cy="6050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2 Consuls</a:t>
                      </a:r>
                    </a:p>
                    <a:p>
                      <a:r>
                        <a:rPr lang="en-US" dirty="0"/>
                        <a:t>Head</a:t>
                      </a:r>
                      <a:r>
                        <a:rPr lang="en-US" baseline="0" dirty="0"/>
                        <a:t> of Government</a:t>
                      </a:r>
                      <a:endParaRPr lang="en-US" dirty="0"/>
                    </a:p>
                  </a:txBody>
                  <a:tcPr/>
                </a:tc>
                <a:tc>
                  <a:txBody>
                    <a:bodyPr/>
                    <a:lstStyle/>
                    <a:p>
                      <a:r>
                        <a:rPr lang="en-US" dirty="0"/>
                        <a:t>300</a:t>
                      </a:r>
                      <a:r>
                        <a:rPr lang="en-US" baseline="0" dirty="0"/>
                        <a:t> Senate  members</a:t>
                      </a:r>
                      <a:endParaRPr lang="en-US" dirty="0"/>
                    </a:p>
                  </a:txBody>
                  <a:tcPr/>
                </a:tc>
                <a:tc>
                  <a:txBody>
                    <a:bodyPr/>
                    <a:lstStyle/>
                    <a:p>
                      <a:r>
                        <a:rPr lang="en-US" dirty="0"/>
                        <a:t>Assembly</a:t>
                      </a:r>
                    </a:p>
                  </a:txBody>
                  <a:tcPr/>
                </a:tc>
                <a:extLst>
                  <a:ext uri="{0D108BD9-81ED-4DB2-BD59-A6C34878D82A}">
                    <a16:rowId xmlns:a16="http://schemas.microsoft.com/office/drawing/2014/main" val="10000"/>
                  </a:ext>
                </a:extLst>
              </a:tr>
              <a:tr h="370840">
                <a:tc>
                  <a:txBody>
                    <a:bodyPr/>
                    <a:lstStyle/>
                    <a:p>
                      <a:r>
                        <a:rPr lang="en-US" dirty="0"/>
                        <a:t>Patricians</a:t>
                      </a:r>
                    </a:p>
                  </a:txBody>
                  <a:tcPr/>
                </a:tc>
                <a:tc>
                  <a:txBody>
                    <a:bodyPr/>
                    <a:lstStyle/>
                    <a:p>
                      <a:r>
                        <a:rPr lang="en-US" dirty="0"/>
                        <a:t>Patricians</a:t>
                      </a:r>
                    </a:p>
                  </a:txBody>
                  <a:tcPr/>
                </a:tc>
                <a:tc>
                  <a:txBody>
                    <a:bodyPr/>
                    <a:lstStyle/>
                    <a:p>
                      <a:r>
                        <a:rPr lang="en-US" dirty="0"/>
                        <a:t>Plebian</a:t>
                      </a:r>
                    </a:p>
                  </a:txBody>
                  <a:tcPr/>
                </a:tc>
                <a:extLst>
                  <a:ext uri="{0D108BD9-81ED-4DB2-BD59-A6C34878D82A}">
                    <a16:rowId xmlns:a16="http://schemas.microsoft.com/office/drawing/2014/main" val="10001"/>
                  </a:ext>
                </a:extLst>
              </a:tr>
              <a:tr h="370840">
                <a:tc>
                  <a:txBody>
                    <a:bodyPr/>
                    <a:lstStyle/>
                    <a:p>
                      <a:r>
                        <a:rPr lang="en-US" dirty="0"/>
                        <a:t>1 Year</a:t>
                      </a:r>
                      <a:r>
                        <a:rPr lang="en-US" baseline="0" dirty="0"/>
                        <a:t> Term</a:t>
                      </a:r>
                      <a:endParaRPr lang="en-US" dirty="0"/>
                    </a:p>
                  </a:txBody>
                  <a:tcPr/>
                </a:tc>
                <a:tc>
                  <a:txBody>
                    <a:bodyPr/>
                    <a:lstStyle/>
                    <a:p>
                      <a:r>
                        <a:rPr lang="en-US" dirty="0"/>
                        <a:t>Lifetime </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Consuls chose the senators</a:t>
                      </a:r>
                    </a:p>
                  </a:txBody>
                  <a:tcPr/>
                </a:tc>
                <a:tc>
                  <a:txBody>
                    <a:bodyPr/>
                    <a:lstStyle/>
                    <a:p>
                      <a:endParaRPr lang="en-US" dirty="0"/>
                    </a:p>
                  </a:txBody>
                  <a:tcPr/>
                </a:tc>
                <a:tc>
                  <a:txBody>
                    <a:bodyPr/>
                    <a:lstStyle/>
                    <a:p>
                      <a:r>
                        <a:rPr lang="en-US" dirty="0"/>
                        <a:t>Elected the Consuls</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Ran the government, overseeing</a:t>
                      </a:r>
                      <a:r>
                        <a:rPr lang="en-US" baseline="0" dirty="0"/>
                        <a:t> the work of other government officials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Advised</a:t>
                      </a:r>
                      <a:r>
                        <a:rPr lang="en-US" baseline="0" dirty="0"/>
                        <a:t> the consuls. Advised the assembly</a:t>
                      </a:r>
                      <a:endParaRPr lang="en-US" dirty="0"/>
                    </a:p>
                    <a:p>
                      <a:endParaRPr lang="en-US" dirty="0"/>
                    </a:p>
                  </a:txBody>
                  <a:tcPr/>
                </a:tc>
                <a:tc>
                  <a:txBody>
                    <a:bodyPr/>
                    <a:lstStyle/>
                    <a:p>
                      <a:r>
                        <a:rPr lang="en-US" dirty="0"/>
                        <a:t>Elected government</a:t>
                      </a:r>
                      <a:r>
                        <a:rPr lang="en-US" baseline="0" dirty="0"/>
                        <a:t> officials including judges</a:t>
                      </a:r>
                      <a:endParaRPr lang="en-US" dirty="0"/>
                    </a:p>
                  </a:txBody>
                  <a:tcPr/>
                </a:tc>
                <a:extLst>
                  <a:ext uri="{0D108BD9-81ED-4DB2-BD59-A6C34878D82A}">
                    <a16:rowId xmlns:a16="http://schemas.microsoft.com/office/drawing/2014/main" val="10004"/>
                  </a:ext>
                </a:extLst>
              </a:tr>
              <a:tr h="370840">
                <a:tc>
                  <a:txBody>
                    <a:bodyPr/>
                    <a:lstStyle/>
                    <a:p>
                      <a:r>
                        <a:rPr lang="en-US" dirty="0"/>
                        <a:t>Directed (Commanded)</a:t>
                      </a:r>
                      <a:r>
                        <a:rPr lang="en-US" baseline="0" dirty="0"/>
                        <a:t> the army</a:t>
                      </a:r>
                      <a:endParaRPr lang="en-US" dirty="0"/>
                    </a:p>
                  </a:txBody>
                  <a:tcPr/>
                </a:tc>
                <a:tc>
                  <a:txBody>
                    <a:bodyPr/>
                    <a:lstStyle/>
                    <a:p>
                      <a:r>
                        <a:rPr lang="en-US" dirty="0"/>
                        <a:t>Directed spending, including tax dollars</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In emergencies,</a:t>
                      </a:r>
                      <a:r>
                        <a:rPr lang="en-US" baseline="0" dirty="0"/>
                        <a:t> consuls would choose a dictator—a single ruler to make quick decisions</a:t>
                      </a:r>
                      <a:endParaRPr lang="en-US" dirty="0"/>
                    </a:p>
                  </a:txBody>
                  <a:tcPr/>
                </a:tc>
                <a:tc>
                  <a:txBody>
                    <a:bodyPr/>
                    <a:lstStyle/>
                    <a:p>
                      <a:r>
                        <a:rPr lang="en-US" dirty="0"/>
                        <a:t>Made</a:t>
                      </a:r>
                      <a:r>
                        <a:rPr lang="en-US" baseline="0" dirty="0"/>
                        <a:t> relationships concerning foreign relations</a:t>
                      </a:r>
                      <a:endParaRPr lang="en-US" dirty="0"/>
                    </a:p>
                  </a:txBody>
                  <a:tcPr/>
                </a:tc>
                <a:tc>
                  <a:txBody>
                    <a:bodyPr/>
                    <a:lstStyle/>
                    <a:p>
                      <a:r>
                        <a:rPr lang="en-US" dirty="0"/>
                        <a:t>Declared war or peace</a:t>
                      </a:r>
                    </a:p>
                  </a:txBody>
                  <a:tcPr/>
                </a:tc>
                <a:extLst>
                  <a:ext uri="{0D108BD9-81ED-4DB2-BD59-A6C34878D82A}">
                    <a16:rowId xmlns:a16="http://schemas.microsoft.com/office/drawing/2014/main" val="10006"/>
                  </a:ext>
                </a:extLst>
              </a:tr>
              <a:tr h="370840">
                <a:tc>
                  <a:txBody>
                    <a:bodyPr/>
                    <a:lstStyle/>
                    <a:p>
                      <a:r>
                        <a:rPr lang="en-US" dirty="0"/>
                        <a:t>Acted as judges</a:t>
                      </a:r>
                    </a:p>
                  </a:txBody>
                  <a:tcPr/>
                </a:tc>
                <a:tc>
                  <a:txBody>
                    <a:bodyPr/>
                    <a:lstStyle/>
                    <a:p>
                      <a:r>
                        <a:rPr lang="en-US" dirty="0"/>
                        <a:t>Approved laws passed in the assembly</a:t>
                      </a:r>
                    </a:p>
                  </a:txBody>
                  <a:tcPr/>
                </a:tc>
                <a:tc>
                  <a:txBody>
                    <a:bodyPr/>
                    <a:lstStyle/>
                    <a:p>
                      <a:r>
                        <a:rPr lang="en-US" dirty="0"/>
                        <a:t>Voted on laws suggested</a:t>
                      </a:r>
                      <a:r>
                        <a:rPr lang="en-US" baseline="0" dirty="0"/>
                        <a:t> by officials</a:t>
                      </a:r>
                      <a:endParaRPr lang="en-US" dirty="0"/>
                    </a:p>
                  </a:txBody>
                  <a:tcPr/>
                </a:tc>
                <a:extLst>
                  <a:ext uri="{0D108BD9-81ED-4DB2-BD59-A6C34878D82A}">
                    <a16:rowId xmlns:a16="http://schemas.microsoft.com/office/drawing/2014/main" val="10007"/>
                  </a:ext>
                </a:extLst>
              </a:tr>
              <a:tr h="370840">
                <a:tc>
                  <a:txBody>
                    <a:bodyPr/>
                    <a:lstStyle/>
                    <a:p>
                      <a:r>
                        <a:rPr lang="en-US" dirty="0"/>
                        <a:t>Consuls could veto each</a:t>
                      </a:r>
                      <a:r>
                        <a:rPr lang="en-US" baseline="0" dirty="0"/>
                        <a:t> other (veto is Latin for ‘I forbid’)</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p:cNvPicPr>
            <a:picLocks noChangeAspect="1" noChangeArrowheads="1"/>
          </p:cNvPicPr>
          <p:nvPr/>
        </p:nvPicPr>
        <p:blipFill>
          <a:blip r:embed="rId2" cstate="print"/>
          <a:srcRect/>
          <a:stretch>
            <a:fillRect/>
          </a:stretch>
        </p:blipFill>
        <p:spPr bwMode="auto">
          <a:xfrm>
            <a:off x="1919536" y="407462"/>
            <a:ext cx="8208912" cy="593888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Roman Republic</a:t>
            </a:r>
          </a:p>
        </p:txBody>
      </p:sp>
      <p:sp>
        <p:nvSpPr>
          <p:cNvPr id="3" name="Content Placeholder 2"/>
          <p:cNvSpPr>
            <a:spLocks noGrp="1"/>
          </p:cNvSpPr>
          <p:nvPr>
            <p:ph idx="1"/>
          </p:nvPr>
        </p:nvSpPr>
        <p:spPr/>
        <p:txBody>
          <a:bodyPr/>
          <a:lstStyle/>
          <a:p>
            <a:r>
              <a:rPr lang="en-US" dirty="0"/>
              <a:t>From the 5</a:t>
            </a:r>
            <a:r>
              <a:rPr lang="en-US" baseline="30000" dirty="0"/>
              <a:t>th</a:t>
            </a:r>
            <a:r>
              <a:rPr lang="en-US" dirty="0"/>
              <a:t> century BCE on, the Roman Republic underwent great expansion and faced extreme </a:t>
            </a:r>
            <a:r>
              <a:rPr lang="en-US" dirty="0">
                <a:solidFill>
                  <a:srgbClr val="7030A0"/>
                </a:solidFill>
              </a:rPr>
              <a:t>dangers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n-US" dirty="0" err="1"/>
              <a:t>Gauls</a:t>
            </a:r>
            <a:r>
              <a:rPr lang="en-US" dirty="0"/>
              <a:t> (North)</a:t>
            </a:r>
          </a:p>
        </p:txBody>
      </p:sp>
      <p:sp>
        <p:nvSpPr>
          <p:cNvPr id="3" name="Content Placeholder 2"/>
          <p:cNvSpPr>
            <a:spLocks noGrp="1"/>
          </p:cNvSpPr>
          <p:nvPr>
            <p:ph idx="1"/>
          </p:nvPr>
        </p:nvSpPr>
        <p:spPr/>
        <p:txBody>
          <a:bodyPr/>
          <a:lstStyle/>
          <a:p>
            <a:r>
              <a:rPr lang="en-US" dirty="0"/>
              <a:t>Celtic people from Europe</a:t>
            </a:r>
          </a:p>
          <a:p>
            <a:r>
              <a:rPr lang="en-US" dirty="0"/>
              <a:t>390 BCE invaded Rome because they needed more land for their growing population</a:t>
            </a:r>
          </a:p>
          <a:p>
            <a:r>
              <a:rPr lang="en-US" dirty="0"/>
              <a:t>Although originally beater, the Romans strengthened themselves and fought back, reclaiming their territory and the </a:t>
            </a:r>
            <a:r>
              <a:rPr lang="en-US" dirty="0" err="1">
                <a:solidFill>
                  <a:srgbClr val="7030A0"/>
                </a:solidFill>
              </a:rPr>
              <a:t>Gauls</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2" cstate="print"/>
          <a:srcRect/>
          <a:stretch>
            <a:fillRect/>
          </a:stretch>
        </p:blipFill>
        <p:spPr bwMode="auto">
          <a:xfrm>
            <a:off x="2063552" y="226150"/>
            <a:ext cx="8208912" cy="629525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Greeks (East)</a:t>
            </a:r>
          </a:p>
        </p:txBody>
      </p:sp>
      <p:sp>
        <p:nvSpPr>
          <p:cNvPr id="3" name="Content Placeholder 2"/>
          <p:cNvSpPr>
            <a:spLocks noGrp="1"/>
          </p:cNvSpPr>
          <p:nvPr>
            <p:ph idx="1"/>
          </p:nvPr>
        </p:nvSpPr>
        <p:spPr/>
        <p:txBody>
          <a:bodyPr/>
          <a:lstStyle/>
          <a:p>
            <a:r>
              <a:rPr lang="en-US" dirty="0"/>
              <a:t>Romans decided to expand into Greece</a:t>
            </a:r>
          </a:p>
          <a:p>
            <a:r>
              <a:rPr lang="en-US" dirty="0"/>
              <a:t>Needed the land to produce wine, leather, and woolen goods for their population</a:t>
            </a:r>
          </a:p>
          <a:p>
            <a:r>
              <a:rPr lang="en-US" dirty="0"/>
              <a:t>Needed to develop a strong military to conquer other civilizations </a:t>
            </a:r>
          </a:p>
          <a:p>
            <a:r>
              <a:rPr lang="en-US" dirty="0"/>
              <a:t>Weapons and </a:t>
            </a:r>
            <a:r>
              <a:rPr lang="en-US" dirty="0" err="1"/>
              <a:t>armour</a:t>
            </a:r>
            <a:r>
              <a:rPr lang="en-US" dirty="0"/>
              <a:t> became a commodity to be </a:t>
            </a:r>
            <a:r>
              <a:rPr lang="en-US" dirty="0">
                <a:solidFill>
                  <a:srgbClr val="7030A0"/>
                </a:solidFill>
              </a:rPr>
              <a:t>traded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Rome sent a senatorial committee to Corinth and they were treated poorly</a:t>
            </a:r>
          </a:p>
          <a:p>
            <a:r>
              <a:rPr lang="en-US" dirty="0"/>
              <a:t>Rome was upset by this insult so they attacked and plundered Corinth</a:t>
            </a:r>
          </a:p>
          <a:p>
            <a:r>
              <a:rPr lang="en-US" dirty="0"/>
              <a:t>As Rome became richer and more comfortable it spread out across the Italian peninsula</a:t>
            </a:r>
          </a:p>
          <a:p>
            <a:r>
              <a:rPr lang="en-US" dirty="0"/>
              <a:t>This ‘Romanization’ became a model for future conquests over </a:t>
            </a:r>
            <a:r>
              <a:rPr lang="en-US" dirty="0">
                <a:solidFill>
                  <a:srgbClr val="7030A0"/>
                </a:solidFill>
              </a:rPr>
              <a:t>Europe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p:cNvPicPr>
            <a:picLocks noChangeAspect="1" noChangeArrowheads="1"/>
          </p:cNvPicPr>
          <p:nvPr/>
        </p:nvPicPr>
        <p:blipFill>
          <a:blip r:embed="rId2" cstate="print"/>
          <a:srcRect/>
          <a:stretch>
            <a:fillRect/>
          </a:stretch>
        </p:blipFill>
        <p:spPr bwMode="auto">
          <a:xfrm>
            <a:off x="2063552" y="384412"/>
            <a:ext cx="7992888" cy="61445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Etruscans: Forerunners of the Romans </a:t>
            </a:r>
          </a:p>
        </p:txBody>
      </p:sp>
      <p:sp>
        <p:nvSpPr>
          <p:cNvPr id="3" name="Content Placeholder 2"/>
          <p:cNvSpPr>
            <a:spLocks noGrp="1"/>
          </p:cNvSpPr>
          <p:nvPr>
            <p:ph idx="1"/>
          </p:nvPr>
        </p:nvSpPr>
        <p:spPr/>
        <p:txBody>
          <a:bodyPr/>
          <a:lstStyle/>
          <a:p>
            <a:pPr>
              <a:buFont typeface="Courier New" pitchFamily="49" charset="0"/>
              <a:buChar char="o"/>
            </a:pPr>
            <a:r>
              <a:rPr lang="en-US" dirty="0"/>
              <a:t>Emerged as a distinct culture c 1000BCE</a:t>
            </a:r>
          </a:p>
          <a:p>
            <a:pPr>
              <a:buFont typeface="Courier New" pitchFamily="49" charset="0"/>
              <a:buChar char="o"/>
            </a:pPr>
            <a:r>
              <a:rPr lang="en-US" dirty="0"/>
              <a:t>Sophisticated native people inhabiting north-central Italy</a:t>
            </a:r>
          </a:p>
          <a:p>
            <a:pPr>
              <a:buFont typeface="Courier New" pitchFamily="49" charset="0"/>
              <a:buChar char="o"/>
            </a:pPr>
            <a:r>
              <a:rPr lang="en-US" dirty="0"/>
              <a:t>We know about them from burial customs</a:t>
            </a:r>
          </a:p>
          <a:p>
            <a:pPr lvl="1">
              <a:buFont typeface="Courier New" pitchFamily="49" charset="0"/>
              <a:buChar char="o"/>
            </a:pPr>
            <a:r>
              <a:rPr lang="en-US" dirty="0"/>
              <a:t>Artwork in their tombs</a:t>
            </a:r>
          </a:p>
          <a:p>
            <a:pPr>
              <a:buFont typeface="Courier New" pitchFamily="49" charset="0"/>
              <a:buChar char="o"/>
            </a:pPr>
            <a:r>
              <a:rPr lang="en-US" dirty="0"/>
              <a:t>Skilled artisans and accomplished traders</a:t>
            </a:r>
          </a:p>
          <a:p>
            <a:pPr>
              <a:buFont typeface="Courier New" pitchFamily="49" charset="0"/>
              <a:buChar char="o"/>
            </a:pPr>
            <a:r>
              <a:rPr lang="en-US" dirty="0"/>
              <a:t>Had their own language and </a:t>
            </a:r>
            <a:r>
              <a:rPr lang="en-US" dirty="0">
                <a:solidFill>
                  <a:srgbClr val="7030A0"/>
                </a:solidFill>
              </a:rPr>
              <a:t>alphabet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45">
                                          <p:stCondLst>
                                            <p:cond delay="0"/>
                                          </p:stCondLst>
                                        </p:cTn>
                                        <p:tgtEl>
                                          <p:spTgt spid="3">
                                            <p:txEl>
                                              <p:pRg st="0" end="0"/>
                                            </p:txEl>
                                          </p:spTgt>
                                        </p:tgtEl>
                                      </p:cBhvr>
                                    </p:animEffect>
                                    <p:anim calcmode="lin" valueType="num">
                                      <p:cBhvr>
                                        <p:cTn id="8"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3">
                                            <p:txEl>
                                              <p:pRg st="0" end="0"/>
                                            </p:txEl>
                                          </p:spTgt>
                                        </p:tgtEl>
                                      </p:cBhvr>
                                      <p:to x="100000" y="60000"/>
                                    </p:animScale>
                                    <p:animScale>
                                      <p:cBhvr>
                                        <p:cTn id="14" dur="42" decel="50000">
                                          <p:stCondLst>
                                            <p:cond delay="169"/>
                                          </p:stCondLst>
                                        </p:cTn>
                                        <p:tgtEl>
                                          <p:spTgt spid="3">
                                            <p:txEl>
                                              <p:pRg st="0" end="0"/>
                                            </p:txEl>
                                          </p:spTgt>
                                        </p:tgtEl>
                                      </p:cBhvr>
                                      <p:to x="100000" y="100000"/>
                                    </p:animScale>
                                    <p:animScale>
                                      <p:cBhvr>
                                        <p:cTn id="15" dur="7">
                                          <p:stCondLst>
                                            <p:cond delay="328"/>
                                          </p:stCondLst>
                                        </p:cTn>
                                        <p:tgtEl>
                                          <p:spTgt spid="3">
                                            <p:txEl>
                                              <p:pRg st="0" end="0"/>
                                            </p:txEl>
                                          </p:spTgt>
                                        </p:tgtEl>
                                      </p:cBhvr>
                                      <p:to x="100000" y="80000"/>
                                    </p:animScale>
                                    <p:animScale>
                                      <p:cBhvr>
                                        <p:cTn id="16" dur="42" decel="50000">
                                          <p:stCondLst>
                                            <p:cond delay="335"/>
                                          </p:stCondLst>
                                        </p:cTn>
                                        <p:tgtEl>
                                          <p:spTgt spid="3">
                                            <p:txEl>
                                              <p:pRg st="0" end="0"/>
                                            </p:txEl>
                                          </p:spTgt>
                                        </p:tgtEl>
                                      </p:cBhvr>
                                      <p:to x="100000" y="100000"/>
                                    </p:animScale>
                                    <p:animScale>
                                      <p:cBhvr>
                                        <p:cTn id="17" dur="7">
                                          <p:stCondLst>
                                            <p:cond delay="411"/>
                                          </p:stCondLst>
                                        </p:cTn>
                                        <p:tgtEl>
                                          <p:spTgt spid="3">
                                            <p:txEl>
                                              <p:pRg st="0" end="0"/>
                                            </p:txEl>
                                          </p:spTgt>
                                        </p:tgtEl>
                                      </p:cBhvr>
                                      <p:to x="100000" y="90000"/>
                                    </p:animScale>
                                    <p:animScale>
                                      <p:cBhvr>
                                        <p:cTn id="18" dur="42" decel="50000">
                                          <p:stCondLst>
                                            <p:cond delay="417"/>
                                          </p:stCondLst>
                                        </p:cTn>
                                        <p:tgtEl>
                                          <p:spTgt spid="3">
                                            <p:txEl>
                                              <p:pRg st="0" end="0"/>
                                            </p:txEl>
                                          </p:spTgt>
                                        </p:tgtEl>
                                      </p:cBhvr>
                                      <p:to x="100000" y="100000"/>
                                    </p:animScale>
                                    <p:animScale>
                                      <p:cBhvr>
                                        <p:cTn id="19" dur="7">
                                          <p:stCondLst>
                                            <p:cond delay="452"/>
                                          </p:stCondLst>
                                        </p:cTn>
                                        <p:tgtEl>
                                          <p:spTgt spid="3">
                                            <p:txEl>
                                              <p:pRg st="0" end="0"/>
                                            </p:txEl>
                                          </p:spTgt>
                                        </p:tgtEl>
                                      </p:cBhvr>
                                      <p:to x="100000" y="95000"/>
                                    </p:animScale>
                                    <p:animScale>
                                      <p:cBhvr>
                                        <p:cTn id="20" dur="42" decel="50000">
                                          <p:stCondLst>
                                            <p:cond delay="459"/>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145">
                                          <p:stCondLst>
                                            <p:cond delay="0"/>
                                          </p:stCondLst>
                                        </p:cTn>
                                        <p:tgtEl>
                                          <p:spTgt spid="3">
                                            <p:txEl>
                                              <p:pRg st="1" end="1"/>
                                            </p:txEl>
                                          </p:spTgt>
                                        </p:tgtEl>
                                      </p:cBhvr>
                                    </p:animEffect>
                                    <p:anim calcmode="lin" valueType="num">
                                      <p:cBhvr>
                                        <p:cTn id="26"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7">
                                          <p:stCondLst>
                                            <p:cond delay="163"/>
                                          </p:stCondLst>
                                        </p:cTn>
                                        <p:tgtEl>
                                          <p:spTgt spid="3">
                                            <p:txEl>
                                              <p:pRg st="1" end="1"/>
                                            </p:txEl>
                                          </p:spTgt>
                                        </p:tgtEl>
                                      </p:cBhvr>
                                      <p:to x="100000" y="60000"/>
                                    </p:animScale>
                                    <p:animScale>
                                      <p:cBhvr>
                                        <p:cTn id="32" dur="42" decel="50000">
                                          <p:stCondLst>
                                            <p:cond delay="169"/>
                                          </p:stCondLst>
                                        </p:cTn>
                                        <p:tgtEl>
                                          <p:spTgt spid="3">
                                            <p:txEl>
                                              <p:pRg st="1" end="1"/>
                                            </p:txEl>
                                          </p:spTgt>
                                        </p:tgtEl>
                                      </p:cBhvr>
                                      <p:to x="100000" y="100000"/>
                                    </p:animScale>
                                    <p:animScale>
                                      <p:cBhvr>
                                        <p:cTn id="33" dur="7">
                                          <p:stCondLst>
                                            <p:cond delay="328"/>
                                          </p:stCondLst>
                                        </p:cTn>
                                        <p:tgtEl>
                                          <p:spTgt spid="3">
                                            <p:txEl>
                                              <p:pRg st="1" end="1"/>
                                            </p:txEl>
                                          </p:spTgt>
                                        </p:tgtEl>
                                      </p:cBhvr>
                                      <p:to x="100000" y="80000"/>
                                    </p:animScale>
                                    <p:animScale>
                                      <p:cBhvr>
                                        <p:cTn id="34" dur="42" decel="50000">
                                          <p:stCondLst>
                                            <p:cond delay="335"/>
                                          </p:stCondLst>
                                        </p:cTn>
                                        <p:tgtEl>
                                          <p:spTgt spid="3">
                                            <p:txEl>
                                              <p:pRg st="1" end="1"/>
                                            </p:txEl>
                                          </p:spTgt>
                                        </p:tgtEl>
                                      </p:cBhvr>
                                      <p:to x="100000" y="100000"/>
                                    </p:animScale>
                                    <p:animScale>
                                      <p:cBhvr>
                                        <p:cTn id="35" dur="7">
                                          <p:stCondLst>
                                            <p:cond delay="411"/>
                                          </p:stCondLst>
                                        </p:cTn>
                                        <p:tgtEl>
                                          <p:spTgt spid="3">
                                            <p:txEl>
                                              <p:pRg st="1" end="1"/>
                                            </p:txEl>
                                          </p:spTgt>
                                        </p:tgtEl>
                                      </p:cBhvr>
                                      <p:to x="100000" y="90000"/>
                                    </p:animScale>
                                    <p:animScale>
                                      <p:cBhvr>
                                        <p:cTn id="36" dur="42" decel="50000">
                                          <p:stCondLst>
                                            <p:cond delay="417"/>
                                          </p:stCondLst>
                                        </p:cTn>
                                        <p:tgtEl>
                                          <p:spTgt spid="3">
                                            <p:txEl>
                                              <p:pRg st="1" end="1"/>
                                            </p:txEl>
                                          </p:spTgt>
                                        </p:tgtEl>
                                      </p:cBhvr>
                                      <p:to x="100000" y="100000"/>
                                    </p:animScale>
                                    <p:animScale>
                                      <p:cBhvr>
                                        <p:cTn id="37" dur="7">
                                          <p:stCondLst>
                                            <p:cond delay="452"/>
                                          </p:stCondLst>
                                        </p:cTn>
                                        <p:tgtEl>
                                          <p:spTgt spid="3">
                                            <p:txEl>
                                              <p:pRg st="1" end="1"/>
                                            </p:txEl>
                                          </p:spTgt>
                                        </p:tgtEl>
                                      </p:cBhvr>
                                      <p:to x="100000" y="95000"/>
                                    </p:animScale>
                                    <p:animScale>
                                      <p:cBhvr>
                                        <p:cTn id="38" dur="42" decel="50000">
                                          <p:stCondLst>
                                            <p:cond delay="459"/>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145">
                                          <p:stCondLst>
                                            <p:cond delay="0"/>
                                          </p:stCondLst>
                                        </p:cTn>
                                        <p:tgtEl>
                                          <p:spTgt spid="3">
                                            <p:txEl>
                                              <p:pRg st="2" end="2"/>
                                            </p:txEl>
                                          </p:spTgt>
                                        </p:tgtEl>
                                      </p:cBhvr>
                                    </p:animEffect>
                                    <p:anim calcmode="lin" valueType="num">
                                      <p:cBhvr>
                                        <p:cTn id="44"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7">
                                          <p:stCondLst>
                                            <p:cond delay="163"/>
                                          </p:stCondLst>
                                        </p:cTn>
                                        <p:tgtEl>
                                          <p:spTgt spid="3">
                                            <p:txEl>
                                              <p:pRg st="2" end="2"/>
                                            </p:txEl>
                                          </p:spTgt>
                                        </p:tgtEl>
                                      </p:cBhvr>
                                      <p:to x="100000" y="60000"/>
                                    </p:animScale>
                                    <p:animScale>
                                      <p:cBhvr>
                                        <p:cTn id="50" dur="42" decel="50000">
                                          <p:stCondLst>
                                            <p:cond delay="169"/>
                                          </p:stCondLst>
                                        </p:cTn>
                                        <p:tgtEl>
                                          <p:spTgt spid="3">
                                            <p:txEl>
                                              <p:pRg st="2" end="2"/>
                                            </p:txEl>
                                          </p:spTgt>
                                        </p:tgtEl>
                                      </p:cBhvr>
                                      <p:to x="100000" y="100000"/>
                                    </p:animScale>
                                    <p:animScale>
                                      <p:cBhvr>
                                        <p:cTn id="51" dur="7">
                                          <p:stCondLst>
                                            <p:cond delay="328"/>
                                          </p:stCondLst>
                                        </p:cTn>
                                        <p:tgtEl>
                                          <p:spTgt spid="3">
                                            <p:txEl>
                                              <p:pRg st="2" end="2"/>
                                            </p:txEl>
                                          </p:spTgt>
                                        </p:tgtEl>
                                      </p:cBhvr>
                                      <p:to x="100000" y="80000"/>
                                    </p:animScale>
                                    <p:animScale>
                                      <p:cBhvr>
                                        <p:cTn id="52" dur="42" decel="50000">
                                          <p:stCondLst>
                                            <p:cond delay="335"/>
                                          </p:stCondLst>
                                        </p:cTn>
                                        <p:tgtEl>
                                          <p:spTgt spid="3">
                                            <p:txEl>
                                              <p:pRg st="2" end="2"/>
                                            </p:txEl>
                                          </p:spTgt>
                                        </p:tgtEl>
                                      </p:cBhvr>
                                      <p:to x="100000" y="100000"/>
                                    </p:animScale>
                                    <p:animScale>
                                      <p:cBhvr>
                                        <p:cTn id="53" dur="7">
                                          <p:stCondLst>
                                            <p:cond delay="411"/>
                                          </p:stCondLst>
                                        </p:cTn>
                                        <p:tgtEl>
                                          <p:spTgt spid="3">
                                            <p:txEl>
                                              <p:pRg st="2" end="2"/>
                                            </p:txEl>
                                          </p:spTgt>
                                        </p:tgtEl>
                                      </p:cBhvr>
                                      <p:to x="100000" y="90000"/>
                                    </p:animScale>
                                    <p:animScale>
                                      <p:cBhvr>
                                        <p:cTn id="54" dur="42" decel="50000">
                                          <p:stCondLst>
                                            <p:cond delay="417"/>
                                          </p:stCondLst>
                                        </p:cTn>
                                        <p:tgtEl>
                                          <p:spTgt spid="3">
                                            <p:txEl>
                                              <p:pRg st="2" end="2"/>
                                            </p:txEl>
                                          </p:spTgt>
                                        </p:tgtEl>
                                      </p:cBhvr>
                                      <p:to x="100000" y="100000"/>
                                    </p:animScale>
                                    <p:animScale>
                                      <p:cBhvr>
                                        <p:cTn id="55" dur="7">
                                          <p:stCondLst>
                                            <p:cond delay="452"/>
                                          </p:stCondLst>
                                        </p:cTn>
                                        <p:tgtEl>
                                          <p:spTgt spid="3">
                                            <p:txEl>
                                              <p:pRg st="2" end="2"/>
                                            </p:txEl>
                                          </p:spTgt>
                                        </p:tgtEl>
                                      </p:cBhvr>
                                      <p:to x="100000" y="95000"/>
                                    </p:animScale>
                                    <p:animScale>
                                      <p:cBhvr>
                                        <p:cTn id="56" dur="42" decel="50000">
                                          <p:stCondLst>
                                            <p:cond delay="459"/>
                                          </p:stCondLst>
                                        </p:cTn>
                                        <p:tgtEl>
                                          <p:spTgt spid="3">
                                            <p:txEl>
                                              <p:pRg st="2" end="2"/>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145">
                                          <p:stCondLst>
                                            <p:cond delay="0"/>
                                          </p:stCondLst>
                                        </p:cTn>
                                        <p:tgtEl>
                                          <p:spTgt spid="3">
                                            <p:txEl>
                                              <p:pRg st="3" end="3"/>
                                            </p:txEl>
                                          </p:spTgt>
                                        </p:tgtEl>
                                      </p:cBhvr>
                                    </p:animEffect>
                                    <p:anim calcmode="lin" valueType="num">
                                      <p:cBhvr>
                                        <p:cTn id="60"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7">
                                          <p:stCondLst>
                                            <p:cond delay="163"/>
                                          </p:stCondLst>
                                        </p:cTn>
                                        <p:tgtEl>
                                          <p:spTgt spid="3">
                                            <p:txEl>
                                              <p:pRg st="3" end="3"/>
                                            </p:txEl>
                                          </p:spTgt>
                                        </p:tgtEl>
                                      </p:cBhvr>
                                      <p:to x="100000" y="60000"/>
                                    </p:animScale>
                                    <p:animScale>
                                      <p:cBhvr>
                                        <p:cTn id="66" dur="42" decel="50000">
                                          <p:stCondLst>
                                            <p:cond delay="169"/>
                                          </p:stCondLst>
                                        </p:cTn>
                                        <p:tgtEl>
                                          <p:spTgt spid="3">
                                            <p:txEl>
                                              <p:pRg st="3" end="3"/>
                                            </p:txEl>
                                          </p:spTgt>
                                        </p:tgtEl>
                                      </p:cBhvr>
                                      <p:to x="100000" y="100000"/>
                                    </p:animScale>
                                    <p:animScale>
                                      <p:cBhvr>
                                        <p:cTn id="67" dur="7">
                                          <p:stCondLst>
                                            <p:cond delay="328"/>
                                          </p:stCondLst>
                                        </p:cTn>
                                        <p:tgtEl>
                                          <p:spTgt spid="3">
                                            <p:txEl>
                                              <p:pRg st="3" end="3"/>
                                            </p:txEl>
                                          </p:spTgt>
                                        </p:tgtEl>
                                      </p:cBhvr>
                                      <p:to x="100000" y="80000"/>
                                    </p:animScale>
                                    <p:animScale>
                                      <p:cBhvr>
                                        <p:cTn id="68" dur="42" decel="50000">
                                          <p:stCondLst>
                                            <p:cond delay="335"/>
                                          </p:stCondLst>
                                        </p:cTn>
                                        <p:tgtEl>
                                          <p:spTgt spid="3">
                                            <p:txEl>
                                              <p:pRg st="3" end="3"/>
                                            </p:txEl>
                                          </p:spTgt>
                                        </p:tgtEl>
                                      </p:cBhvr>
                                      <p:to x="100000" y="100000"/>
                                    </p:animScale>
                                    <p:animScale>
                                      <p:cBhvr>
                                        <p:cTn id="69" dur="7">
                                          <p:stCondLst>
                                            <p:cond delay="411"/>
                                          </p:stCondLst>
                                        </p:cTn>
                                        <p:tgtEl>
                                          <p:spTgt spid="3">
                                            <p:txEl>
                                              <p:pRg st="3" end="3"/>
                                            </p:txEl>
                                          </p:spTgt>
                                        </p:tgtEl>
                                      </p:cBhvr>
                                      <p:to x="100000" y="90000"/>
                                    </p:animScale>
                                    <p:animScale>
                                      <p:cBhvr>
                                        <p:cTn id="70" dur="42" decel="50000">
                                          <p:stCondLst>
                                            <p:cond delay="417"/>
                                          </p:stCondLst>
                                        </p:cTn>
                                        <p:tgtEl>
                                          <p:spTgt spid="3">
                                            <p:txEl>
                                              <p:pRg st="3" end="3"/>
                                            </p:txEl>
                                          </p:spTgt>
                                        </p:tgtEl>
                                      </p:cBhvr>
                                      <p:to x="100000" y="100000"/>
                                    </p:animScale>
                                    <p:animScale>
                                      <p:cBhvr>
                                        <p:cTn id="71" dur="7">
                                          <p:stCondLst>
                                            <p:cond delay="452"/>
                                          </p:stCondLst>
                                        </p:cTn>
                                        <p:tgtEl>
                                          <p:spTgt spid="3">
                                            <p:txEl>
                                              <p:pRg st="3" end="3"/>
                                            </p:txEl>
                                          </p:spTgt>
                                        </p:tgtEl>
                                      </p:cBhvr>
                                      <p:to x="100000" y="95000"/>
                                    </p:animScale>
                                    <p:animScale>
                                      <p:cBhvr>
                                        <p:cTn id="72" dur="42" decel="50000">
                                          <p:stCondLst>
                                            <p:cond delay="459"/>
                                          </p:stCondLst>
                                        </p:cTn>
                                        <p:tgtEl>
                                          <p:spTgt spid="3">
                                            <p:txEl>
                                              <p:pRg st="3" end="3"/>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wipe(down)">
                                      <p:cBhvr>
                                        <p:cTn id="77" dur="145">
                                          <p:stCondLst>
                                            <p:cond delay="0"/>
                                          </p:stCondLst>
                                        </p:cTn>
                                        <p:tgtEl>
                                          <p:spTgt spid="3">
                                            <p:txEl>
                                              <p:pRg st="4" end="4"/>
                                            </p:txEl>
                                          </p:spTgt>
                                        </p:tgtEl>
                                      </p:cBhvr>
                                    </p:animEffect>
                                    <p:anim calcmode="lin" valueType="num">
                                      <p:cBhvr>
                                        <p:cTn id="78"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9"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0"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1"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2"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83" dur="7">
                                          <p:stCondLst>
                                            <p:cond delay="163"/>
                                          </p:stCondLst>
                                        </p:cTn>
                                        <p:tgtEl>
                                          <p:spTgt spid="3">
                                            <p:txEl>
                                              <p:pRg st="4" end="4"/>
                                            </p:txEl>
                                          </p:spTgt>
                                        </p:tgtEl>
                                      </p:cBhvr>
                                      <p:to x="100000" y="60000"/>
                                    </p:animScale>
                                    <p:animScale>
                                      <p:cBhvr>
                                        <p:cTn id="84" dur="42" decel="50000">
                                          <p:stCondLst>
                                            <p:cond delay="169"/>
                                          </p:stCondLst>
                                        </p:cTn>
                                        <p:tgtEl>
                                          <p:spTgt spid="3">
                                            <p:txEl>
                                              <p:pRg st="4" end="4"/>
                                            </p:txEl>
                                          </p:spTgt>
                                        </p:tgtEl>
                                      </p:cBhvr>
                                      <p:to x="100000" y="100000"/>
                                    </p:animScale>
                                    <p:animScale>
                                      <p:cBhvr>
                                        <p:cTn id="85" dur="7">
                                          <p:stCondLst>
                                            <p:cond delay="328"/>
                                          </p:stCondLst>
                                        </p:cTn>
                                        <p:tgtEl>
                                          <p:spTgt spid="3">
                                            <p:txEl>
                                              <p:pRg st="4" end="4"/>
                                            </p:txEl>
                                          </p:spTgt>
                                        </p:tgtEl>
                                      </p:cBhvr>
                                      <p:to x="100000" y="80000"/>
                                    </p:animScale>
                                    <p:animScale>
                                      <p:cBhvr>
                                        <p:cTn id="86" dur="42" decel="50000">
                                          <p:stCondLst>
                                            <p:cond delay="335"/>
                                          </p:stCondLst>
                                        </p:cTn>
                                        <p:tgtEl>
                                          <p:spTgt spid="3">
                                            <p:txEl>
                                              <p:pRg st="4" end="4"/>
                                            </p:txEl>
                                          </p:spTgt>
                                        </p:tgtEl>
                                      </p:cBhvr>
                                      <p:to x="100000" y="100000"/>
                                    </p:animScale>
                                    <p:animScale>
                                      <p:cBhvr>
                                        <p:cTn id="87" dur="7">
                                          <p:stCondLst>
                                            <p:cond delay="411"/>
                                          </p:stCondLst>
                                        </p:cTn>
                                        <p:tgtEl>
                                          <p:spTgt spid="3">
                                            <p:txEl>
                                              <p:pRg st="4" end="4"/>
                                            </p:txEl>
                                          </p:spTgt>
                                        </p:tgtEl>
                                      </p:cBhvr>
                                      <p:to x="100000" y="90000"/>
                                    </p:animScale>
                                    <p:animScale>
                                      <p:cBhvr>
                                        <p:cTn id="88" dur="42" decel="50000">
                                          <p:stCondLst>
                                            <p:cond delay="417"/>
                                          </p:stCondLst>
                                        </p:cTn>
                                        <p:tgtEl>
                                          <p:spTgt spid="3">
                                            <p:txEl>
                                              <p:pRg st="4" end="4"/>
                                            </p:txEl>
                                          </p:spTgt>
                                        </p:tgtEl>
                                      </p:cBhvr>
                                      <p:to x="100000" y="100000"/>
                                    </p:animScale>
                                    <p:animScale>
                                      <p:cBhvr>
                                        <p:cTn id="89" dur="7">
                                          <p:stCondLst>
                                            <p:cond delay="452"/>
                                          </p:stCondLst>
                                        </p:cTn>
                                        <p:tgtEl>
                                          <p:spTgt spid="3">
                                            <p:txEl>
                                              <p:pRg st="4" end="4"/>
                                            </p:txEl>
                                          </p:spTgt>
                                        </p:tgtEl>
                                      </p:cBhvr>
                                      <p:to x="100000" y="95000"/>
                                    </p:animScale>
                                    <p:animScale>
                                      <p:cBhvr>
                                        <p:cTn id="90" dur="42" decel="50000">
                                          <p:stCondLst>
                                            <p:cond delay="459"/>
                                          </p:stCondLst>
                                        </p:cTn>
                                        <p:tgtEl>
                                          <p:spTgt spid="3">
                                            <p:txEl>
                                              <p:pRg st="4" end="4"/>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wipe(down)">
                                      <p:cBhvr>
                                        <p:cTn id="95" dur="145">
                                          <p:stCondLst>
                                            <p:cond delay="0"/>
                                          </p:stCondLst>
                                        </p:cTn>
                                        <p:tgtEl>
                                          <p:spTgt spid="3">
                                            <p:txEl>
                                              <p:pRg st="5" end="5"/>
                                            </p:txEl>
                                          </p:spTgt>
                                        </p:tgtEl>
                                      </p:cBhvr>
                                    </p:animEffect>
                                    <p:anim calcmode="lin" valueType="num">
                                      <p:cBhvr>
                                        <p:cTn id="96" dur="45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7"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8"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9"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0"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101" dur="7">
                                          <p:stCondLst>
                                            <p:cond delay="163"/>
                                          </p:stCondLst>
                                        </p:cTn>
                                        <p:tgtEl>
                                          <p:spTgt spid="3">
                                            <p:txEl>
                                              <p:pRg st="5" end="5"/>
                                            </p:txEl>
                                          </p:spTgt>
                                        </p:tgtEl>
                                      </p:cBhvr>
                                      <p:to x="100000" y="60000"/>
                                    </p:animScale>
                                    <p:animScale>
                                      <p:cBhvr>
                                        <p:cTn id="102" dur="42" decel="50000">
                                          <p:stCondLst>
                                            <p:cond delay="169"/>
                                          </p:stCondLst>
                                        </p:cTn>
                                        <p:tgtEl>
                                          <p:spTgt spid="3">
                                            <p:txEl>
                                              <p:pRg st="5" end="5"/>
                                            </p:txEl>
                                          </p:spTgt>
                                        </p:tgtEl>
                                      </p:cBhvr>
                                      <p:to x="100000" y="100000"/>
                                    </p:animScale>
                                    <p:animScale>
                                      <p:cBhvr>
                                        <p:cTn id="103" dur="7">
                                          <p:stCondLst>
                                            <p:cond delay="328"/>
                                          </p:stCondLst>
                                        </p:cTn>
                                        <p:tgtEl>
                                          <p:spTgt spid="3">
                                            <p:txEl>
                                              <p:pRg st="5" end="5"/>
                                            </p:txEl>
                                          </p:spTgt>
                                        </p:tgtEl>
                                      </p:cBhvr>
                                      <p:to x="100000" y="80000"/>
                                    </p:animScale>
                                    <p:animScale>
                                      <p:cBhvr>
                                        <p:cTn id="104" dur="42" decel="50000">
                                          <p:stCondLst>
                                            <p:cond delay="335"/>
                                          </p:stCondLst>
                                        </p:cTn>
                                        <p:tgtEl>
                                          <p:spTgt spid="3">
                                            <p:txEl>
                                              <p:pRg st="5" end="5"/>
                                            </p:txEl>
                                          </p:spTgt>
                                        </p:tgtEl>
                                      </p:cBhvr>
                                      <p:to x="100000" y="100000"/>
                                    </p:animScale>
                                    <p:animScale>
                                      <p:cBhvr>
                                        <p:cTn id="105" dur="7">
                                          <p:stCondLst>
                                            <p:cond delay="411"/>
                                          </p:stCondLst>
                                        </p:cTn>
                                        <p:tgtEl>
                                          <p:spTgt spid="3">
                                            <p:txEl>
                                              <p:pRg st="5" end="5"/>
                                            </p:txEl>
                                          </p:spTgt>
                                        </p:tgtEl>
                                      </p:cBhvr>
                                      <p:to x="100000" y="90000"/>
                                    </p:animScale>
                                    <p:animScale>
                                      <p:cBhvr>
                                        <p:cTn id="106" dur="42" decel="50000">
                                          <p:stCondLst>
                                            <p:cond delay="417"/>
                                          </p:stCondLst>
                                        </p:cTn>
                                        <p:tgtEl>
                                          <p:spTgt spid="3">
                                            <p:txEl>
                                              <p:pRg st="5" end="5"/>
                                            </p:txEl>
                                          </p:spTgt>
                                        </p:tgtEl>
                                      </p:cBhvr>
                                      <p:to x="100000" y="100000"/>
                                    </p:animScale>
                                    <p:animScale>
                                      <p:cBhvr>
                                        <p:cTn id="107" dur="7">
                                          <p:stCondLst>
                                            <p:cond delay="452"/>
                                          </p:stCondLst>
                                        </p:cTn>
                                        <p:tgtEl>
                                          <p:spTgt spid="3">
                                            <p:txEl>
                                              <p:pRg st="5" end="5"/>
                                            </p:txEl>
                                          </p:spTgt>
                                        </p:tgtEl>
                                      </p:cBhvr>
                                      <p:to x="100000" y="95000"/>
                                    </p:animScale>
                                    <p:animScale>
                                      <p:cBhvr>
                                        <p:cTn id="108" dur="42" decel="50000">
                                          <p:stCondLst>
                                            <p:cond delay="459"/>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Carthaginians (South)</a:t>
            </a:r>
          </a:p>
        </p:txBody>
      </p:sp>
      <p:sp>
        <p:nvSpPr>
          <p:cNvPr id="3" name="Content Placeholder 2"/>
          <p:cNvSpPr>
            <a:spLocks noGrp="1"/>
          </p:cNvSpPr>
          <p:nvPr>
            <p:ph idx="1"/>
          </p:nvPr>
        </p:nvSpPr>
        <p:spPr/>
        <p:txBody>
          <a:bodyPr/>
          <a:lstStyle/>
          <a:p>
            <a:r>
              <a:rPr lang="en-US" dirty="0"/>
              <a:t>Originally from Phoenicia, but settled in North Africa</a:t>
            </a:r>
          </a:p>
          <a:p>
            <a:r>
              <a:rPr lang="en-US" dirty="0"/>
              <a:t>They were traders with a commercial empire</a:t>
            </a:r>
          </a:p>
          <a:p>
            <a:r>
              <a:rPr lang="en-US" dirty="0"/>
              <a:t>Controlled the Iberian Peninsula (Spain &amp; Portugal)</a:t>
            </a:r>
          </a:p>
          <a:p>
            <a:r>
              <a:rPr lang="en-US" dirty="0"/>
              <a:t>The greatest maritime power of its time</a:t>
            </a:r>
          </a:p>
          <a:p>
            <a:r>
              <a:rPr lang="en-US" dirty="0"/>
              <a:t>Roman trade conflicts with Sicily &amp; Spain upset the </a:t>
            </a:r>
            <a:r>
              <a:rPr lang="en-US" dirty="0" err="1"/>
              <a:t>C</a:t>
            </a:r>
            <a:r>
              <a:rPr lang="en-US" dirty="0" err="1">
                <a:solidFill>
                  <a:srgbClr val="7030A0"/>
                </a:solidFill>
              </a:rPr>
              <a:t>arthiginians</a:t>
            </a:r>
            <a:endParaRPr lang="en-US" dirty="0">
              <a:solidFill>
                <a:srgbClr val="7030A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p:cNvPicPr>
            <a:picLocks noChangeAspect="1" noChangeArrowheads="1"/>
          </p:cNvPicPr>
          <p:nvPr/>
        </p:nvPicPr>
        <p:blipFill>
          <a:blip r:embed="rId2" cstate="print"/>
          <a:srcRect/>
          <a:stretch>
            <a:fillRect/>
          </a:stretch>
        </p:blipFill>
        <p:spPr bwMode="auto">
          <a:xfrm>
            <a:off x="1991544" y="666485"/>
            <a:ext cx="8136904" cy="55743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Courier New" pitchFamily="49" charset="0"/>
              <a:buChar char="o"/>
            </a:pPr>
            <a:r>
              <a:rPr lang="en-US" dirty="0"/>
              <a:t>By mid-4</a:t>
            </a:r>
            <a:r>
              <a:rPr lang="en-US" baseline="30000" dirty="0"/>
              <a:t>th</a:t>
            </a:r>
            <a:r>
              <a:rPr lang="en-US" dirty="0"/>
              <a:t> century BCE they had retreated back to central Italy</a:t>
            </a:r>
          </a:p>
          <a:p>
            <a:pPr>
              <a:buFont typeface="Courier New" pitchFamily="49" charset="0"/>
              <a:buChar char="o"/>
            </a:pPr>
            <a:r>
              <a:rPr lang="en-US" dirty="0"/>
              <a:t>Influences on Roman life: numerals, fondness for blood sports, belief in Hades and the underworld gods, </a:t>
            </a:r>
            <a:r>
              <a:rPr lang="en-US" dirty="0">
                <a:hlinkClick r:id="rId2"/>
              </a:rPr>
              <a:t>augury</a:t>
            </a:r>
            <a:r>
              <a:rPr lang="en-US" dirty="0"/>
              <a:t>, excessive </a:t>
            </a:r>
            <a:r>
              <a:rPr lang="en-US" dirty="0">
                <a:solidFill>
                  <a:srgbClr val="7030A0"/>
                </a:solidFill>
              </a:rPr>
              <a:t>superstition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215681" y="290513"/>
            <a:ext cx="5561608" cy="650994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Roman Kingdom </a:t>
            </a:r>
            <a:br>
              <a:rPr lang="en-US" dirty="0"/>
            </a:br>
            <a:r>
              <a:rPr lang="en-US" dirty="0"/>
              <a:t>(753-509 BCE)</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Founding Myth: Romulus &amp; </a:t>
            </a:r>
            <a:r>
              <a:rPr lang="en-US" dirty="0" err="1">
                <a:hlinkClick r:id="rId2"/>
              </a:rPr>
              <a:t>Remus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a:t>Twin brothers left to drown in the Tiber River, washed ashore and raised by a female wolf and then a shepherd</a:t>
            </a:r>
          </a:p>
          <a:p>
            <a:pPr>
              <a:buFont typeface="Wingdings" pitchFamily="2" charset="2"/>
              <a:buChar char="v"/>
            </a:pPr>
            <a:r>
              <a:rPr lang="en-US" dirty="0"/>
              <a:t>Fought over who would found Rome</a:t>
            </a:r>
          </a:p>
          <a:p>
            <a:pPr>
              <a:buFont typeface="Wingdings" pitchFamily="2" charset="2"/>
              <a:buChar char="v"/>
            </a:pPr>
            <a:r>
              <a:rPr lang="en-US" dirty="0"/>
              <a:t>Romulus killed </a:t>
            </a:r>
            <a:r>
              <a:rPr lang="en-US" dirty="0" err="1"/>
              <a:t>Remus</a:t>
            </a:r>
            <a:endParaRPr lang="en-US" dirty="0"/>
          </a:p>
          <a:p>
            <a:pPr>
              <a:buNone/>
            </a:pPr>
            <a:endParaRPr lang="en-US" dirty="0"/>
          </a:p>
          <a:p>
            <a:pPr>
              <a:buFont typeface="Wingdings" pitchFamily="2" charset="2"/>
              <a:buChar char="v"/>
            </a:pPr>
            <a:r>
              <a:rPr lang="en-US" dirty="0"/>
              <a:t>Can you think of similar stories in </a:t>
            </a:r>
            <a:r>
              <a:rPr lang="en-US" dirty="0">
                <a:solidFill>
                  <a:srgbClr val="7030A0"/>
                </a:solidFill>
              </a:rPr>
              <a:t>other cultures?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967542" y="296652"/>
            <a:ext cx="8304923" cy="62286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Kings of Rome</a:t>
            </a:r>
          </a:p>
        </p:txBody>
      </p:sp>
      <p:sp>
        <p:nvSpPr>
          <p:cNvPr id="3" name="Content Placeholder 2"/>
          <p:cNvSpPr>
            <a:spLocks noGrp="1"/>
          </p:cNvSpPr>
          <p:nvPr>
            <p:ph idx="1"/>
          </p:nvPr>
        </p:nvSpPr>
        <p:spPr/>
        <p:txBody>
          <a:bodyPr/>
          <a:lstStyle/>
          <a:p>
            <a:r>
              <a:rPr lang="en-US" dirty="0"/>
              <a:t>Developed monarchy with absolute patriarchal power</a:t>
            </a:r>
          </a:p>
          <a:p>
            <a:r>
              <a:rPr lang="en-US" dirty="0"/>
              <a:t>Similar to father as head of household</a:t>
            </a:r>
          </a:p>
          <a:p>
            <a:r>
              <a:rPr lang="en-US" dirty="0"/>
              <a:t>Monarch served as legislator, head of military, head judge, &amp; chief priest to people</a:t>
            </a:r>
          </a:p>
          <a:p>
            <a:r>
              <a:rPr lang="en-US" dirty="0"/>
              <a:t>1</a:t>
            </a:r>
            <a:r>
              <a:rPr lang="en-US" baseline="30000" dirty="0"/>
              <a:t>st</a:t>
            </a:r>
            <a:r>
              <a:rPr lang="en-US" dirty="0"/>
              <a:t> was </a:t>
            </a:r>
            <a:r>
              <a:rPr lang="en-US" dirty="0">
                <a:solidFill>
                  <a:srgbClr val="7030A0"/>
                </a:solidFill>
              </a:rPr>
              <a:t>Romulus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916</Words>
  <Application>Microsoft Office PowerPoint</Application>
  <PresentationFormat>Widescreen</PresentationFormat>
  <Paragraphs>116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Wingdings</vt:lpstr>
      <vt:lpstr>Office Theme</vt:lpstr>
      <vt:lpstr>Rise of Rome</vt:lpstr>
      <vt:lpstr>The Land:  The Italian Peninsula</vt:lpstr>
      <vt:lpstr>The Etruscans: Forerunners of the Romans </vt:lpstr>
      <vt:lpstr>PowerPoint Presentation</vt:lpstr>
      <vt:lpstr>PowerPoint Presentation</vt:lpstr>
      <vt:lpstr>The Roman Kingdom  (753-509 BCE)</vt:lpstr>
      <vt:lpstr>Founding Myth: Romulus &amp; Remus</vt:lpstr>
      <vt:lpstr>PowerPoint Presentation</vt:lpstr>
      <vt:lpstr>7 Kings of Rome</vt:lpstr>
      <vt:lpstr>PowerPoint Presentation</vt:lpstr>
      <vt:lpstr>PowerPoint Presentation</vt:lpstr>
      <vt:lpstr>PowerPoint Presentation</vt:lpstr>
      <vt:lpstr>PowerPoint Presentation</vt:lpstr>
      <vt:lpstr>PowerPoint Presentation</vt:lpstr>
      <vt:lpstr>PowerPoint Presentation</vt:lpstr>
      <vt:lpstr>Livy’s version </vt:lpstr>
      <vt:lpstr>PowerPoint Presentation</vt:lpstr>
      <vt:lpstr>The Roman Republic</vt:lpstr>
      <vt:lpstr>PowerPoint Presentation</vt:lpstr>
      <vt:lpstr>Governing the Roman Republic</vt:lpstr>
      <vt:lpstr>PowerPoint Presentation</vt:lpstr>
      <vt:lpstr>Structure of Government Under the Republic</vt:lpstr>
      <vt:lpstr>PowerPoint Presentation</vt:lpstr>
      <vt:lpstr>Growth of the Roman Republic</vt:lpstr>
      <vt:lpstr>1. Gauls (North)</vt:lpstr>
      <vt:lpstr>PowerPoint Presentation</vt:lpstr>
      <vt:lpstr>2. Greeks (East)</vt:lpstr>
      <vt:lpstr>PowerPoint Presentation</vt:lpstr>
      <vt:lpstr>PowerPoint Presentation</vt:lpstr>
      <vt:lpstr>3. Carthaginians (South)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Rome</dc:title>
  <dc:creator>Mairi-</dc:creator>
  <cp:lastModifiedBy>Mairi .</cp:lastModifiedBy>
  <cp:revision>4</cp:revision>
  <dcterms:created xsi:type="dcterms:W3CDTF">2012-04-17T11:41:05Z</dcterms:created>
  <dcterms:modified xsi:type="dcterms:W3CDTF">2017-04-25T02:57:38Z</dcterms:modified>
</cp:coreProperties>
</file>