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8" r:id="rId13"/>
    <p:sldId id="266" r:id="rId14"/>
    <p:sldId id="267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294" y="5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0312C-7E99-44CA-8F3E-27C265E9FBAC}" type="datetimeFigureOut">
              <a:rPr lang="en-US" smtClean="0"/>
              <a:t>5/1/2017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17B30-201C-4ED1-91CE-B61CEF14ED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0312C-7E99-44CA-8F3E-27C265E9FBAC}" type="datetimeFigureOut">
              <a:rPr lang="en-US" smtClean="0"/>
              <a:t>5/1/2017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17B30-201C-4ED1-91CE-B61CEF14ED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0312C-7E99-44CA-8F3E-27C265E9FBAC}" type="datetimeFigureOut">
              <a:rPr lang="en-US" smtClean="0"/>
              <a:t>5/1/2017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17B30-201C-4ED1-91CE-B61CEF14ED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0312C-7E99-44CA-8F3E-27C265E9FBAC}" type="datetimeFigureOut">
              <a:rPr lang="en-US" smtClean="0"/>
              <a:t>5/1/2017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17B30-201C-4ED1-91CE-B61CEF14ED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0312C-7E99-44CA-8F3E-27C265E9FBAC}" type="datetimeFigureOut">
              <a:rPr lang="en-US" smtClean="0"/>
              <a:t>5/1/2017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17B30-201C-4ED1-91CE-B61CEF14ED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0312C-7E99-44CA-8F3E-27C265E9FBAC}" type="datetimeFigureOut">
              <a:rPr lang="en-US" smtClean="0"/>
              <a:t>5/1/2017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17B30-201C-4ED1-91CE-B61CEF14ED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0312C-7E99-44CA-8F3E-27C265E9FBAC}" type="datetimeFigureOut">
              <a:rPr lang="en-US" smtClean="0"/>
              <a:t>5/1/2017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17B30-201C-4ED1-91CE-B61CEF14ED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0312C-7E99-44CA-8F3E-27C265E9FBAC}" type="datetimeFigureOut">
              <a:rPr lang="en-US" smtClean="0"/>
              <a:t>5/1/2017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17B30-201C-4ED1-91CE-B61CEF14ED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0312C-7E99-44CA-8F3E-27C265E9FBAC}" type="datetimeFigureOut">
              <a:rPr lang="en-US" smtClean="0"/>
              <a:t>5/1/2017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17B30-201C-4ED1-91CE-B61CEF14ED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0312C-7E99-44CA-8F3E-27C265E9FBAC}" type="datetimeFigureOut">
              <a:rPr lang="en-US" smtClean="0"/>
              <a:t>5/1/2017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17B30-201C-4ED1-91CE-B61CEF14ED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0312C-7E99-44CA-8F3E-27C265E9FBAC}" type="datetimeFigureOut">
              <a:rPr lang="en-US" smtClean="0"/>
              <a:t>5/1/2017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17B30-201C-4ED1-91CE-B61CEF14ED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28000"/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30312C-7E99-44CA-8F3E-27C265E9FBAC}" type="datetimeFigureOut">
              <a:rPr lang="en-US" smtClean="0"/>
              <a:t>5/1/2017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517B30-201C-4ED1-91CE-B61CEF14ED8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5000"/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Punic Wars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Lesson </a:t>
            </a:r>
            <a:r>
              <a:rPr lang="en-US" smtClean="0"/>
              <a:t>52</a:t>
            </a:r>
            <a:endParaRPr lang="en-US" dirty="0"/>
          </a:p>
          <a:p>
            <a:r>
              <a:rPr lang="en-US" dirty="0"/>
              <a:t>CHW 3MR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08721"/>
            <a:ext cx="10972800" cy="5217443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The Romans gave </a:t>
            </a:r>
            <a:r>
              <a:rPr lang="en-US" dirty="0" err="1"/>
              <a:t>Publius</a:t>
            </a:r>
            <a:r>
              <a:rPr lang="en-US" dirty="0"/>
              <a:t> Cornelius Scipio the job of conquering Spain… by 206 BCE he had done it</a:t>
            </a:r>
          </a:p>
          <a:p>
            <a:pPr lvl="0"/>
            <a:r>
              <a:rPr lang="en-US" dirty="0"/>
              <a:t>This was Hannibal’s source of supplies … he was cut off!</a:t>
            </a:r>
          </a:p>
          <a:p>
            <a:pPr lvl="0"/>
            <a:r>
              <a:rPr lang="en-US" dirty="0"/>
              <a:t>Hannibal was left alone in Italy</a:t>
            </a:r>
          </a:p>
          <a:p>
            <a:pPr lvl="0"/>
            <a:r>
              <a:rPr lang="en-US" dirty="0"/>
              <a:t>Scipio crossed to Africa in 204 BCE </a:t>
            </a:r>
          </a:p>
          <a:p>
            <a:pPr lvl="0"/>
            <a:r>
              <a:rPr lang="en-US" dirty="0"/>
              <a:t>Battle of Zama (202 BCE) Hannibal met his first defeat</a:t>
            </a:r>
          </a:p>
          <a:p>
            <a:pPr lvl="0"/>
            <a:r>
              <a:rPr lang="en-US" dirty="0"/>
              <a:t>In modern day Tunisia</a:t>
            </a:r>
          </a:p>
          <a:p>
            <a:pPr lvl="0"/>
            <a:r>
              <a:rPr lang="en-US" dirty="0"/>
              <a:t>Rome developed an ego and thinks of itself as a great force in the </a:t>
            </a:r>
            <a:r>
              <a:rPr lang="en-US" dirty="0">
                <a:solidFill>
                  <a:srgbClr val="7030A0"/>
                </a:solidFill>
              </a:rPr>
              <a:t>Mediterranean!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96752"/>
            <a:ext cx="10972800" cy="5184576"/>
          </a:xfrm>
        </p:spPr>
        <p:txBody>
          <a:bodyPr>
            <a:normAutofit/>
          </a:bodyPr>
          <a:lstStyle/>
          <a:p>
            <a:r>
              <a:rPr lang="en-US" dirty="0"/>
              <a:t>Rome forced the </a:t>
            </a:r>
            <a:r>
              <a:rPr lang="en-US" dirty="0" err="1"/>
              <a:t>Carthiginians</a:t>
            </a:r>
            <a:r>
              <a:rPr lang="en-US" dirty="0"/>
              <a:t> to:</a:t>
            </a:r>
          </a:p>
          <a:p>
            <a:pPr lvl="0">
              <a:buNone/>
            </a:pPr>
            <a:r>
              <a:rPr lang="en-US" dirty="0"/>
              <a:t>1. Pay war reparations</a:t>
            </a:r>
          </a:p>
          <a:p>
            <a:pPr lvl="0">
              <a:buNone/>
            </a:pPr>
            <a:r>
              <a:rPr lang="en-US" dirty="0"/>
              <a:t>2. Forfeit their commercial empire</a:t>
            </a:r>
          </a:p>
          <a:p>
            <a:pPr lvl="0">
              <a:buNone/>
            </a:pPr>
            <a:r>
              <a:rPr lang="en-US" dirty="0"/>
              <a:t>3. Dismantle navy</a:t>
            </a:r>
          </a:p>
          <a:p>
            <a:pPr lvl="0">
              <a:buNone/>
            </a:pPr>
            <a:endParaRPr lang="en-US" dirty="0"/>
          </a:p>
          <a:p>
            <a:pPr lvl="0"/>
            <a:r>
              <a:rPr lang="en-US" dirty="0"/>
              <a:t>Scipio was renamed Scipio </a:t>
            </a:r>
            <a:r>
              <a:rPr lang="en-US" dirty="0" err="1"/>
              <a:t>Africanus</a:t>
            </a: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Does this remind you of another </a:t>
            </a:r>
            <a:r>
              <a:rPr lang="en-US" dirty="0">
                <a:solidFill>
                  <a:srgbClr val="7030A0"/>
                </a:solidFill>
              </a:rPr>
              <a:t>treaty</a:t>
            </a:r>
            <a:r>
              <a:rPr lang="en-US" dirty="0"/>
              <a:t>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548681"/>
            <a:ext cx="10972800" cy="557748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/>
              <a:t>What happened to Hannibal?  </a:t>
            </a:r>
          </a:p>
          <a:p>
            <a:pPr>
              <a:buNone/>
            </a:pPr>
            <a:endParaRPr lang="en-US" dirty="0"/>
          </a:p>
          <a:p>
            <a:r>
              <a:rPr lang="en-US" dirty="0"/>
              <a:t>Was always afraid of being taken prisoner</a:t>
            </a:r>
          </a:p>
          <a:p>
            <a:r>
              <a:rPr lang="en-US" dirty="0"/>
              <a:t>Took poison that he always carried around in a ring</a:t>
            </a:r>
          </a:p>
          <a:p>
            <a:r>
              <a:rPr lang="en-US" dirty="0"/>
              <a:t>Left a note that said: </a:t>
            </a:r>
            <a:r>
              <a:rPr lang="en-US" i="1" dirty="0"/>
              <a:t>“Let us relieve the Romans from the anxiety they have so long experienced, since they think it tries their patience too much to wait for an old man's death.” </a:t>
            </a:r>
            <a:r>
              <a:rPr lang="en-US" dirty="0"/>
              <a:t>(sometime around 183-181 </a:t>
            </a:r>
            <a:r>
              <a:rPr lang="en-US" dirty="0">
                <a:solidFill>
                  <a:srgbClr val="7030A0"/>
                </a:solidFill>
              </a:rPr>
              <a:t>BCE</a:t>
            </a:r>
            <a:r>
              <a:rPr lang="en-US" dirty="0"/>
              <a:t>)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Third Punic War (146-149 BCE)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Carthage began rebuilding within 50 years and became strong</a:t>
            </a:r>
          </a:p>
          <a:p>
            <a:pPr lvl="0"/>
            <a:r>
              <a:rPr lang="en-US" dirty="0"/>
              <a:t>Cato, a great Roman statesman, kept Carthage on everyone’s mind by concluding each speech with, “I also think that Carthage should be destroyed.”</a:t>
            </a:r>
          </a:p>
          <a:p>
            <a:pPr lvl="0"/>
            <a:r>
              <a:rPr lang="en-US" dirty="0"/>
              <a:t>After demanding that Carthage abandon the city and move inland (it refused) Rome declared </a:t>
            </a:r>
            <a:r>
              <a:rPr lang="en-US" dirty="0">
                <a:solidFill>
                  <a:srgbClr val="7030A0"/>
                </a:solidFill>
              </a:rPr>
              <a:t>war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368" y="1196752"/>
            <a:ext cx="10945216" cy="5256584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Rome stormed Carthage, went house to house slaughtering everyone</a:t>
            </a:r>
          </a:p>
          <a:p>
            <a:pPr lvl="0"/>
            <a:r>
              <a:rPr lang="en-US" dirty="0"/>
              <a:t>Those not killed were sold into slavery</a:t>
            </a:r>
          </a:p>
          <a:p>
            <a:pPr lvl="0"/>
            <a:r>
              <a:rPr lang="en-US" dirty="0" err="1"/>
              <a:t>Harbour</a:t>
            </a:r>
            <a:r>
              <a:rPr lang="en-US" dirty="0"/>
              <a:t> was destroyed</a:t>
            </a:r>
          </a:p>
          <a:p>
            <a:pPr lvl="0"/>
            <a:r>
              <a:rPr lang="en-US" dirty="0"/>
              <a:t>Land in the surrounding area was sown with salt to destroy it</a:t>
            </a:r>
          </a:p>
          <a:p>
            <a:pPr>
              <a:buNone/>
            </a:pPr>
            <a:endParaRPr lang="en-US" dirty="0"/>
          </a:p>
          <a:p>
            <a:pPr lvl="0"/>
            <a:r>
              <a:rPr lang="en-US" dirty="0"/>
              <a:t>The Roman general, and grandson of Scipio </a:t>
            </a:r>
            <a:r>
              <a:rPr lang="en-US" dirty="0" err="1"/>
              <a:t>Africanus</a:t>
            </a:r>
            <a:r>
              <a:rPr lang="en-US" dirty="0"/>
              <a:t> said:  “We have made a desert and called it peace.”</a:t>
            </a:r>
          </a:p>
          <a:p>
            <a:pPr lvl="0"/>
            <a:r>
              <a:rPr lang="en-US" dirty="0"/>
              <a:t>What is the significance of this </a:t>
            </a:r>
            <a:r>
              <a:rPr lang="en-US" dirty="0">
                <a:solidFill>
                  <a:srgbClr val="7030A0"/>
                </a:solidFill>
              </a:rPr>
              <a:t>comment</a:t>
            </a:r>
            <a:r>
              <a:rPr lang="en-US" dirty="0"/>
              <a:t>?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Task: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 “World Civilizations” pages 162-165.  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nswer the 3 ‘Reflect and Analyze’ questions at the top of p 162</a:t>
            </a:r>
          </a:p>
          <a:p>
            <a:pPr lvl="1"/>
            <a:r>
              <a:rPr lang="en-US" dirty="0" smtClean="0"/>
              <a:t>Answer the first 2 ‘Reflect and Analyze’ questions at top of p 163</a:t>
            </a:r>
          </a:p>
          <a:p>
            <a:pPr lvl="1"/>
            <a:r>
              <a:rPr lang="en-US" dirty="0" smtClean="0"/>
              <a:t>Answer the 3 ‘Reflect and Analyze’ questions at the bottom of p 165.</a:t>
            </a:r>
          </a:p>
          <a:p>
            <a:endParaRPr lang="en-US" dirty="0"/>
          </a:p>
          <a:p>
            <a:r>
              <a:rPr lang="en-US" dirty="0" smtClean="0"/>
              <a:t>Take time to look over the other handouts about Rome, the Punic Wars, and the Growth of their empire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54127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6" name="Picture 2" descr="https://i2.wp.com/www.forumancientcoins.com/Articles/Maps/images/Trajans_Ro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416" y="-8107"/>
            <a:ext cx="9865096" cy="6866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044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050" name="Picture 2" descr="http://www.bible-history.com/archaeology/rome/highways-roman-empire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448" y="116632"/>
            <a:ext cx="9073008" cy="6648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113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074" name="Picture 2" descr="http://lukensocialstudies.weebly.com/uploads/2/4/8/2/24827890/2082516.png?8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44" y="763613"/>
            <a:ext cx="11685770" cy="5362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0027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Punic Wars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Learning Goal: </a:t>
            </a:r>
            <a:endParaRPr lang="en-CA" dirty="0" smtClean="0"/>
          </a:p>
          <a:p>
            <a:r>
              <a:rPr lang="en-US" dirty="0" smtClean="0"/>
              <a:t>Use the Punic Wars to explain how Rome dealt with its unruly </a:t>
            </a:r>
            <a:r>
              <a:rPr lang="en-US" dirty="0" err="1" smtClean="0"/>
              <a:t>neighbours</a:t>
            </a:r>
            <a:r>
              <a:rPr lang="en-US" dirty="0" smtClean="0"/>
              <a:t>.  </a:t>
            </a:r>
          </a:p>
          <a:p>
            <a:endParaRPr lang="en-US" dirty="0"/>
          </a:p>
          <a:p>
            <a:pPr marL="514350" indent="-514350">
              <a:buAutoNum type="arabicPeriod"/>
            </a:pPr>
            <a:r>
              <a:rPr lang="en-US" dirty="0" smtClean="0"/>
              <a:t>Video (review of the Republic’s birth)</a:t>
            </a:r>
          </a:p>
          <a:p>
            <a:pPr marL="514350" indent="-514350">
              <a:buAutoNum type="arabicPeriod"/>
            </a:pPr>
            <a:r>
              <a:rPr lang="en-US" dirty="0" smtClean="0"/>
              <a:t>Note and discussion</a:t>
            </a:r>
          </a:p>
          <a:p>
            <a:pPr marL="514350" indent="-514350">
              <a:buAutoNum type="arabicPeriod"/>
            </a:pPr>
            <a:r>
              <a:rPr lang="en-US" dirty="0" smtClean="0"/>
              <a:t>Video and discussion</a:t>
            </a:r>
          </a:p>
          <a:p>
            <a:pPr marL="514350" indent="-514350">
              <a:buAutoNum type="arabicPeriod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337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Punic Wars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264-146 BCE</a:t>
            </a:r>
          </a:p>
          <a:p>
            <a:r>
              <a:rPr lang="en-US" dirty="0"/>
              <a:t>A total of 3 conflicts</a:t>
            </a:r>
          </a:p>
          <a:p>
            <a:r>
              <a:rPr lang="en-US" dirty="0"/>
              <a:t>‘Punic’ because ‘</a:t>
            </a:r>
            <a:r>
              <a:rPr lang="en-US" i="1" dirty="0" err="1"/>
              <a:t>Punicus</a:t>
            </a:r>
            <a:r>
              <a:rPr lang="en-US" dirty="0"/>
              <a:t>’ was the Roman word for Carthage</a:t>
            </a:r>
          </a:p>
          <a:p>
            <a:r>
              <a:rPr lang="en-US" dirty="0"/>
              <a:t>Sicily became the land most fought </a:t>
            </a:r>
            <a:r>
              <a:rPr lang="en-US" dirty="0">
                <a:solidFill>
                  <a:srgbClr val="7030A0"/>
                </a:solidFill>
              </a:rPr>
              <a:t>over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Punic War (264-241 BCE)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Entirely on Sicily</a:t>
            </a:r>
          </a:p>
          <a:p>
            <a:pPr lvl="0"/>
            <a:r>
              <a:rPr lang="en-US" dirty="0"/>
              <a:t>Rome laid siege to the cities on Sicily and destroyed their navy</a:t>
            </a:r>
          </a:p>
          <a:p>
            <a:pPr lvl="0"/>
            <a:r>
              <a:rPr lang="en-US" dirty="0"/>
              <a:t>This was the first time that Carthage had lost power of the sea</a:t>
            </a:r>
          </a:p>
          <a:p>
            <a:pPr lvl="0"/>
            <a:r>
              <a:rPr lang="en-US" dirty="0"/>
              <a:t>A treaty was signed in 241 BCE</a:t>
            </a:r>
          </a:p>
          <a:p>
            <a:pPr lvl="1"/>
            <a:r>
              <a:rPr lang="en-US" dirty="0"/>
              <a:t>Carthage gave up Sicily and had to pay Rome for the costs of the </a:t>
            </a:r>
            <a:r>
              <a:rPr lang="en-US" dirty="0">
                <a:solidFill>
                  <a:srgbClr val="7030A0"/>
                </a:solidFill>
              </a:rPr>
              <a:t>war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Rome later seized the islands of Corsica and Sardinia</a:t>
            </a:r>
          </a:p>
          <a:p>
            <a:pPr lvl="1"/>
            <a:r>
              <a:rPr lang="en-US" dirty="0"/>
              <a:t>Carthage was furious!</a:t>
            </a:r>
          </a:p>
          <a:p>
            <a:pPr lvl="1"/>
            <a:r>
              <a:rPr lang="en-US" dirty="0"/>
              <a:t>Even Roman historians looked back on this as a bad idea!</a:t>
            </a:r>
          </a:p>
          <a:p>
            <a:pPr lvl="1"/>
            <a:r>
              <a:rPr lang="en-US" dirty="0"/>
              <a:t>They said it was rash and unethical</a:t>
            </a:r>
          </a:p>
          <a:p>
            <a:pPr lvl="0"/>
            <a:r>
              <a:rPr lang="en-US" dirty="0"/>
              <a:t>Carthage reinforced its presence in Europe by sending </a:t>
            </a:r>
            <a:r>
              <a:rPr lang="en-US" dirty="0" err="1"/>
              <a:t>Hamilcar</a:t>
            </a:r>
            <a:r>
              <a:rPr lang="en-US" dirty="0"/>
              <a:t> </a:t>
            </a:r>
            <a:r>
              <a:rPr lang="en-US" dirty="0" err="1"/>
              <a:t>Barca</a:t>
            </a:r>
            <a:r>
              <a:rPr lang="en-US" dirty="0"/>
              <a:t> to Spain to build colonies and an army</a:t>
            </a:r>
          </a:p>
          <a:p>
            <a:pPr lvl="1"/>
            <a:r>
              <a:rPr lang="en-US" dirty="0"/>
              <a:t>Their power grew as they made allies with the native </a:t>
            </a:r>
            <a:r>
              <a:rPr lang="en-US" dirty="0">
                <a:solidFill>
                  <a:srgbClr val="7030A0"/>
                </a:solidFill>
              </a:rPr>
              <a:t>Iberians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7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 Punic War (218-202 BCE)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Rome allied itself with one city in Spain (</a:t>
            </a:r>
            <a:r>
              <a:rPr lang="en-US" dirty="0" err="1"/>
              <a:t>Saguntum</a:t>
            </a:r>
            <a:r>
              <a:rPr lang="en-US" dirty="0"/>
              <a:t>)</a:t>
            </a:r>
          </a:p>
          <a:p>
            <a:pPr lvl="0"/>
            <a:r>
              <a:rPr lang="en-US" dirty="0"/>
              <a:t>Hannibal (</a:t>
            </a:r>
            <a:r>
              <a:rPr lang="en-US" dirty="0" err="1"/>
              <a:t>Hamilcar’s</a:t>
            </a:r>
            <a:r>
              <a:rPr lang="en-US" dirty="0"/>
              <a:t> son) assumed command of Spain in 221 BCE</a:t>
            </a:r>
          </a:p>
          <a:p>
            <a:pPr lvl="0"/>
            <a:r>
              <a:rPr lang="en-US" dirty="0"/>
              <a:t>He ignored </a:t>
            </a:r>
            <a:r>
              <a:rPr lang="en-US" dirty="0" err="1"/>
              <a:t>Saguntum</a:t>
            </a:r>
            <a:r>
              <a:rPr lang="en-US" dirty="0"/>
              <a:t> until it started throwing its weight around</a:t>
            </a:r>
          </a:p>
          <a:p>
            <a:pPr lvl="0"/>
            <a:r>
              <a:rPr lang="en-US" dirty="0"/>
              <a:t>He conquered it</a:t>
            </a:r>
          </a:p>
          <a:p>
            <a:pPr lvl="0"/>
            <a:r>
              <a:rPr lang="en-US" dirty="0"/>
              <a:t>This led to the second </a:t>
            </a:r>
            <a:r>
              <a:rPr lang="en-US" dirty="0">
                <a:solidFill>
                  <a:srgbClr val="7030A0"/>
                </a:solidFill>
              </a:rPr>
              <a:t>war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12776"/>
            <a:ext cx="10972800" cy="5112568"/>
          </a:xfrm>
        </p:spPr>
        <p:txBody>
          <a:bodyPr>
            <a:normAutofit/>
          </a:bodyPr>
          <a:lstStyle/>
          <a:p>
            <a:pPr lvl="0"/>
            <a:r>
              <a:rPr lang="en-US" sz="2800" dirty="0"/>
              <a:t>Carthage had created a terrifyingly large army</a:t>
            </a:r>
          </a:p>
          <a:p>
            <a:pPr lvl="0"/>
            <a:r>
              <a:rPr lang="en-US" sz="2800" dirty="0"/>
              <a:t>Hannibal marched this army (including elephants!) out of Spain, across the Alps and invaded Italy</a:t>
            </a:r>
          </a:p>
          <a:p>
            <a:pPr lvl="0"/>
            <a:r>
              <a:rPr lang="en-US" sz="2800" dirty="0"/>
              <a:t>Although tired, his army smashed the Roman armies</a:t>
            </a:r>
          </a:p>
          <a:p>
            <a:pPr lvl="0"/>
            <a:r>
              <a:rPr lang="en-US" sz="2800" dirty="0"/>
              <a:t>Within 2 months all of northern Italy was conquered</a:t>
            </a:r>
          </a:p>
          <a:p>
            <a:pPr lvl="0"/>
            <a:r>
              <a:rPr lang="en-US" sz="2800" dirty="0"/>
              <a:t>A horde of </a:t>
            </a:r>
            <a:r>
              <a:rPr lang="en-US" sz="2800" dirty="0" err="1"/>
              <a:t>Gauls</a:t>
            </a:r>
            <a:r>
              <a:rPr lang="en-US" sz="2800" dirty="0"/>
              <a:t> came to help Hannibal (50 000 +)</a:t>
            </a:r>
          </a:p>
          <a:p>
            <a:pPr lvl="0"/>
            <a:r>
              <a:rPr lang="en-US" sz="2800" dirty="0"/>
              <a:t>Now he had to take on Rome </a:t>
            </a:r>
            <a:r>
              <a:rPr lang="en-US" sz="2800" dirty="0">
                <a:solidFill>
                  <a:srgbClr val="7030A0"/>
                </a:solidFill>
              </a:rPr>
              <a:t>itself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Rome appointed a dictator (Quintus </a:t>
            </a:r>
            <a:r>
              <a:rPr lang="en-US" dirty="0" err="1"/>
              <a:t>Fabius</a:t>
            </a:r>
            <a:r>
              <a:rPr lang="en-US" dirty="0"/>
              <a:t> </a:t>
            </a:r>
            <a:r>
              <a:rPr lang="en-US" dirty="0" err="1"/>
              <a:t>Maximus</a:t>
            </a:r>
            <a:r>
              <a:rPr lang="en-US" dirty="0"/>
              <a:t>) who decided to wait out Hannibal</a:t>
            </a:r>
          </a:p>
          <a:p>
            <a:pPr lvl="0"/>
            <a:r>
              <a:rPr lang="en-US" dirty="0"/>
              <a:t>He was removed from power!</a:t>
            </a:r>
          </a:p>
          <a:p>
            <a:pPr lvl="0"/>
            <a:r>
              <a:rPr lang="en-US" dirty="0"/>
              <a:t>Hannibal moved into southern Italy and the 2 consuls sent out an army of 80 000 to meet him</a:t>
            </a:r>
          </a:p>
          <a:p>
            <a:pPr lvl="0"/>
            <a:r>
              <a:rPr lang="en-US" dirty="0"/>
              <a:t>Although they outnumbered Hannibal’s men, they were wiped out by his “pincer” strategy</a:t>
            </a:r>
          </a:p>
          <a:p>
            <a:pPr lvl="0"/>
            <a:r>
              <a:rPr lang="en-US" dirty="0"/>
              <a:t>50 000 were annihilated in 1 </a:t>
            </a:r>
            <a:r>
              <a:rPr lang="en-US" dirty="0">
                <a:solidFill>
                  <a:srgbClr val="7030A0"/>
                </a:solidFill>
              </a:rPr>
              <a:t>day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All Rome’s allies in the north and south turned to support Hannibal!</a:t>
            </a:r>
          </a:p>
          <a:p>
            <a:pPr lvl="0"/>
            <a:r>
              <a:rPr lang="en-US" dirty="0"/>
              <a:t>The central part of Italy remained loyal to Rome</a:t>
            </a:r>
          </a:p>
          <a:p>
            <a:pPr lvl="0"/>
            <a:r>
              <a:rPr lang="en-US" dirty="0"/>
              <a:t>Hannibal was weak and couldn’t lay siege to or storm Rome</a:t>
            </a:r>
          </a:p>
          <a:p>
            <a:pPr lvl="0"/>
            <a:r>
              <a:rPr lang="en-US" dirty="0"/>
              <a:t>In 211 BCE, he marched up to the gates of Rome… and that land was sold at auction for full price! (the Romans were pretty </a:t>
            </a:r>
            <a:r>
              <a:rPr lang="en-US" dirty="0">
                <a:solidFill>
                  <a:srgbClr val="7030A0"/>
                </a:solidFill>
              </a:rPr>
              <a:t>confident!)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5430</TotalTime>
  <Words>804</Words>
  <Application>Microsoft Office PowerPoint</Application>
  <PresentationFormat>Widescreen</PresentationFormat>
  <Paragraphs>86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Calibri</vt:lpstr>
      <vt:lpstr>Office Theme</vt:lpstr>
      <vt:lpstr>The Punic Wars</vt:lpstr>
      <vt:lpstr>The Punic Wars</vt:lpstr>
      <vt:lpstr>The Punic Wars</vt:lpstr>
      <vt:lpstr>First Punic War (264-241 BCE)</vt:lpstr>
      <vt:lpstr>PowerPoint Presentation</vt:lpstr>
      <vt:lpstr>Second Punic War (218-202 BCE)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Third Punic War (146-149 BCE)</vt:lpstr>
      <vt:lpstr>PowerPoint Presentation</vt:lpstr>
      <vt:lpstr>Task: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Punic Wars</dc:title>
  <dc:creator>Mairi-</dc:creator>
  <cp:lastModifiedBy>Bew, Mairi</cp:lastModifiedBy>
  <cp:revision>5</cp:revision>
  <dcterms:created xsi:type="dcterms:W3CDTF">2012-04-20T00:36:46Z</dcterms:created>
  <dcterms:modified xsi:type="dcterms:W3CDTF">2017-05-01T15:13:32Z</dcterms:modified>
</cp:coreProperties>
</file>