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3BFE-36BE-43AA-A955-4C3A63EF7D88}" type="datetimeFigureOut">
              <a:rPr lang="en-CA" smtClean="0"/>
              <a:t>02/05/2017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02B-6D6D-4B70-BE45-272E35026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155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3BFE-36BE-43AA-A955-4C3A63EF7D88}" type="datetimeFigureOut">
              <a:rPr lang="en-CA" smtClean="0"/>
              <a:t>02/05/2017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02B-6D6D-4B70-BE45-272E35026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200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3BFE-36BE-43AA-A955-4C3A63EF7D88}" type="datetimeFigureOut">
              <a:rPr lang="en-CA" smtClean="0"/>
              <a:t>02/05/2017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02B-6D6D-4B70-BE45-272E35026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748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3BFE-36BE-43AA-A955-4C3A63EF7D88}" type="datetimeFigureOut">
              <a:rPr lang="en-CA" smtClean="0"/>
              <a:t>02/05/2017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02B-6D6D-4B70-BE45-272E35026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37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3BFE-36BE-43AA-A955-4C3A63EF7D88}" type="datetimeFigureOut">
              <a:rPr lang="en-CA" smtClean="0"/>
              <a:t>02/05/2017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02B-6D6D-4B70-BE45-272E35026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503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3BFE-36BE-43AA-A955-4C3A63EF7D88}" type="datetimeFigureOut">
              <a:rPr lang="en-CA" smtClean="0"/>
              <a:t>02/05/2017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02B-6D6D-4B70-BE45-272E35026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411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3BFE-36BE-43AA-A955-4C3A63EF7D88}" type="datetimeFigureOut">
              <a:rPr lang="en-CA" smtClean="0"/>
              <a:t>02/05/2017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02B-6D6D-4B70-BE45-272E35026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150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3BFE-36BE-43AA-A955-4C3A63EF7D88}" type="datetimeFigureOut">
              <a:rPr lang="en-CA" smtClean="0"/>
              <a:t>02/05/2017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02B-6D6D-4B70-BE45-272E35026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5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3BFE-36BE-43AA-A955-4C3A63EF7D88}" type="datetimeFigureOut">
              <a:rPr lang="en-CA" smtClean="0"/>
              <a:t>02/05/2017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02B-6D6D-4B70-BE45-272E35026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06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3BFE-36BE-43AA-A955-4C3A63EF7D88}" type="datetimeFigureOut">
              <a:rPr lang="en-CA" smtClean="0"/>
              <a:t>02/05/2017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02B-6D6D-4B70-BE45-272E35026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874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3BFE-36BE-43AA-A955-4C3A63EF7D88}" type="datetimeFigureOut">
              <a:rPr lang="en-CA" smtClean="0"/>
              <a:t>02/05/2017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02B-6D6D-4B70-BE45-272E35026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239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23BFE-36BE-43AA-A955-4C3A63EF7D88}" type="datetimeFigureOut">
              <a:rPr lang="en-CA" smtClean="0"/>
              <a:t>02/05/2017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3802B-6D6D-4B70-BE45-272E350265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749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Republic Flounders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CHW 3MR </a:t>
            </a:r>
          </a:p>
          <a:p>
            <a:r>
              <a:rPr lang="en-US" dirty="0" smtClean="0"/>
              <a:t>Lesson 53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7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Triumvirate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Romans </a:t>
            </a:r>
            <a:r>
              <a:rPr lang="en-US" dirty="0"/>
              <a:t>knew any man with a powerful army could take power, going against the constitution</a:t>
            </a:r>
            <a:endParaRPr lang="en-CA" dirty="0"/>
          </a:p>
          <a:p>
            <a:pPr lvl="0"/>
            <a:r>
              <a:rPr lang="en-US" dirty="0"/>
              <a:t>3 men, Pompey the Great, Crassus, and Julius Caesar</a:t>
            </a:r>
            <a:endParaRPr lang="en-CA" dirty="0"/>
          </a:p>
          <a:p>
            <a:pPr lvl="0"/>
            <a:r>
              <a:rPr lang="en-US" dirty="0"/>
              <a:t>they cared more for military expansion than constitutional reform</a:t>
            </a:r>
            <a:endParaRPr lang="en-CA" dirty="0"/>
          </a:p>
          <a:p>
            <a:pPr lvl="0"/>
            <a:r>
              <a:rPr lang="en-US" dirty="0"/>
              <a:t>formed a Triumvirate (rule of 3) in 60 BCE, and divided Rome amongst themselves</a:t>
            </a:r>
            <a:endParaRPr lang="en-CA" dirty="0"/>
          </a:p>
          <a:p>
            <a:pPr lvl="0"/>
            <a:r>
              <a:rPr lang="en-US" dirty="0"/>
              <a:t>Caesar gained glory by taking over much of southwest Europe; Crassus crushed the slave revolt led by Spartacus; and Pompey vanquished pirates in the </a:t>
            </a:r>
            <a:r>
              <a:rPr lang="en-US" dirty="0">
                <a:solidFill>
                  <a:srgbClr val="7030A0"/>
                </a:solidFill>
              </a:rPr>
              <a:t>Mediterranean</a:t>
            </a:r>
            <a:endParaRPr lang="en-CA" dirty="0">
              <a:solidFill>
                <a:srgbClr val="7030A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410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0991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3316"/>
            <a:ext cx="10515600" cy="49136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Crassus was killed by Parthians in 53 </a:t>
            </a:r>
            <a:r>
              <a:rPr lang="en-US" dirty="0" smtClean="0"/>
              <a:t>BCE</a:t>
            </a:r>
            <a:endParaRPr lang="en-CA" dirty="0"/>
          </a:p>
          <a:p>
            <a:pPr lvl="0"/>
            <a:r>
              <a:rPr lang="en-US" dirty="0"/>
              <a:t>Caesar and Pompey opposed each other</a:t>
            </a:r>
            <a:endParaRPr lang="en-CA" dirty="0"/>
          </a:p>
          <a:p>
            <a:pPr lvl="0"/>
            <a:r>
              <a:rPr lang="en-US" dirty="0"/>
              <a:t>Caesar led his army into Italy (crossed the Rubicon River) and drove Pompey into Egypt</a:t>
            </a:r>
            <a:endParaRPr lang="en-CA" dirty="0"/>
          </a:p>
          <a:p>
            <a:pPr lvl="0"/>
            <a:r>
              <a:rPr lang="en-US" dirty="0"/>
              <a:t>Pompey’s army was defeated and Pompey was decapitated</a:t>
            </a:r>
            <a:endParaRPr lang="en-CA" dirty="0"/>
          </a:p>
          <a:p>
            <a:pPr lvl="0"/>
            <a:r>
              <a:rPr lang="en-US" dirty="0"/>
              <a:t>In </a:t>
            </a:r>
            <a:r>
              <a:rPr lang="en-US" dirty="0" smtClean="0"/>
              <a:t>46 BCE</a:t>
            </a:r>
            <a:r>
              <a:rPr lang="en-US" dirty="0"/>
              <a:t>, Caesar named himself dictator for 10 years (which later became life)</a:t>
            </a:r>
            <a:endParaRPr lang="en-CA" dirty="0"/>
          </a:p>
          <a:p>
            <a:pPr lvl="0"/>
            <a:r>
              <a:rPr lang="en-US" dirty="0"/>
              <a:t>He abused his power and lived as a king</a:t>
            </a:r>
            <a:endParaRPr lang="en-CA" dirty="0"/>
          </a:p>
          <a:p>
            <a:pPr lvl="0"/>
            <a:r>
              <a:rPr lang="en-US" dirty="0"/>
              <a:t>On March 15, 44 BCE, he was murdered by Brutus, Cassius, and other </a:t>
            </a:r>
            <a:r>
              <a:rPr lang="en-US" dirty="0">
                <a:solidFill>
                  <a:srgbClr val="7030A0"/>
                </a:solidFill>
              </a:rPr>
              <a:t>conspirators</a:t>
            </a:r>
            <a:endParaRPr lang="en-CA" dirty="0">
              <a:solidFill>
                <a:srgbClr val="7030A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825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Republic Flounders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Goal: </a:t>
            </a:r>
          </a:p>
          <a:p>
            <a:pPr marL="0" indent="0">
              <a:buNone/>
            </a:pPr>
            <a:r>
              <a:rPr lang="en-US" dirty="0" smtClean="0"/>
              <a:t>Explain the flaws in the Republic that led to the struggle for survival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Review the rise of the Republic</a:t>
            </a:r>
          </a:p>
          <a:p>
            <a:pPr marL="514350" indent="-514350">
              <a:buAutoNum type="arabicPeriod"/>
            </a:pPr>
            <a:r>
              <a:rPr lang="en-US" dirty="0" smtClean="0"/>
              <a:t>Note and Discussion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Video and note-taking</a:t>
            </a:r>
          </a:p>
          <a:p>
            <a:pPr marL="514350" indent="-514350">
              <a:buAutoNum type="arabicPeriod"/>
            </a:pPr>
            <a:r>
              <a:rPr lang="en-US" dirty="0" smtClean="0"/>
              <a:t>Finish Chapter 5 &amp; 6 questions</a:t>
            </a:r>
          </a:p>
        </p:txBody>
      </p:sp>
    </p:spTree>
    <p:extLst>
      <p:ext uri="{BB962C8B-B14F-4D97-AF65-F5344CB8AC3E}">
        <p14:creationId xmlns:p14="http://schemas.microsoft.com/office/powerpoint/2010/main" val="223979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How did Rome’s location give it strength?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does SPQR stand for? 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was the Roman Republic led? 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did the Republic resemble an empire?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happened to lands on the borders of Rome? 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did the Punic wars impact Rome and her sense of power?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did Rome attempt to manage those who had been displaced?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do you think leads to the end of the Republic?  Use evidence to support your </a:t>
            </a:r>
            <a:r>
              <a:rPr lang="en-US" dirty="0" smtClean="0">
                <a:solidFill>
                  <a:srgbClr val="7030A0"/>
                </a:solidFill>
              </a:rPr>
              <a:t>answer. 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5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Seduction of Power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Rome continued to expand, often neglecting those at home</a:t>
            </a:r>
          </a:p>
          <a:p>
            <a:r>
              <a:rPr lang="en-US" dirty="0" smtClean="0"/>
              <a:t>Only the senators and other patricians gained wealth from this expansion</a:t>
            </a:r>
          </a:p>
          <a:p>
            <a:r>
              <a:rPr lang="en-US" dirty="0" smtClean="0"/>
              <a:t>Led to discontent at home as more plebeians wanted access to the privileges of citizenship</a:t>
            </a:r>
          </a:p>
          <a:p>
            <a:r>
              <a:rPr lang="en-US" dirty="0" smtClean="0"/>
              <a:t>Economically, everything was out of balance</a:t>
            </a:r>
          </a:p>
          <a:p>
            <a:r>
              <a:rPr lang="en-US" dirty="0" smtClean="0"/>
              <a:t>Those in power failed to recognize the seriousness of this </a:t>
            </a:r>
            <a:r>
              <a:rPr lang="en-US" dirty="0" smtClean="0">
                <a:solidFill>
                  <a:srgbClr val="7030A0"/>
                </a:solidFill>
              </a:rPr>
              <a:t>problem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9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Tragedy of the Gracchi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133 BCE, a reformer named Tiberius Gracchus was elected to solve the problem of the urban poor</a:t>
            </a:r>
            <a:endParaRPr lang="en-CA" dirty="0"/>
          </a:p>
          <a:p>
            <a:pPr lvl="0"/>
            <a:r>
              <a:rPr lang="en-US" dirty="0"/>
              <a:t>He set about redistributing land that had been illegally seized by the richer members of society</a:t>
            </a:r>
            <a:endParaRPr lang="en-CA" dirty="0"/>
          </a:p>
          <a:p>
            <a:pPr lvl="0"/>
            <a:r>
              <a:rPr lang="en-US" dirty="0"/>
              <a:t>He announced that he would run for re-election (unheard of) and caused a riot</a:t>
            </a:r>
            <a:endParaRPr lang="en-CA" dirty="0"/>
          </a:p>
          <a:p>
            <a:pPr lvl="0"/>
            <a:r>
              <a:rPr lang="en-US" dirty="0"/>
              <a:t>300 people were killed including </a:t>
            </a:r>
            <a:r>
              <a:rPr lang="en-US" dirty="0">
                <a:solidFill>
                  <a:srgbClr val="7030A0"/>
                </a:solidFill>
              </a:rPr>
              <a:t>Tiberius</a:t>
            </a:r>
            <a:endParaRPr lang="en-CA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237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</a:t>
            </a:r>
            <a:r>
              <a:rPr lang="en-US" dirty="0"/>
              <a:t>123 BCE, his brother Gaius </a:t>
            </a:r>
            <a:r>
              <a:rPr lang="en-US" dirty="0" smtClean="0"/>
              <a:t>Gracchus was </a:t>
            </a:r>
            <a:r>
              <a:rPr lang="en-US" dirty="0"/>
              <a:t>elected tribune</a:t>
            </a:r>
            <a:endParaRPr lang="en-CA" dirty="0"/>
          </a:p>
          <a:p>
            <a:pPr lvl="1"/>
            <a:r>
              <a:rPr lang="en-US" dirty="0"/>
              <a:t>also a reformer</a:t>
            </a:r>
            <a:endParaRPr lang="en-CA" dirty="0"/>
          </a:p>
          <a:p>
            <a:pPr lvl="1"/>
            <a:r>
              <a:rPr lang="en-US" dirty="0"/>
              <a:t>instituted a free, monthly supply of grain</a:t>
            </a:r>
            <a:endParaRPr lang="en-CA" dirty="0"/>
          </a:p>
          <a:p>
            <a:pPr lvl="1"/>
            <a:r>
              <a:rPr lang="en-US" dirty="0"/>
              <a:t>proposed new colonies in cities destroyed during the Punic Wars</a:t>
            </a:r>
            <a:endParaRPr lang="en-CA" dirty="0"/>
          </a:p>
          <a:p>
            <a:pPr lvl="1"/>
            <a:r>
              <a:rPr lang="en-US" dirty="0"/>
              <a:t>wanted to give some freedom to non-Roman citizens</a:t>
            </a:r>
            <a:endParaRPr lang="en-CA" dirty="0"/>
          </a:p>
          <a:p>
            <a:pPr lvl="0"/>
            <a:r>
              <a:rPr lang="en-US" dirty="0"/>
              <a:t>received unanimous opposition to his ideas</a:t>
            </a:r>
            <a:endParaRPr lang="en-CA" dirty="0"/>
          </a:p>
          <a:p>
            <a:pPr lvl="0"/>
            <a:r>
              <a:rPr lang="en-US" dirty="0"/>
              <a:t>was declared a ‘public enemy’, attacked and killed in 121 </a:t>
            </a:r>
            <a:r>
              <a:rPr lang="en-US" dirty="0">
                <a:solidFill>
                  <a:srgbClr val="7030A0"/>
                </a:solidFill>
              </a:rPr>
              <a:t>BCE</a:t>
            </a:r>
            <a:r>
              <a:rPr lang="en-US" dirty="0"/>
              <a:t>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596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they fail?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Perhaps they were reformers in too much of a hurry</a:t>
            </a:r>
          </a:p>
          <a:p>
            <a:r>
              <a:rPr lang="en-US" dirty="0" smtClean="0"/>
              <a:t>Pitted the Assembly against the Senate which intensified class divisions</a:t>
            </a:r>
          </a:p>
          <a:p>
            <a:r>
              <a:rPr lang="en-US" dirty="0" smtClean="0"/>
              <a:t>Led to Romans killing Romans</a:t>
            </a:r>
          </a:p>
          <a:p>
            <a:r>
              <a:rPr lang="en-US" dirty="0" smtClean="0"/>
              <a:t>May actually have hastened the end of the Republic because it weakened the role of the moderating voice of the </a:t>
            </a:r>
            <a:r>
              <a:rPr lang="en-US" dirty="0" smtClean="0">
                <a:solidFill>
                  <a:srgbClr val="7030A0"/>
                </a:solidFill>
              </a:rPr>
              <a:t>Senate</a:t>
            </a:r>
            <a:endParaRPr lang="en-CA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://www.to-en.gr/Nostradamus/images/3.13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4657725"/>
            <a:ext cx="28575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02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Marius’ Mules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Gaius Marius became tribute in 119 BCE</a:t>
            </a:r>
          </a:p>
          <a:p>
            <a:r>
              <a:rPr lang="en-US" dirty="0" smtClean="0"/>
              <a:t>Was a very successful military officer</a:t>
            </a:r>
          </a:p>
          <a:p>
            <a:r>
              <a:rPr lang="en-US" dirty="0" smtClean="0"/>
              <a:t>Not very sophisticated but believed he had learned much about ruling from his experiences</a:t>
            </a:r>
          </a:p>
          <a:p>
            <a:r>
              <a:rPr lang="en-US" dirty="0" smtClean="0"/>
              <a:t>Developed a volunteer army (rather than a conscripted one)</a:t>
            </a:r>
          </a:p>
          <a:p>
            <a:r>
              <a:rPr lang="en-US" dirty="0" smtClean="0"/>
              <a:t>He reorganized the legions </a:t>
            </a:r>
          </a:p>
          <a:p>
            <a:r>
              <a:rPr lang="en-US" dirty="0" smtClean="0"/>
              <a:t>These reforms were really successful</a:t>
            </a:r>
          </a:p>
          <a:p>
            <a:r>
              <a:rPr lang="en-US" dirty="0" smtClean="0"/>
              <a:t>Let small farmers stay on their land; agriculture remained prosperous while military remained strong</a:t>
            </a:r>
          </a:p>
          <a:p>
            <a:r>
              <a:rPr lang="en-US" dirty="0" smtClean="0"/>
              <a:t>But soldiers became more loyal to their </a:t>
            </a:r>
            <a:r>
              <a:rPr lang="en-US" dirty="0" smtClean="0">
                <a:solidFill>
                  <a:srgbClr val="7030A0"/>
                </a:solidFill>
              </a:rPr>
              <a:t>generals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4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Those </a:t>
            </a:r>
            <a:r>
              <a:rPr lang="en-US" dirty="0"/>
              <a:t>who were not citizens of Rome, but lived on the Italian peninsula were unhappy with the lack of control they had in their lives</a:t>
            </a:r>
            <a:endParaRPr lang="en-CA" dirty="0"/>
          </a:p>
          <a:p>
            <a:pPr lvl="0"/>
            <a:r>
              <a:rPr lang="en-US" dirty="0"/>
              <a:t>they demanded some of the privileges of Roman citizenship</a:t>
            </a:r>
            <a:endParaRPr lang="en-CA" dirty="0"/>
          </a:p>
          <a:p>
            <a:pPr lvl="1"/>
            <a:r>
              <a:rPr lang="en-US" dirty="0"/>
              <a:t>protection by the law</a:t>
            </a:r>
            <a:endParaRPr lang="en-CA" dirty="0"/>
          </a:p>
          <a:p>
            <a:pPr lvl="1"/>
            <a:r>
              <a:rPr lang="en-US" dirty="0" err="1"/>
              <a:t>favourable</a:t>
            </a:r>
            <a:r>
              <a:rPr lang="en-US" dirty="0"/>
              <a:t> tax status</a:t>
            </a:r>
            <a:endParaRPr lang="en-CA" dirty="0"/>
          </a:p>
          <a:p>
            <a:pPr lvl="0"/>
            <a:r>
              <a:rPr lang="en-US" dirty="0"/>
              <a:t>a war broke out in 90 BCE</a:t>
            </a:r>
            <a:endParaRPr lang="en-CA" dirty="0"/>
          </a:p>
          <a:p>
            <a:pPr lvl="0"/>
            <a:r>
              <a:rPr lang="en-US" dirty="0"/>
              <a:t>several concessions were made</a:t>
            </a:r>
            <a:endParaRPr lang="en-CA" dirty="0"/>
          </a:p>
          <a:p>
            <a:pPr lvl="0"/>
            <a:r>
              <a:rPr lang="en-US" dirty="0"/>
              <a:t>when </a:t>
            </a:r>
            <a:r>
              <a:rPr lang="en-US" dirty="0" smtClean="0"/>
              <a:t>Julius Caesar </a:t>
            </a:r>
            <a:r>
              <a:rPr lang="en-US" dirty="0"/>
              <a:t>invaded the entire south of Italy, in 49 BCE, all of Italy gained Roman </a:t>
            </a:r>
            <a:r>
              <a:rPr lang="en-US" dirty="0">
                <a:solidFill>
                  <a:srgbClr val="7030A0"/>
                </a:solidFill>
              </a:rPr>
              <a:t>citizenship</a:t>
            </a:r>
            <a:endParaRPr lang="en-CA" dirty="0">
              <a:solidFill>
                <a:srgbClr val="7030A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25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672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Republic Flounders</vt:lpstr>
      <vt:lpstr>The Republic Flounders</vt:lpstr>
      <vt:lpstr>Review Questions</vt:lpstr>
      <vt:lpstr>Seduction of Power</vt:lpstr>
      <vt:lpstr>The Tragedy of the Gracchi</vt:lpstr>
      <vt:lpstr>PowerPoint Presentation</vt:lpstr>
      <vt:lpstr>Why did they fail? </vt:lpstr>
      <vt:lpstr>Marius’ Mules</vt:lpstr>
      <vt:lpstr>Citizenship</vt:lpstr>
      <vt:lpstr>The First Triumvirate</vt:lpstr>
      <vt:lpstr>PowerPoint Presentation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Republic Flounders</dc:title>
  <dc:creator>Bew, Mairi</dc:creator>
  <cp:lastModifiedBy>Bew, Mairi</cp:lastModifiedBy>
  <cp:revision>4</cp:revision>
  <dcterms:created xsi:type="dcterms:W3CDTF">2017-05-02T11:49:05Z</dcterms:created>
  <dcterms:modified xsi:type="dcterms:W3CDTF">2017-05-02T17:48:12Z</dcterms:modified>
</cp:coreProperties>
</file>