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81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90" y="20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BC2C-5CC8-4D8E-BE8E-FC66DAAB85D0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25D68-4E6F-4766-BD1F-F0057720FE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BC2C-5CC8-4D8E-BE8E-FC66DAAB85D0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25D68-4E6F-4766-BD1F-F0057720FE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BC2C-5CC8-4D8E-BE8E-FC66DAAB85D0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25D68-4E6F-4766-BD1F-F0057720FE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BC2C-5CC8-4D8E-BE8E-FC66DAAB85D0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25D68-4E6F-4766-BD1F-F0057720FE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BC2C-5CC8-4D8E-BE8E-FC66DAAB85D0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25D68-4E6F-4766-BD1F-F0057720FE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BC2C-5CC8-4D8E-BE8E-FC66DAAB85D0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25D68-4E6F-4766-BD1F-F0057720FE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BC2C-5CC8-4D8E-BE8E-FC66DAAB85D0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25D68-4E6F-4766-BD1F-F0057720FE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BC2C-5CC8-4D8E-BE8E-FC66DAAB85D0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25D68-4E6F-4766-BD1F-F0057720FE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BC2C-5CC8-4D8E-BE8E-FC66DAAB85D0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25D68-4E6F-4766-BD1F-F0057720FE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BC2C-5CC8-4D8E-BE8E-FC66DAAB85D0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25D68-4E6F-4766-BD1F-F0057720FE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BC2C-5CC8-4D8E-BE8E-FC66DAAB85D0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25D68-4E6F-4766-BD1F-F0057720FE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8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EBC2C-5CC8-4D8E-BE8E-FC66DAAB85D0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25D68-4E6F-4766-BD1F-F0057720FE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Republic to Empire</a:t>
            </a:r>
            <a:br>
              <a:rPr lang="en-US" dirty="0" smtClean="0"/>
            </a:br>
            <a:r>
              <a:rPr lang="en-US" dirty="0" smtClean="0"/>
              <a:t>Key Emperors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CHW 3MR</a:t>
            </a:r>
          </a:p>
          <a:p>
            <a:r>
              <a:rPr lang="en-US"/>
              <a:t>Lesson 54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Successors of Augustus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2" descr="http://web.viu.ca/webquests3/2001/emperors/Anct00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2104" y="836712"/>
            <a:ext cx="337185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Tiberius (14-37 CE)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Didn’t last long in Rome, he retired to Capri, and was replaced by two praetorian </a:t>
            </a:r>
            <a:r>
              <a:rPr lang="en-US" dirty="0">
                <a:solidFill>
                  <a:srgbClr val="7030A0"/>
                </a:solidFill>
              </a:rPr>
              <a:t>prefects</a:t>
            </a:r>
          </a:p>
          <a:p>
            <a:endParaRPr lang="en-US" dirty="0"/>
          </a:p>
        </p:txBody>
      </p:sp>
      <p:pic>
        <p:nvPicPr>
          <p:cNvPr id="8194" name="Picture 2" descr="http://www.theglobaldispatches.com/wp-content/uploads/2011/11/Emperor-Tiberi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9857" y="2636913"/>
            <a:ext cx="2981325" cy="4514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Caligula (37-41 CE)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5360" y="1600201"/>
            <a:ext cx="6912768" cy="452596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His rule quickly became known for cruelty and ‘vice’</a:t>
            </a:r>
          </a:p>
          <a:p>
            <a:pPr lvl="0"/>
            <a:r>
              <a:rPr lang="en-US" dirty="0"/>
              <a:t>Made his horse a member of the Senate (no respect!)</a:t>
            </a:r>
          </a:p>
          <a:p>
            <a:pPr lvl="0"/>
            <a:r>
              <a:rPr lang="en-US" dirty="0"/>
              <a:t>Had adulterous and incestuous affairs</a:t>
            </a:r>
          </a:p>
          <a:p>
            <a:pPr lvl="0"/>
            <a:r>
              <a:rPr lang="en-US" dirty="0"/>
              <a:t>Was murdered by a group of conspirators in 41 </a:t>
            </a:r>
            <a:r>
              <a:rPr lang="en-US" dirty="0">
                <a:solidFill>
                  <a:srgbClr val="7030A0"/>
                </a:solidFill>
              </a:rPr>
              <a:t>CE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92144" y="1600201"/>
            <a:ext cx="2818656" cy="4421088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7170" name="Picture 2" descr="https://c1.staticflickr.com/5/4132/5072529390_54dd03b9c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9658" y="1556792"/>
            <a:ext cx="3078342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Claudius (41-54 CE)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368" y="1600200"/>
            <a:ext cx="6624736" cy="4781128"/>
          </a:xfrm>
        </p:spPr>
        <p:txBody>
          <a:bodyPr/>
          <a:lstStyle/>
          <a:p>
            <a:pPr lvl="0"/>
            <a:r>
              <a:rPr lang="en-US" dirty="0"/>
              <a:t>Was very competent</a:t>
            </a:r>
          </a:p>
          <a:p>
            <a:pPr lvl="0"/>
            <a:r>
              <a:rPr lang="en-US" dirty="0"/>
              <a:t>Conquest of Britain began</a:t>
            </a:r>
          </a:p>
          <a:p>
            <a:pPr lvl="0"/>
            <a:r>
              <a:rPr lang="en-US" dirty="0"/>
              <a:t>Married his first cousin, who already had a son, </a:t>
            </a:r>
            <a:r>
              <a:rPr lang="en-US" dirty="0">
                <a:solidFill>
                  <a:srgbClr val="7030A0"/>
                </a:solidFill>
              </a:rPr>
              <a:t>Nero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upload.wikimedia.org/wikipedia/commons/7/71/Claudius_cr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2612" y="2060848"/>
            <a:ext cx="3625388" cy="4797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Nero (54-68 CE)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Was tired of his mother so he had her killed</a:t>
            </a:r>
          </a:p>
          <a:p>
            <a:pPr lvl="0"/>
            <a:r>
              <a:rPr lang="en-US" dirty="0"/>
              <a:t>He was very unpopular with the people</a:t>
            </a:r>
          </a:p>
          <a:p>
            <a:pPr lvl="0"/>
            <a:r>
              <a:rPr lang="en-US" dirty="0" err="1"/>
              <a:t>Rumoured</a:t>
            </a:r>
            <a:r>
              <a:rPr lang="en-US" dirty="0"/>
              <a:t> that he had started the fire that destroyed Rome in 64 CE</a:t>
            </a:r>
          </a:p>
          <a:p>
            <a:pPr lvl="0"/>
            <a:r>
              <a:rPr lang="en-US" dirty="0"/>
              <a:t>He blamed the Christians and had them tarred and burned while he had a party</a:t>
            </a:r>
          </a:p>
          <a:p>
            <a:pPr lvl="0"/>
            <a:r>
              <a:rPr lang="en-US" dirty="0"/>
              <a:t>He was assassinated in </a:t>
            </a:r>
            <a:r>
              <a:rPr lang="en-US" dirty="0">
                <a:solidFill>
                  <a:srgbClr val="7030A0"/>
                </a:solidFill>
              </a:rPr>
              <a:t>68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Vespasian (69-79 CE)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Reformed the finances and organized the Empire</a:t>
            </a:r>
          </a:p>
          <a:p>
            <a:r>
              <a:rPr lang="en-US" dirty="0" smtClean="0"/>
              <a:t>Completed huge building programs throughout (including starting the </a:t>
            </a:r>
            <a:r>
              <a:rPr lang="en-US" dirty="0" err="1" smtClean="0"/>
              <a:t>Colosseum</a:t>
            </a:r>
            <a:r>
              <a:rPr lang="en-US" dirty="0" smtClean="0"/>
              <a:t> in Rome</a:t>
            </a:r>
          </a:p>
          <a:p>
            <a:r>
              <a:rPr lang="en-US" dirty="0" smtClean="0"/>
              <a:t>Took part in the invasion of Britain in 43</a:t>
            </a:r>
          </a:p>
          <a:p>
            <a:r>
              <a:rPr lang="en-US" dirty="0" smtClean="0"/>
              <a:t>Urinals in Romance languages are named after him (‘</a:t>
            </a:r>
            <a:r>
              <a:rPr lang="en-US" dirty="0" err="1" smtClean="0"/>
              <a:t>vespasiano</a:t>
            </a:r>
            <a:r>
              <a:rPr lang="en-US" dirty="0" smtClean="0"/>
              <a:t>’ in Italian, ‘</a:t>
            </a:r>
            <a:r>
              <a:rPr lang="en-US" dirty="0" err="1" smtClean="0"/>
              <a:t>vespasienne</a:t>
            </a:r>
            <a:r>
              <a:rPr lang="en-US" dirty="0" smtClean="0"/>
              <a:t>’ in French) </a:t>
            </a:r>
          </a:p>
          <a:p>
            <a:pPr lvl="1"/>
            <a:r>
              <a:rPr lang="en-US" dirty="0" smtClean="0"/>
              <a:t>Put a tax on the collection of urine (good in </a:t>
            </a:r>
            <a:r>
              <a:rPr lang="en-US" dirty="0" smtClean="0">
                <a:solidFill>
                  <a:srgbClr val="7030A0"/>
                </a:solidFill>
              </a:rPr>
              <a:t>manufacturing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Titus (79-81 CE)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Eruption of Mount Vesuvius in 79 </a:t>
            </a:r>
            <a:r>
              <a:rPr lang="en-US" dirty="0" smtClean="0"/>
              <a:t>CE</a:t>
            </a:r>
          </a:p>
          <a:p>
            <a:pPr lvl="1"/>
            <a:r>
              <a:rPr lang="en-US" dirty="0" smtClean="0"/>
              <a:t>Led to the preservation of Pompeii</a:t>
            </a:r>
            <a:endParaRPr lang="en-US" dirty="0"/>
          </a:p>
          <a:p>
            <a:pPr lvl="0"/>
            <a:r>
              <a:rPr lang="en-US" dirty="0"/>
              <a:t>He sent emergency </a:t>
            </a:r>
            <a:r>
              <a:rPr lang="en-US" dirty="0" smtClean="0"/>
              <a:t>aid which was the first time this had been done in </a:t>
            </a:r>
            <a:r>
              <a:rPr lang="en-US" dirty="0" smtClean="0">
                <a:solidFill>
                  <a:srgbClr val="7030A0"/>
                </a:solidFill>
              </a:rPr>
              <a:t>history</a:t>
            </a:r>
            <a:endParaRPr lang="en-US" dirty="0">
              <a:solidFill>
                <a:srgbClr val="7030A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Trajan (98-117 CE)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Spent the years before his reign as an administrator in the provinces (Spain, Rhineland, Hungary)</a:t>
            </a:r>
          </a:p>
          <a:p>
            <a:pPr lvl="0"/>
            <a:r>
              <a:rPr lang="en-US" dirty="0"/>
              <a:t>Gave Rome many buildings and monuments</a:t>
            </a:r>
          </a:p>
          <a:p>
            <a:pPr lvl="0"/>
            <a:r>
              <a:rPr lang="en-US" dirty="0"/>
              <a:t>He expanded the Empire’s borders by paying them close attention (spent much of his reign away from Rome)</a:t>
            </a:r>
          </a:p>
          <a:p>
            <a:pPr lvl="0"/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Hadrian (117-138)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Trajan’s adopted son</a:t>
            </a:r>
          </a:p>
          <a:p>
            <a:r>
              <a:rPr lang="en-US" dirty="0" smtClean="0"/>
              <a:t>Served in the legions</a:t>
            </a:r>
            <a:r>
              <a:rPr lang="en-CA" dirty="0" smtClean="0"/>
              <a:t> and as a senator</a:t>
            </a:r>
          </a:p>
          <a:p>
            <a:r>
              <a:rPr lang="en-US" dirty="0" smtClean="0"/>
              <a:t>Travelled throughout the empire </a:t>
            </a:r>
          </a:p>
          <a:p>
            <a:pPr lvl="1"/>
            <a:r>
              <a:rPr lang="en-US" dirty="0" smtClean="0"/>
              <a:t>Got to know his subjects</a:t>
            </a:r>
          </a:p>
          <a:p>
            <a:r>
              <a:rPr lang="en-US" dirty="0" smtClean="0"/>
              <a:t>Encouraged building projects to keep soldiers busy and define borders of the </a:t>
            </a:r>
            <a:r>
              <a:rPr lang="en-US" dirty="0" smtClean="0">
                <a:solidFill>
                  <a:srgbClr val="7030A0"/>
                </a:solidFill>
              </a:rPr>
              <a:t>empire</a:t>
            </a:r>
          </a:p>
        </p:txBody>
      </p:sp>
    </p:spTree>
    <p:extLst>
      <p:ext uri="{BB962C8B-B14F-4D97-AF65-F5344CB8AC3E}">
        <p14:creationId xmlns:p14="http://schemas.microsoft.com/office/powerpoint/2010/main" val="224172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Hadrian’s Wall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http://www.strangehistory.net/blog/wp-content/uploads/2013/10/map-hadrians-w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468781"/>
            <a:ext cx="9144000" cy="53892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Republic to Empire—Key Emperors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Learning Goal: </a:t>
            </a:r>
          </a:p>
          <a:p>
            <a:pPr marL="0" indent="0">
              <a:buNone/>
            </a:pPr>
            <a:r>
              <a:rPr lang="en-US" dirty="0" smtClean="0"/>
              <a:t>Explain the transition to imperial rule and the impact on the people of the Empire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Review</a:t>
            </a:r>
          </a:p>
          <a:p>
            <a:pPr marL="514350" indent="-514350">
              <a:buAutoNum type="arabicPeriod"/>
            </a:pPr>
            <a:r>
              <a:rPr lang="en-US" dirty="0" smtClean="0"/>
              <a:t>Note and Discussion</a:t>
            </a:r>
          </a:p>
          <a:p>
            <a:pPr marL="514350" indent="-514350">
              <a:buAutoNum type="arabicPeriod"/>
            </a:pPr>
            <a:r>
              <a:rPr lang="en-US" dirty="0" smtClean="0"/>
              <a:t>Reflection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26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http://2.bp.blogspot.com/-WmobdWCw5fs/TgCkzaJomqI/AAAAAAAANt4/4B4Z9AyrGjw/s1600/HadriansWall+xtraw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9536" y="1268760"/>
            <a:ext cx="7913778" cy="5260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http://upload.wikimedia.org/wikipedia/commons/4/4a/Hadrians_Wall_with_Weedkill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9577" y="548681"/>
            <a:ext cx="7667625" cy="5810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Garden of Tivoli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6" name="Picture 4" descr="http://www.visitsitaly.com/images/lroma-im/tivoli-im/tivoli-hadrians_villa_stat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7608" y="1556793"/>
            <a:ext cx="7128792" cy="4857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Pantheon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http://holidayblog.easyjet.com/wp-content/uploads/2011/06/pantheon-ro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1704" y="2132857"/>
            <a:ext cx="5256584" cy="36946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http://3.bp.blogspot.com/_0rfkAyCHdKc/TFg5EWITx3I/AAAAAAAAAYg/uZbFFHWCsOA/s1600/PantheonRomanExteri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3632" y="1873550"/>
            <a:ext cx="6480720" cy="3694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http://www.aviewoncities.com/img/rome/sveit0147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7568" y="1331302"/>
            <a:ext cx="7488832" cy="49925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The Oculus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 descr="http://faculty.etsu.edu/kortumr/09rome/adobejpgimages/14pantheon2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5880" y="476673"/>
            <a:ext cx="4914900" cy="5810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similarities do you see in these leaders?  </a:t>
            </a:r>
          </a:p>
          <a:p>
            <a:pPr marL="0" indent="0">
              <a:buNone/>
            </a:pPr>
            <a:r>
              <a:rPr lang="en-US" dirty="0" smtClean="0"/>
              <a:t>What risks do you see in the imperial system? </a:t>
            </a:r>
          </a:p>
          <a:p>
            <a:pPr marL="0" indent="0">
              <a:buNone/>
            </a:pPr>
            <a:r>
              <a:rPr lang="en-US" dirty="0" smtClean="0"/>
              <a:t>Can you make connections between Rome, and Europe in the early 1900s? </a:t>
            </a:r>
          </a:p>
          <a:p>
            <a:pPr marL="0" indent="0">
              <a:buNone/>
            </a:pPr>
            <a:r>
              <a:rPr lang="en-US" dirty="0" smtClean="0"/>
              <a:t>Which emperors do you want to know more about?  Why?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0771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Roman Empire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en-US" b="1" i="1" u="sng" dirty="0"/>
              <a:t>After the Fall of the Republic</a:t>
            </a:r>
          </a:p>
          <a:p>
            <a:pPr lvl="0"/>
            <a:r>
              <a:rPr lang="en-US" dirty="0"/>
              <a:t>For 500 years, after the death of Caesar, the Rome remained the centre of western civilization</a:t>
            </a:r>
          </a:p>
          <a:p>
            <a:pPr lvl="0"/>
            <a:r>
              <a:rPr lang="en-US" dirty="0"/>
              <a:t>The Republic had to endure a power struggle and civil war</a:t>
            </a:r>
          </a:p>
          <a:p>
            <a:pPr lvl="0"/>
            <a:r>
              <a:rPr lang="en-US" dirty="0"/>
              <a:t>In 43 BCE, Octavian, Marc Antony, and Lepidus formed the Second </a:t>
            </a:r>
            <a:r>
              <a:rPr lang="en-US" dirty="0">
                <a:solidFill>
                  <a:srgbClr val="7030A0"/>
                </a:solidFill>
              </a:rPr>
              <a:t>Triumvirate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Meanwhile, Pompey (son of the other one!) ruled the waters of the Mediterranean</a:t>
            </a:r>
          </a:p>
          <a:p>
            <a:pPr lvl="0"/>
            <a:r>
              <a:rPr lang="en-US" dirty="0"/>
              <a:t>Lepidus was exiled and never really did his job</a:t>
            </a:r>
          </a:p>
          <a:p>
            <a:r>
              <a:rPr lang="en-US" dirty="0"/>
              <a:t>In 36 BCE, Pompey was </a:t>
            </a:r>
            <a:r>
              <a:rPr lang="en-US" dirty="0">
                <a:solidFill>
                  <a:srgbClr val="7030A0"/>
                </a:solidFill>
              </a:rPr>
              <a:t>defeated</a:t>
            </a:r>
            <a:r>
              <a:rPr lang="en-US" dirty="0"/>
              <a:t> </a:t>
            </a:r>
          </a:p>
          <a:p>
            <a:pPr lvl="0"/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24744"/>
            <a:ext cx="10972800" cy="5400600"/>
          </a:xfrm>
        </p:spPr>
        <p:txBody>
          <a:bodyPr>
            <a:normAutofit lnSpcReduction="10000"/>
          </a:bodyPr>
          <a:lstStyle/>
          <a:p>
            <a:pPr lvl="0">
              <a:buFont typeface="Wingdings" pitchFamily="2" charset="2"/>
              <a:buChar char="Ø"/>
            </a:pPr>
            <a:r>
              <a:rPr lang="en-US" dirty="0"/>
              <a:t>Marc Antony fell in love with Cleopatra and married her (although he already had a Roman wife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Octavian’s sister!)</a:t>
            </a:r>
          </a:p>
          <a:p>
            <a:pPr lvl="0">
              <a:buFont typeface="Wingdings" pitchFamily="2" charset="2"/>
              <a:buChar char="Ø"/>
            </a:pPr>
            <a:r>
              <a:rPr lang="en-US" dirty="0"/>
              <a:t>Cleopatra was the ruler of Egypt and had a child with Julius Caesar</a:t>
            </a:r>
          </a:p>
          <a:p>
            <a:pPr lvl="0">
              <a:buFont typeface="Wingdings" pitchFamily="2" charset="2"/>
              <a:buChar char="Ø"/>
            </a:pPr>
            <a:r>
              <a:rPr lang="en-US" dirty="0"/>
              <a:t>They took control of the eastern region without consulting anyone</a:t>
            </a:r>
          </a:p>
          <a:p>
            <a:pPr lvl="0">
              <a:buFont typeface="Wingdings" pitchFamily="2" charset="2"/>
              <a:buChar char="Ø"/>
            </a:pPr>
            <a:r>
              <a:rPr lang="en-US" dirty="0"/>
              <a:t>Octavian defeated them in a naval battle (31BCE)</a:t>
            </a:r>
          </a:p>
          <a:p>
            <a:pPr lvl="0">
              <a:buFont typeface="Wingdings" pitchFamily="2" charset="2"/>
              <a:buChar char="Ø"/>
            </a:pPr>
            <a:r>
              <a:rPr lang="en-US" dirty="0"/>
              <a:t>They committed suicide in 30BCE</a:t>
            </a:r>
          </a:p>
          <a:p>
            <a:pPr lvl="0">
              <a:buFont typeface="Wingdings" pitchFamily="2" charset="2"/>
              <a:buChar char="Ø"/>
            </a:pPr>
            <a:r>
              <a:rPr lang="en-US" dirty="0"/>
              <a:t>Caesar’s son was put to death</a:t>
            </a:r>
          </a:p>
          <a:p>
            <a:pPr lvl="0">
              <a:buFont typeface="Wingdings" pitchFamily="2" charset="2"/>
              <a:buChar char="Ø"/>
            </a:pPr>
            <a:r>
              <a:rPr lang="en-US" dirty="0"/>
              <a:t>Octavian became the master of </a:t>
            </a:r>
            <a:r>
              <a:rPr lang="en-US" dirty="0">
                <a:solidFill>
                  <a:srgbClr val="7030A0"/>
                </a:solidFill>
              </a:rPr>
              <a:t>Rome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Age of Augustus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2530" name="Picture 2" descr="http://2.bp.blogspot.com/_ZAMAmBzT4ck/TJKjlpMPwxI/AAAAAAAAABQ/2kZEmIqM6y8/s1600/Statue-August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3262" y="1"/>
            <a:ext cx="4164738" cy="4365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Octavian ‘returned’ the Republic to Senate control in 27 BCE</a:t>
            </a:r>
          </a:p>
          <a:p>
            <a:pPr lvl="0"/>
            <a:r>
              <a:rPr lang="en-US" dirty="0"/>
              <a:t>He was given the name “Augustus”</a:t>
            </a:r>
          </a:p>
          <a:p>
            <a:pPr lvl="0"/>
            <a:r>
              <a:rPr lang="en-US" dirty="0"/>
              <a:t>This was all a ploy</a:t>
            </a:r>
          </a:p>
          <a:p>
            <a:pPr lvl="0"/>
            <a:r>
              <a:rPr lang="en-US" dirty="0"/>
              <a:t>In the end he maintained control of the important armies and regions</a:t>
            </a:r>
          </a:p>
          <a:p>
            <a:pPr lvl="0"/>
            <a:r>
              <a:rPr lang="en-US" dirty="0"/>
              <a:t>Over the next few years he became Tribune of the People then </a:t>
            </a:r>
            <a:r>
              <a:rPr lang="en-US" dirty="0" err="1"/>
              <a:t>Pontifex</a:t>
            </a:r>
            <a:r>
              <a:rPr lang="en-US" dirty="0"/>
              <a:t> </a:t>
            </a:r>
            <a:r>
              <a:rPr lang="en-US" dirty="0" err="1">
                <a:solidFill>
                  <a:srgbClr val="7030A0"/>
                </a:solidFill>
              </a:rPr>
              <a:t>Maximus</a:t>
            </a:r>
            <a:endParaRPr lang="en-US" dirty="0">
              <a:solidFill>
                <a:srgbClr val="7030A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4708526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Began to portray himself as a descendant of Venus</a:t>
            </a:r>
          </a:p>
          <a:p>
            <a:pPr lvl="0"/>
            <a:r>
              <a:rPr lang="en-US" dirty="0"/>
              <a:t>He understood the Roman devotion to religion</a:t>
            </a:r>
          </a:p>
          <a:p>
            <a:pPr lvl="0"/>
            <a:r>
              <a:rPr lang="en-US" dirty="0"/>
              <a:t>Augustus is considered to be the first Roman Emperor</a:t>
            </a:r>
          </a:p>
          <a:p>
            <a:pPr lvl="0"/>
            <a:r>
              <a:rPr lang="en-US" dirty="0"/>
              <a:t>He gained control by keeping the people content</a:t>
            </a:r>
          </a:p>
          <a:p>
            <a:pPr lvl="0"/>
            <a:r>
              <a:rPr lang="en-US" dirty="0"/>
              <a:t>He died in August 14 CE (the month was named for him!)</a:t>
            </a:r>
          </a:p>
          <a:p>
            <a:pPr lvl="0"/>
            <a:r>
              <a:rPr lang="en-US" dirty="0"/>
              <a:t>The period is called the “</a:t>
            </a:r>
            <a:r>
              <a:rPr lang="en-US" dirty="0" err="1"/>
              <a:t>Principate</a:t>
            </a:r>
            <a:r>
              <a:rPr lang="en-US" dirty="0"/>
              <a:t>” from the only title he liked to use, “</a:t>
            </a:r>
            <a:r>
              <a:rPr lang="en-US" dirty="0" err="1"/>
              <a:t>Princeps</a:t>
            </a:r>
            <a:r>
              <a:rPr lang="en-US" dirty="0"/>
              <a:t>”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first among </a:t>
            </a:r>
            <a:r>
              <a:rPr lang="en-US" dirty="0">
                <a:solidFill>
                  <a:srgbClr val="7030A0"/>
                </a:solidFill>
              </a:rPr>
              <a:t>equals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68760"/>
            <a:ext cx="10972800" cy="485740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He encouraged people to work for the government or the army</a:t>
            </a:r>
          </a:p>
          <a:p>
            <a:pPr lvl="0"/>
            <a:r>
              <a:rPr lang="en-US" dirty="0"/>
              <a:t>There was a police force, a civil service, and firefighters</a:t>
            </a:r>
          </a:p>
          <a:p>
            <a:pPr lvl="0"/>
            <a:r>
              <a:rPr lang="en-US" dirty="0"/>
              <a:t>He was great at public relations</a:t>
            </a:r>
          </a:p>
          <a:p>
            <a:pPr lvl="0"/>
            <a:r>
              <a:rPr lang="en-US" dirty="0"/>
              <a:t>Literature, the arts, religion flourished</a:t>
            </a:r>
          </a:p>
          <a:p>
            <a:pPr lvl="0"/>
            <a:r>
              <a:rPr lang="en-US" dirty="0"/>
              <a:t>Encouraged the building of great monuments and temples</a:t>
            </a:r>
          </a:p>
          <a:p>
            <a:pPr lvl="0"/>
            <a:r>
              <a:rPr lang="en-US" dirty="0"/>
              <a:t>Roman style of architecture and sculpture emerged and outlived </a:t>
            </a:r>
            <a:r>
              <a:rPr lang="en-US" dirty="0">
                <a:solidFill>
                  <a:srgbClr val="7030A0"/>
                </a:solidFill>
              </a:rPr>
              <a:t>Augustus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759</Words>
  <Application>Microsoft Office PowerPoint</Application>
  <PresentationFormat>Widescreen</PresentationFormat>
  <Paragraphs>91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Wingdings</vt:lpstr>
      <vt:lpstr>Office Theme</vt:lpstr>
      <vt:lpstr>Republic to Empire Key Emperors</vt:lpstr>
      <vt:lpstr>Republic to Empire—Key Emperors</vt:lpstr>
      <vt:lpstr>The Roman Empire</vt:lpstr>
      <vt:lpstr>PowerPoint Presentation</vt:lpstr>
      <vt:lpstr>PowerPoint Presentation</vt:lpstr>
      <vt:lpstr>The Age of Augustus</vt:lpstr>
      <vt:lpstr>PowerPoint Presentation</vt:lpstr>
      <vt:lpstr>PowerPoint Presentation</vt:lpstr>
      <vt:lpstr>PowerPoint Presentation</vt:lpstr>
      <vt:lpstr>Successors of Augustus</vt:lpstr>
      <vt:lpstr>Tiberius (14-37 CE)</vt:lpstr>
      <vt:lpstr>Caligula (37-41 CE)</vt:lpstr>
      <vt:lpstr>Claudius (41-54 CE)</vt:lpstr>
      <vt:lpstr>Nero (54-68 CE)</vt:lpstr>
      <vt:lpstr>Vespasian (69-79 CE)</vt:lpstr>
      <vt:lpstr>Titus (79-81 CE)</vt:lpstr>
      <vt:lpstr>Trajan (98-117 CE)</vt:lpstr>
      <vt:lpstr>Hadrian (117-138)</vt:lpstr>
      <vt:lpstr>Hadrian’s Wall</vt:lpstr>
      <vt:lpstr>PowerPoint Presentation</vt:lpstr>
      <vt:lpstr>PowerPoint Presentation</vt:lpstr>
      <vt:lpstr>Garden of Tivoli</vt:lpstr>
      <vt:lpstr>Pantheon</vt:lpstr>
      <vt:lpstr>PowerPoint Presentation</vt:lpstr>
      <vt:lpstr>PowerPoint Presentation</vt:lpstr>
      <vt:lpstr>The Oculus</vt:lpstr>
      <vt:lpstr>Reflection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Roman Empire</dc:title>
  <dc:creator>Mairi-</dc:creator>
  <cp:lastModifiedBy>Shields, Jeff</cp:lastModifiedBy>
  <cp:revision>8</cp:revision>
  <dcterms:created xsi:type="dcterms:W3CDTF">2014-04-28T23:55:16Z</dcterms:created>
  <dcterms:modified xsi:type="dcterms:W3CDTF">2017-05-03T14:33:47Z</dcterms:modified>
</cp:coreProperties>
</file>