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62" r:id="rId5"/>
    <p:sldId id="259" r:id="rId6"/>
    <p:sldId id="261" r:id="rId7"/>
  </p:sldIdLst>
  <p:sldSz cx="12192000" cy="6858000"/>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snapToGrid="0">
      <p:cViewPr varScale="1">
        <p:scale>
          <a:sx n="75" d="100"/>
          <a:sy n="75" d="100"/>
        </p:scale>
        <p:origin x="2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07" cy="460770"/>
          </a:xfrm>
          <a:prstGeom prst="rect">
            <a:avLst/>
          </a:prstGeom>
        </p:spPr>
        <p:txBody>
          <a:bodyPr vert="horz" lIns="90480" tIns="45240" rIns="90480" bIns="45240" rtlCol="0"/>
          <a:lstStyle>
            <a:lvl1pPr algn="l">
              <a:defRPr sz="1200"/>
            </a:lvl1pPr>
          </a:lstStyle>
          <a:p>
            <a:endParaRPr lang="en-CA"/>
          </a:p>
        </p:txBody>
      </p:sp>
      <p:sp>
        <p:nvSpPr>
          <p:cNvPr id="3" name="Date Placeholder 2"/>
          <p:cNvSpPr>
            <a:spLocks noGrp="1"/>
          </p:cNvSpPr>
          <p:nvPr>
            <p:ph type="dt" sz="quarter" idx="1"/>
          </p:nvPr>
        </p:nvSpPr>
        <p:spPr>
          <a:xfrm>
            <a:off x="3884439" y="1"/>
            <a:ext cx="2972007" cy="460770"/>
          </a:xfrm>
          <a:prstGeom prst="rect">
            <a:avLst/>
          </a:prstGeom>
        </p:spPr>
        <p:txBody>
          <a:bodyPr vert="horz" lIns="90480" tIns="45240" rIns="90480" bIns="45240" rtlCol="0"/>
          <a:lstStyle>
            <a:lvl1pPr algn="r">
              <a:defRPr sz="1200"/>
            </a:lvl1pPr>
          </a:lstStyle>
          <a:p>
            <a:fld id="{0B2F0B76-689D-448F-B2D7-065EBA387B85}" type="datetimeFigureOut">
              <a:rPr lang="en-CA" smtClean="0"/>
              <a:t>12/10/2017</a:t>
            </a:fld>
            <a:endParaRPr lang="en-CA"/>
          </a:p>
        </p:txBody>
      </p:sp>
      <p:sp>
        <p:nvSpPr>
          <p:cNvPr id="4" name="Footer Placeholder 3"/>
          <p:cNvSpPr>
            <a:spLocks noGrp="1"/>
          </p:cNvSpPr>
          <p:nvPr>
            <p:ph type="ftr" sz="quarter" idx="2"/>
          </p:nvPr>
        </p:nvSpPr>
        <p:spPr>
          <a:xfrm>
            <a:off x="0" y="8738794"/>
            <a:ext cx="2972007" cy="460769"/>
          </a:xfrm>
          <a:prstGeom prst="rect">
            <a:avLst/>
          </a:prstGeom>
        </p:spPr>
        <p:txBody>
          <a:bodyPr vert="horz" lIns="90480" tIns="45240" rIns="90480" bIns="45240" rtlCol="0" anchor="b"/>
          <a:lstStyle>
            <a:lvl1pPr algn="l">
              <a:defRPr sz="1200"/>
            </a:lvl1pPr>
          </a:lstStyle>
          <a:p>
            <a:endParaRPr lang="en-CA"/>
          </a:p>
        </p:txBody>
      </p:sp>
      <p:sp>
        <p:nvSpPr>
          <p:cNvPr id="5" name="Slide Number Placeholder 4"/>
          <p:cNvSpPr>
            <a:spLocks noGrp="1"/>
          </p:cNvSpPr>
          <p:nvPr>
            <p:ph type="sldNum" sz="quarter" idx="3"/>
          </p:nvPr>
        </p:nvSpPr>
        <p:spPr>
          <a:xfrm>
            <a:off x="3884439" y="8738794"/>
            <a:ext cx="2972007" cy="460769"/>
          </a:xfrm>
          <a:prstGeom prst="rect">
            <a:avLst/>
          </a:prstGeom>
        </p:spPr>
        <p:txBody>
          <a:bodyPr vert="horz" lIns="90480" tIns="45240" rIns="90480" bIns="45240" rtlCol="0" anchor="b"/>
          <a:lstStyle>
            <a:lvl1pPr algn="r">
              <a:defRPr sz="1200"/>
            </a:lvl1pPr>
          </a:lstStyle>
          <a:p>
            <a:fld id="{F7FA11A8-9A6A-4135-8959-D638CAB77BD4}" type="slidenum">
              <a:rPr lang="en-CA" smtClean="0"/>
              <a:t>‹#›</a:t>
            </a:fld>
            <a:endParaRPr lang="en-CA"/>
          </a:p>
        </p:txBody>
      </p:sp>
    </p:spTree>
    <p:extLst>
      <p:ext uri="{BB962C8B-B14F-4D97-AF65-F5344CB8AC3E}">
        <p14:creationId xmlns:p14="http://schemas.microsoft.com/office/powerpoint/2010/main" val="2867124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576"/>
          </a:xfrm>
          <a:prstGeom prst="rect">
            <a:avLst/>
          </a:prstGeom>
        </p:spPr>
        <p:txBody>
          <a:bodyPr vert="horz" lIns="91746" tIns="45873" rIns="91746" bIns="45873" rtlCol="0"/>
          <a:lstStyle>
            <a:lvl1pPr algn="l">
              <a:defRPr sz="1200"/>
            </a:lvl1pPr>
          </a:lstStyle>
          <a:p>
            <a:endParaRPr lang="en-CA"/>
          </a:p>
        </p:txBody>
      </p:sp>
      <p:sp>
        <p:nvSpPr>
          <p:cNvPr id="3" name="Date Placeholder 2"/>
          <p:cNvSpPr>
            <a:spLocks noGrp="1"/>
          </p:cNvSpPr>
          <p:nvPr>
            <p:ph type="dt" idx="1"/>
          </p:nvPr>
        </p:nvSpPr>
        <p:spPr>
          <a:xfrm>
            <a:off x="3884613" y="1"/>
            <a:ext cx="2971800" cy="461576"/>
          </a:xfrm>
          <a:prstGeom prst="rect">
            <a:avLst/>
          </a:prstGeom>
        </p:spPr>
        <p:txBody>
          <a:bodyPr vert="horz" lIns="91746" tIns="45873" rIns="91746" bIns="45873" rtlCol="0"/>
          <a:lstStyle>
            <a:lvl1pPr algn="r">
              <a:defRPr sz="1200"/>
            </a:lvl1pPr>
          </a:lstStyle>
          <a:p>
            <a:fld id="{1669A266-DDCE-4BAF-BA4F-163DE297969A}" type="datetimeFigureOut">
              <a:rPr lang="en-CA" smtClean="0"/>
              <a:t>12/10/2017</a:t>
            </a:fld>
            <a:endParaRPr lang="en-CA"/>
          </a:p>
        </p:txBody>
      </p:sp>
      <p:sp>
        <p:nvSpPr>
          <p:cNvPr id="4" name="Slide Image Placeholder 3"/>
          <p:cNvSpPr>
            <a:spLocks noGrp="1" noRot="1" noChangeAspect="1"/>
          </p:cNvSpPr>
          <p:nvPr>
            <p:ph type="sldImg" idx="2"/>
          </p:nvPr>
        </p:nvSpPr>
        <p:spPr>
          <a:xfrm>
            <a:off x="669925" y="1149350"/>
            <a:ext cx="5518150" cy="3105150"/>
          </a:xfrm>
          <a:prstGeom prst="rect">
            <a:avLst/>
          </a:prstGeom>
          <a:noFill/>
          <a:ln w="12700">
            <a:solidFill>
              <a:prstClr val="black"/>
            </a:solidFill>
          </a:ln>
        </p:spPr>
        <p:txBody>
          <a:bodyPr vert="horz" lIns="91746" tIns="45873" rIns="91746" bIns="45873" rtlCol="0" anchor="ctr"/>
          <a:lstStyle/>
          <a:p>
            <a:endParaRPr lang="en-CA"/>
          </a:p>
        </p:txBody>
      </p:sp>
      <p:sp>
        <p:nvSpPr>
          <p:cNvPr id="5" name="Notes Placeholder 4"/>
          <p:cNvSpPr>
            <a:spLocks noGrp="1"/>
          </p:cNvSpPr>
          <p:nvPr>
            <p:ph type="body" sz="quarter" idx="3"/>
          </p:nvPr>
        </p:nvSpPr>
        <p:spPr>
          <a:xfrm>
            <a:off x="685800" y="4427289"/>
            <a:ext cx="5486400" cy="3622328"/>
          </a:xfrm>
          <a:prstGeom prst="rect">
            <a:avLst/>
          </a:prstGeom>
        </p:spPr>
        <p:txBody>
          <a:bodyPr vert="horz" lIns="91746" tIns="45873" rIns="91746" bIns="45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37989"/>
            <a:ext cx="2971800" cy="461575"/>
          </a:xfrm>
          <a:prstGeom prst="rect">
            <a:avLst/>
          </a:prstGeom>
        </p:spPr>
        <p:txBody>
          <a:bodyPr vert="horz" lIns="91746" tIns="45873" rIns="91746" bIns="45873"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37989"/>
            <a:ext cx="2971800" cy="461575"/>
          </a:xfrm>
          <a:prstGeom prst="rect">
            <a:avLst/>
          </a:prstGeom>
        </p:spPr>
        <p:txBody>
          <a:bodyPr vert="horz" lIns="91746" tIns="45873" rIns="91746" bIns="45873" rtlCol="0" anchor="b"/>
          <a:lstStyle>
            <a:lvl1pPr algn="r">
              <a:defRPr sz="1200"/>
            </a:lvl1pPr>
          </a:lstStyle>
          <a:p>
            <a:fld id="{3DC3A67C-95A1-4911-BD71-405900906B82}" type="slidenum">
              <a:rPr lang="en-CA" smtClean="0"/>
              <a:t>‹#›</a:t>
            </a:fld>
            <a:endParaRPr lang="en-CA"/>
          </a:p>
        </p:txBody>
      </p:sp>
    </p:spTree>
    <p:extLst>
      <p:ext uri="{BB962C8B-B14F-4D97-AF65-F5344CB8AC3E}">
        <p14:creationId xmlns:p14="http://schemas.microsoft.com/office/powerpoint/2010/main" val="52753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1" dirty="0"/>
              <a:t>Economic</a:t>
            </a:r>
            <a:endParaRPr lang="en-CA" dirty="0"/>
          </a:p>
          <a:p>
            <a:pPr rtl="0" eaLnBrk="1" fontAlgn="t" latinLnBrk="0" hangingPunct="1"/>
            <a:r>
              <a:rPr lang="en-US" b="1" dirty="0"/>
              <a:t>Religious</a:t>
            </a:r>
            <a:endParaRPr lang="en-CA" dirty="0"/>
          </a:p>
          <a:p>
            <a:pPr rtl="0" eaLnBrk="1" fontAlgn="t" latinLnBrk="0" hangingPunct="1"/>
            <a:r>
              <a:rPr lang="en-US" b="1" dirty="0"/>
              <a:t>Military</a:t>
            </a:r>
            <a:endParaRPr lang="en-CA" dirty="0"/>
          </a:p>
          <a:p>
            <a:pPr rtl="0" eaLnBrk="1" fontAlgn="t" latinLnBrk="0" hangingPunct="1"/>
            <a:r>
              <a:rPr lang="en-US" b="1" dirty="0"/>
              <a:t>Political</a:t>
            </a:r>
            <a:endParaRPr lang="en-CA" dirty="0"/>
          </a:p>
          <a:p>
            <a:pPr rtl="0" eaLnBrk="1" fontAlgn="t" latinLnBrk="0" hangingPunct="1"/>
            <a:r>
              <a:rPr lang="en-US" b="1" dirty="0"/>
              <a:t>Personal</a:t>
            </a:r>
            <a:endParaRPr lang="en-CA" dirty="0"/>
          </a:p>
          <a:p>
            <a:endParaRPr lang="en-CA" dirty="0"/>
          </a:p>
        </p:txBody>
      </p:sp>
      <p:sp>
        <p:nvSpPr>
          <p:cNvPr id="4" name="Slide Number Placeholder 3"/>
          <p:cNvSpPr>
            <a:spLocks noGrp="1"/>
          </p:cNvSpPr>
          <p:nvPr>
            <p:ph type="sldNum" sz="quarter" idx="10"/>
          </p:nvPr>
        </p:nvSpPr>
        <p:spPr/>
        <p:txBody>
          <a:bodyPr/>
          <a:lstStyle/>
          <a:p>
            <a:fld id="{3DC3A67C-95A1-4911-BD71-405900906B82}" type="slidenum">
              <a:rPr lang="en-CA" smtClean="0"/>
              <a:t>4</a:t>
            </a:fld>
            <a:endParaRPr lang="en-CA"/>
          </a:p>
        </p:txBody>
      </p:sp>
    </p:spTree>
    <p:extLst>
      <p:ext uri="{BB962C8B-B14F-4D97-AF65-F5344CB8AC3E}">
        <p14:creationId xmlns:p14="http://schemas.microsoft.com/office/powerpoint/2010/main" val="154531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15E2E9B-3364-4E4F-ACB6-B73C1B645BB7}" type="datetimeFigureOut">
              <a:rPr lang="en-CA" smtClean="0"/>
              <a:t>12/10/2017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208474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5E2E9B-3364-4E4F-ACB6-B73C1B645BB7}" type="datetimeFigureOut">
              <a:rPr lang="en-CA" smtClean="0"/>
              <a:t>12/10/2017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422731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5E2E9B-3364-4E4F-ACB6-B73C1B645BB7}" type="datetimeFigureOut">
              <a:rPr lang="en-CA" smtClean="0"/>
              <a:t>12/10/2017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334367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5E2E9B-3364-4E4F-ACB6-B73C1B645BB7}" type="datetimeFigureOut">
              <a:rPr lang="en-CA" smtClean="0"/>
              <a:t>12/10/2017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40020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E2E9B-3364-4E4F-ACB6-B73C1B645BB7}" type="datetimeFigureOut">
              <a:rPr lang="en-CA" smtClean="0"/>
              <a:t>12/10/2017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284484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15E2E9B-3364-4E4F-ACB6-B73C1B645BB7}" type="datetimeFigureOut">
              <a:rPr lang="en-CA" smtClean="0"/>
              <a:t>12/10/2017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30725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15E2E9B-3364-4E4F-ACB6-B73C1B645BB7}" type="datetimeFigureOut">
              <a:rPr lang="en-CA" smtClean="0"/>
              <a:t>12/10/2017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175385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15E2E9B-3364-4E4F-ACB6-B73C1B645BB7}" type="datetimeFigureOut">
              <a:rPr lang="en-CA" smtClean="0"/>
              <a:t>12/10/2017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75535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E2E9B-3364-4E4F-ACB6-B73C1B645BB7}" type="datetimeFigureOut">
              <a:rPr lang="en-CA" smtClean="0"/>
              <a:t>12/10/2017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347436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E2E9B-3364-4E4F-ACB6-B73C1B645BB7}" type="datetimeFigureOut">
              <a:rPr lang="en-CA" smtClean="0"/>
              <a:t>12/10/2017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92246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E2E9B-3364-4E4F-ACB6-B73C1B645BB7}" type="datetimeFigureOut">
              <a:rPr lang="en-CA" smtClean="0"/>
              <a:t>12/10/2017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BC48233-379E-4643-86C8-7B356F3DE942}" type="slidenum">
              <a:rPr lang="en-CA" smtClean="0"/>
              <a:t>‹#›</a:t>
            </a:fld>
            <a:endParaRPr lang="en-CA"/>
          </a:p>
        </p:txBody>
      </p:sp>
    </p:spTree>
    <p:extLst>
      <p:ext uri="{BB962C8B-B14F-4D97-AF65-F5344CB8AC3E}">
        <p14:creationId xmlns:p14="http://schemas.microsoft.com/office/powerpoint/2010/main" val="169376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E2E9B-3364-4E4F-ACB6-B73C1B645BB7}" type="datetimeFigureOut">
              <a:rPr lang="en-CA" smtClean="0"/>
              <a:t>12/10/2017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48233-379E-4643-86C8-7B356F3DE942}" type="slidenum">
              <a:rPr lang="en-CA" smtClean="0"/>
              <a:t>‹#›</a:t>
            </a:fld>
            <a:endParaRPr lang="en-CA"/>
          </a:p>
        </p:txBody>
      </p:sp>
    </p:spTree>
    <p:extLst>
      <p:ext uri="{BB962C8B-B14F-4D97-AF65-F5344CB8AC3E}">
        <p14:creationId xmlns:p14="http://schemas.microsoft.com/office/powerpoint/2010/main" val="27714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d.ted.com/lessons/history-vs-christopher-columbus-alex-gendler#re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Consequences of Conquest</a:t>
            </a:r>
            <a:endParaRPr lang="en-CA" dirty="0"/>
          </a:p>
        </p:txBody>
      </p:sp>
      <p:sp>
        <p:nvSpPr>
          <p:cNvPr id="3" name="Subtitle 2"/>
          <p:cNvSpPr>
            <a:spLocks noGrp="1"/>
          </p:cNvSpPr>
          <p:nvPr>
            <p:ph type="subTitle" idx="1"/>
          </p:nvPr>
        </p:nvSpPr>
        <p:spPr/>
        <p:txBody>
          <a:bodyPr/>
          <a:lstStyle/>
          <a:p>
            <a:r>
              <a:rPr lang="en-US" dirty="0" smtClean="0"/>
              <a:t>CHY </a:t>
            </a:r>
          </a:p>
          <a:p>
            <a:r>
              <a:rPr lang="en-US" dirty="0" smtClean="0"/>
              <a:t>Lesson 24</a:t>
            </a:r>
            <a:endParaRPr lang="en-CA" dirty="0"/>
          </a:p>
        </p:txBody>
      </p:sp>
    </p:spTree>
    <p:extLst>
      <p:ext uri="{BB962C8B-B14F-4D97-AF65-F5344CB8AC3E}">
        <p14:creationId xmlns:p14="http://schemas.microsoft.com/office/powerpoint/2010/main" val="331342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Conquest</a:t>
            </a:r>
            <a:endParaRPr lang="en-CA" dirty="0"/>
          </a:p>
        </p:txBody>
      </p:sp>
      <p:sp>
        <p:nvSpPr>
          <p:cNvPr id="3" name="Content Placeholder 2"/>
          <p:cNvSpPr>
            <a:spLocks noGrp="1"/>
          </p:cNvSpPr>
          <p:nvPr>
            <p:ph idx="1"/>
          </p:nvPr>
        </p:nvSpPr>
        <p:spPr/>
        <p:txBody>
          <a:bodyPr/>
          <a:lstStyle/>
          <a:p>
            <a:pPr marL="0" indent="0">
              <a:buNone/>
            </a:pPr>
            <a:r>
              <a:rPr lang="en-US" i="1" dirty="0" smtClean="0"/>
              <a:t>Learning Goal: </a:t>
            </a:r>
            <a:r>
              <a:rPr lang="en-US" dirty="0" smtClean="0"/>
              <a:t>Assess the extent to which Western Europeans should be held responsible for “crimes” committed during the Age of Exploration. </a:t>
            </a:r>
          </a:p>
          <a:p>
            <a:pPr marL="0" indent="0">
              <a:buNone/>
            </a:pPr>
            <a:endParaRPr lang="en-US" dirty="0"/>
          </a:p>
          <a:p>
            <a:pPr marL="514350" indent="-514350">
              <a:buAutoNum type="arabicPeriod"/>
            </a:pPr>
            <a:r>
              <a:rPr lang="en-US" dirty="0" smtClean="0"/>
              <a:t>Finish “Conquest” and “History v Christopher Columbus” </a:t>
            </a:r>
          </a:p>
          <a:p>
            <a:pPr marL="514350" indent="-514350">
              <a:buAutoNum type="arabicPeriod"/>
            </a:pPr>
            <a:r>
              <a:rPr lang="en-US" dirty="0" smtClean="0"/>
              <a:t>Read “The Problem of Columbus” on page 50, and “</a:t>
            </a:r>
            <a:r>
              <a:rPr lang="en-US" dirty="0" err="1" smtClean="0"/>
              <a:t>Bartolomé</a:t>
            </a:r>
            <a:r>
              <a:rPr lang="en-US" dirty="0" smtClean="0"/>
              <a:t> de Las Casas” on page 55. </a:t>
            </a:r>
          </a:p>
          <a:p>
            <a:pPr marL="514350" indent="-514350">
              <a:buAutoNum type="arabicPeriod"/>
            </a:pPr>
            <a:r>
              <a:rPr lang="en-US" dirty="0" smtClean="0"/>
              <a:t>Answer question 3 at the bottom of p 55.  Discuss as a class</a:t>
            </a:r>
          </a:p>
          <a:p>
            <a:pPr marL="514350" indent="-514350">
              <a:buAutoNum type="arabicPeriod"/>
            </a:pPr>
            <a:r>
              <a:rPr lang="en-US" dirty="0" smtClean="0"/>
              <a:t>Respond to the question posed in the learning goal.  </a:t>
            </a:r>
          </a:p>
          <a:p>
            <a:pPr marL="514350" indent="-514350">
              <a:buAutoNum type="arabicPeriod"/>
            </a:pPr>
            <a:endParaRPr lang="en-CA" dirty="0"/>
          </a:p>
        </p:txBody>
      </p:sp>
      <p:sp>
        <p:nvSpPr>
          <p:cNvPr id="4" name="TextBox 3"/>
          <p:cNvSpPr txBox="1"/>
          <p:nvPr/>
        </p:nvSpPr>
        <p:spPr>
          <a:xfrm>
            <a:off x="8470232" y="365125"/>
            <a:ext cx="2971800" cy="646331"/>
          </a:xfrm>
          <a:prstGeom prst="rect">
            <a:avLst/>
          </a:prstGeom>
          <a:noFill/>
        </p:spPr>
        <p:txBody>
          <a:bodyPr wrap="square" rtlCol="0">
            <a:spAutoFit/>
          </a:bodyPr>
          <a:lstStyle/>
          <a:p>
            <a:r>
              <a:rPr lang="en-US" dirty="0" smtClean="0"/>
              <a:t>Remember to </a:t>
            </a:r>
            <a:r>
              <a:rPr lang="en-US" dirty="0" smtClean="0"/>
              <a:t>keep working on your research notes! </a:t>
            </a:r>
            <a:endParaRPr lang="en-CA" dirty="0"/>
          </a:p>
        </p:txBody>
      </p:sp>
    </p:spTree>
    <p:extLst>
      <p:ext uri="{BB962C8B-B14F-4D97-AF65-F5344CB8AC3E}">
        <p14:creationId xmlns:p14="http://schemas.microsoft.com/office/powerpoint/2010/main" val="68924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hlinkClick r:id="rId2"/>
              </a:rPr>
              <a:t>History vs. Christopher Columbus - Alex </a:t>
            </a:r>
            <a:r>
              <a:rPr lang="en-CA" dirty="0" err="1" smtClean="0">
                <a:hlinkClick r:id="rId2"/>
              </a:rPr>
              <a:t>Gendler</a:t>
            </a:r>
            <a:r>
              <a:rPr lang="en-CA" dirty="0" smtClean="0">
                <a:hlinkClick r:id="rId2"/>
              </a:rPr>
              <a:t> | TED-Ed</a:t>
            </a:r>
            <a:r>
              <a:rPr lang="en-CA" dirty="0" smtClean="0"/>
              <a:t/>
            </a:r>
            <a:br>
              <a:rPr lang="en-CA" dirty="0" smtClean="0"/>
            </a:br>
            <a:endParaRPr lang="en-CA" dirty="0"/>
          </a:p>
        </p:txBody>
      </p:sp>
      <p:sp>
        <p:nvSpPr>
          <p:cNvPr id="3" name="Content Placeholder 2"/>
          <p:cNvSpPr>
            <a:spLocks noGrp="1"/>
          </p:cNvSpPr>
          <p:nvPr>
            <p:ph idx="1"/>
          </p:nvPr>
        </p:nvSpPr>
        <p:spPr/>
        <p:txBody>
          <a:bodyPr/>
          <a:lstStyle/>
          <a:p>
            <a:r>
              <a:rPr lang="en-CA" dirty="0" smtClean="0">
                <a:effectLst/>
              </a:rPr>
              <a:t>Human history all over the globe is full of wars and conquests. In this context, does it make sense to highlight European colonization of other continents? What do you think are some factors that might make it unique or more of a moral concern today?</a:t>
            </a:r>
            <a:endParaRPr lang="en-CA" dirty="0"/>
          </a:p>
        </p:txBody>
      </p:sp>
    </p:spTree>
    <p:extLst>
      <p:ext uri="{BB962C8B-B14F-4D97-AF65-F5344CB8AC3E}">
        <p14:creationId xmlns:p14="http://schemas.microsoft.com/office/powerpoint/2010/main" val="325266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Motives</a:t>
            </a:r>
            <a:endParaRPr lang="en-CA" dirty="0"/>
          </a:p>
        </p:txBody>
      </p:sp>
      <p:sp>
        <p:nvSpPr>
          <p:cNvPr id="3" name="Content Placeholder 2"/>
          <p:cNvSpPr>
            <a:spLocks noGrp="1"/>
          </p:cNvSpPr>
          <p:nvPr>
            <p:ph idx="1"/>
          </p:nvPr>
        </p:nvSpPr>
        <p:spPr/>
        <p:txBody>
          <a:bodyPr/>
          <a:lstStyle/>
          <a:p>
            <a:pPr marL="0" indent="0">
              <a:buNone/>
            </a:pPr>
            <a:r>
              <a:rPr lang="en-US" dirty="0" smtClean="0"/>
              <a:t>What drove Europeans to conquer and colonize? </a:t>
            </a:r>
          </a:p>
          <a:p>
            <a:pPr marL="0"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628421556"/>
              </p:ext>
            </p:extLst>
          </p:nvPr>
        </p:nvGraphicFramePr>
        <p:xfrm>
          <a:off x="252661" y="2536434"/>
          <a:ext cx="11393905" cy="3479800"/>
        </p:xfrm>
        <a:graphic>
          <a:graphicData uri="http://schemas.openxmlformats.org/drawingml/2006/table">
            <a:tbl>
              <a:tblPr firstRow="1" bandRow="1">
                <a:tableStyleId>{5C22544A-7EE6-4342-B048-85BDC9FD1C3A}</a:tableStyleId>
              </a:tblPr>
              <a:tblGrid>
                <a:gridCol w="2278781"/>
                <a:gridCol w="2278781"/>
                <a:gridCol w="2278781"/>
                <a:gridCol w="2278781"/>
                <a:gridCol w="2278781"/>
              </a:tblGrid>
              <a:tr h="370840">
                <a:tc>
                  <a:txBody>
                    <a:bodyPr/>
                    <a:lstStyle/>
                    <a:p>
                      <a:r>
                        <a:rPr lang="en-US" dirty="0" smtClean="0"/>
                        <a:t>Economic</a:t>
                      </a:r>
                      <a:endParaRPr lang="en-CA" dirty="0"/>
                    </a:p>
                  </a:txBody>
                  <a:tcPr/>
                </a:tc>
                <a:tc>
                  <a:txBody>
                    <a:bodyPr/>
                    <a:lstStyle/>
                    <a:p>
                      <a:r>
                        <a:rPr lang="en-US" dirty="0" smtClean="0"/>
                        <a:t>Religious</a:t>
                      </a:r>
                      <a:endParaRPr lang="en-CA" dirty="0"/>
                    </a:p>
                  </a:txBody>
                  <a:tcPr/>
                </a:tc>
                <a:tc>
                  <a:txBody>
                    <a:bodyPr/>
                    <a:lstStyle/>
                    <a:p>
                      <a:r>
                        <a:rPr lang="en-US" dirty="0" smtClean="0"/>
                        <a:t>Military</a:t>
                      </a:r>
                      <a:endParaRPr lang="en-CA" dirty="0"/>
                    </a:p>
                  </a:txBody>
                  <a:tcPr/>
                </a:tc>
                <a:tc>
                  <a:txBody>
                    <a:bodyPr/>
                    <a:lstStyle/>
                    <a:p>
                      <a:r>
                        <a:rPr lang="en-US" dirty="0" smtClean="0"/>
                        <a:t>Political</a:t>
                      </a:r>
                      <a:endParaRPr lang="en-CA" dirty="0"/>
                    </a:p>
                  </a:txBody>
                  <a:tcPr/>
                </a:tc>
                <a:tc>
                  <a:txBody>
                    <a:bodyPr/>
                    <a:lstStyle/>
                    <a:p>
                      <a:r>
                        <a:rPr lang="en-US" dirty="0" smtClean="0"/>
                        <a:t>Personal</a:t>
                      </a:r>
                      <a:endParaRPr lang="en-CA"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8" name="SMARTInkShape-1"/>
          <p:cNvSpPr/>
          <p:nvPr>
            <p:custDataLst>
              <p:tags r:id="rId1"/>
            </p:custDataLst>
          </p:nvPr>
        </p:nvSpPr>
        <p:spPr>
          <a:xfrm>
            <a:off x="4505325" y="5095875"/>
            <a:ext cx="1" cy="9526"/>
          </a:xfrm>
          <a:custGeom>
            <a:avLst/>
            <a:gdLst/>
            <a:ahLst/>
            <a:cxnLst/>
            <a:rect l="0" t="0" r="0" b="0"/>
            <a:pathLst>
              <a:path w="1" h="9526">
                <a:moveTo>
                  <a:pt x="0" y="9525"/>
                </a:moveTo>
                <a:lnTo>
                  <a:pt x="0"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93862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what extent do you hold Western Europeans responsible for “crimes” committed during the Age of Exploration?  </a:t>
            </a:r>
            <a:endParaRPr lang="en-CA" dirty="0"/>
          </a:p>
        </p:txBody>
      </p:sp>
      <p:sp>
        <p:nvSpPr>
          <p:cNvPr id="3" name="Content Placeholder 2"/>
          <p:cNvSpPr>
            <a:spLocks noGrp="1"/>
          </p:cNvSpPr>
          <p:nvPr>
            <p:ph idx="1"/>
          </p:nvPr>
        </p:nvSpPr>
        <p:spPr/>
        <p:txBody>
          <a:bodyPr/>
          <a:lstStyle/>
          <a:p>
            <a:endParaRPr lang="en-US" dirty="0" smtClean="0"/>
          </a:p>
          <a:p>
            <a:r>
              <a:rPr lang="en-US" dirty="0" smtClean="0"/>
              <a:t>Defend your answer in 3-4 well-argued paragraphs.</a:t>
            </a:r>
          </a:p>
          <a:p>
            <a:endParaRPr lang="en-US" dirty="0"/>
          </a:p>
          <a:p>
            <a:r>
              <a:rPr lang="en-US" dirty="0" smtClean="0"/>
              <a:t>I would suggest a brief introduction, 2 body paragraphs with evidence and analysis (aim for 3 pieces of evidence), and a brief concluding paragraph.    </a:t>
            </a:r>
            <a:endParaRPr lang="en-CA" dirty="0"/>
          </a:p>
        </p:txBody>
      </p:sp>
    </p:spTree>
    <p:extLst>
      <p:ext uri="{BB962C8B-B14F-4D97-AF65-F5344CB8AC3E}">
        <p14:creationId xmlns:p14="http://schemas.microsoft.com/office/powerpoint/2010/main" val="582450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endParaRPr lang="en-CA" dirty="0"/>
          </a:p>
        </p:txBody>
      </p:sp>
      <p:sp>
        <p:nvSpPr>
          <p:cNvPr id="3" name="Content Placeholder 2"/>
          <p:cNvSpPr>
            <a:spLocks noGrp="1"/>
          </p:cNvSpPr>
          <p:nvPr>
            <p:ph idx="1"/>
          </p:nvPr>
        </p:nvSpPr>
        <p:spPr/>
        <p:txBody>
          <a:bodyPr/>
          <a:lstStyle/>
          <a:p>
            <a:r>
              <a:rPr lang="en-US" dirty="0" smtClean="0"/>
              <a:t>Read and Make Notes </a:t>
            </a:r>
            <a:r>
              <a:rPr lang="en-US" smtClean="0"/>
              <a:t>on Pages 57-64.  </a:t>
            </a:r>
            <a:endParaRPr lang="en-CA"/>
          </a:p>
        </p:txBody>
      </p:sp>
    </p:spTree>
    <p:extLst>
      <p:ext uri="{BB962C8B-B14F-4D97-AF65-F5344CB8AC3E}">
        <p14:creationId xmlns:p14="http://schemas.microsoft.com/office/powerpoint/2010/main" val="1454122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246</Words>
  <Application>Microsoft Office PowerPoint</Application>
  <PresentationFormat>Widescreen</PresentationFormat>
  <Paragraphs>42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Consequences of Conquest</vt:lpstr>
      <vt:lpstr>Consequences of Conquest</vt:lpstr>
      <vt:lpstr>History vs. Christopher Columbus - Alex Gendler | TED-Ed </vt:lpstr>
      <vt:lpstr>Mixed Motives</vt:lpstr>
      <vt:lpstr>To what extent do you hold Western Europeans responsible for “crimes” committed during the Age of Exploration?  </vt:lpstr>
      <vt:lpstr>Homework: </vt:lpstr>
    </vt:vector>
  </TitlesOfParts>
  <Company>Trillium Lakelands 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Conquest</dc:title>
  <dc:creator>Bew, Mairi</dc:creator>
  <cp:lastModifiedBy>Bew, Mairi</cp:lastModifiedBy>
  <cp:revision>5</cp:revision>
  <cp:lastPrinted>2017-10-12T11:16:30Z</cp:lastPrinted>
  <dcterms:created xsi:type="dcterms:W3CDTF">2016-10-11T13:02:11Z</dcterms:created>
  <dcterms:modified xsi:type="dcterms:W3CDTF">2017-10-12T13:41:33Z</dcterms:modified>
</cp:coreProperties>
</file>