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69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88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5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1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9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03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83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01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30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5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85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5D5B-71AC-42AB-A178-9F18F5DDCFA0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9255-CB38-4054-909A-AB8DEF75C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3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EAMqKUimr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Out of the Middle 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4C/4U</a:t>
            </a:r>
          </a:p>
          <a:p>
            <a:r>
              <a:rPr lang="en-CA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44635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CA" dirty="0"/>
              <a:t>Artistic Expression</a:t>
            </a:r>
          </a:p>
          <a:p>
            <a:r>
              <a:rPr lang="en-CA" dirty="0"/>
              <a:t>In Europe, gothic architecture seen in churches and government building </a:t>
            </a:r>
          </a:p>
          <a:p>
            <a:r>
              <a:rPr lang="en-CA" dirty="0"/>
              <a:t>Painting and sculpture</a:t>
            </a:r>
          </a:p>
        </p:txBody>
      </p:sp>
    </p:spTree>
    <p:extLst>
      <p:ext uri="{BB962C8B-B14F-4D97-AF65-F5344CB8AC3E}">
        <p14:creationId xmlns:p14="http://schemas.microsoft.com/office/powerpoint/2010/main" val="40371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4. Class Structure</a:t>
            </a:r>
          </a:p>
          <a:p>
            <a:r>
              <a:rPr lang="en-CA" dirty="0"/>
              <a:t>Feudalism</a:t>
            </a:r>
          </a:p>
          <a:p>
            <a:r>
              <a:rPr lang="en-CA" dirty="0"/>
              <a:t>Land owned by the monarch and worked by the peasants</a:t>
            </a:r>
          </a:p>
          <a:p>
            <a:r>
              <a:rPr lang="en-CA" dirty="0"/>
              <a:t>Women were property of men</a:t>
            </a:r>
          </a:p>
          <a:p>
            <a:r>
              <a:rPr lang="en-CA" dirty="0"/>
              <a:t>Almost no opportunity for movement between classes</a:t>
            </a:r>
          </a:p>
          <a:p>
            <a:r>
              <a:rPr lang="en-CA" dirty="0"/>
              <a:t>Be content with who you are… be the best peasant or lord you can be</a:t>
            </a:r>
          </a:p>
        </p:txBody>
      </p:sp>
    </p:spTree>
    <p:extLst>
      <p:ext uri="{BB962C8B-B14F-4D97-AF65-F5344CB8AC3E}">
        <p14:creationId xmlns:p14="http://schemas.microsoft.com/office/powerpoint/2010/main" val="29456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5. Trade and Economics (Occupational Specialization)</a:t>
            </a:r>
          </a:p>
          <a:p>
            <a:r>
              <a:rPr lang="en-CA" dirty="0"/>
              <a:t>Boys usually followed their father into work</a:t>
            </a:r>
          </a:p>
          <a:p>
            <a:r>
              <a:rPr lang="en-CA" dirty="0"/>
              <a:t>A system of apprenticeship was formed</a:t>
            </a:r>
          </a:p>
          <a:p>
            <a:r>
              <a:rPr lang="en-CA" dirty="0"/>
              <a:t>Guilds were created to maintain standards within each trade</a:t>
            </a:r>
          </a:p>
          <a:p>
            <a:r>
              <a:rPr lang="en-CA" dirty="0"/>
              <a:t>Skilled trades were in demand for building work</a:t>
            </a:r>
          </a:p>
          <a:p>
            <a:r>
              <a:rPr lang="en-CA" dirty="0"/>
              <a:t>Trade routes were lengthy and complex (Silk Road)</a:t>
            </a:r>
          </a:p>
          <a:p>
            <a:r>
              <a:rPr lang="en-CA" dirty="0"/>
              <a:t>Goods from Africa, Asia, and Europe were readily exchanged</a:t>
            </a:r>
          </a:p>
          <a:p>
            <a:r>
              <a:rPr lang="en-CA" dirty="0"/>
              <a:t>This led to cultural exchange as well</a:t>
            </a:r>
          </a:p>
        </p:txBody>
      </p:sp>
    </p:spTree>
    <p:extLst>
      <p:ext uri="{BB962C8B-B14F-4D97-AF65-F5344CB8AC3E}">
        <p14:creationId xmlns:p14="http://schemas.microsoft.com/office/powerpoint/2010/main" val="3196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CA" dirty="0"/>
              <a:t>Science and Technology</a:t>
            </a:r>
          </a:p>
          <a:p>
            <a:r>
              <a:rPr lang="en-CA" dirty="0"/>
              <a:t>Printing press was the cool new technology</a:t>
            </a:r>
          </a:p>
          <a:p>
            <a:r>
              <a:rPr lang="en-CA" dirty="0"/>
              <a:t>Made universal literacy a real possibility</a:t>
            </a:r>
          </a:p>
          <a:p>
            <a:r>
              <a:rPr lang="en-CA" dirty="0"/>
              <a:t>Took control of books from the hands of the monks (church)</a:t>
            </a:r>
          </a:p>
          <a:p>
            <a:r>
              <a:rPr lang="en-CA" dirty="0"/>
              <a:t>Other technologies: </a:t>
            </a:r>
          </a:p>
        </p:txBody>
      </p:sp>
    </p:spTree>
    <p:extLst>
      <p:ext uri="{BB962C8B-B14F-4D97-AF65-F5344CB8AC3E}">
        <p14:creationId xmlns:p14="http://schemas.microsoft.com/office/powerpoint/2010/main" val="15293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CA" dirty="0"/>
              <a:t>Agriculture</a:t>
            </a:r>
          </a:p>
          <a:p>
            <a:r>
              <a:rPr lang="en-CA" dirty="0"/>
              <a:t>The feudal system kept farms running</a:t>
            </a:r>
          </a:p>
          <a:p>
            <a:r>
              <a:rPr lang="en-CA" dirty="0"/>
              <a:t>However, many people were trying to seek their fortunes in new towns</a:t>
            </a:r>
          </a:p>
          <a:p>
            <a:r>
              <a:rPr lang="en-CA" dirty="0"/>
              <a:t>Trades and traders became prosperous</a:t>
            </a:r>
          </a:p>
          <a:p>
            <a:r>
              <a:rPr lang="en-CA" dirty="0"/>
              <a:t>Of course, good or bad harvests impacted everyone</a:t>
            </a:r>
          </a:p>
        </p:txBody>
      </p:sp>
    </p:spTree>
    <p:extLst>
      <p:ext uri="{BB962C8B-B14F-4D97-AF65-F5344CB8AC3E}">
        <p14:creationId xmlns:p14="http://schemas.microsoft.com/office/powerpoint/2010/main" val="37105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 a little bit of research about one of the topics from the video at the start of class.  Create a Google Slides slide with information about your topic.  </a:t>
            </a:r>
          </a:p>
          <a:p>
            <a:r>
              <a:rPr lang="en-CA" dirty="0"/>
              <a:t>Include: </a:t>
            </a:r>
          </a:p>
          <a:p>
            <a:pPr lvl="1"/>
            <a:r>
              <a:rPr lang="en-CA" dirty="0"/>
              <a:t>Date of event (person’s life, etc.) </a:t>
            </a:r>
          </a:p>
          <a:p>
            <a:pPr lvl="1"/>
            <a:r>
              <a:rPr lang="en-CA" dirty="0"/>
              <a:t>How this event changed the world</a:t>
            </a:r>
          </a:p>
          <a:p>
            <a:pPr lvl="1"/>
            <a:r>
              <a:rPr lang="en-CA" dirty="0"/>
              <a:t>The significance to the modern world</a:t>
            </a:r>
          </a:p>
          <a:p>
            <a:pPr lvl="1"/>
            <a:r>
              <a:rPr lang="en-CA" dirty="0"/>
              <a:t>An image to support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428078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Coming Out of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Explain the values that led to the dawn of the Renaissance.  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Discussion (from yesterday) and written response</a:t>
            </a:r>
          </a:p>
          <a:p>
            <a:pPr marL="514350" indent="-514350">
              <a:buAutoNum type="arabicPeriod"/>
            </a:pPr>
            <a:r>
              <a:rPr lang="en-US" dirty="0" smtClean="0"/>
              <a:t>3.5 minute video</a:t>
            </a:r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Note </a:t>
            </a:r>
            <a:r>
              <a:rPr lang="en-CA"/>
              <a:t>and </a:t>
            </a:r>
            <a:r>
              <a:rPr lang="en-CA" smtClean="0"/>
              <a:t>discussion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970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4: </a:t>
            </a:r>
            <a:r>
              <a:rPr lang="en-CA" dirty="0" smtClean="0"/>
              <a:t> Debrief</a:t>
            </a:r>
          </a:p>
          <a:p>
            <a:pPr marL="0" indent="0">
              <a:buNone/>
            </a:pPr>
            <a:r>
              <a:rPr lang="en-US" dirty="0" smtClean="0"/>
              <a:t>How did you decide? </a:t>
            </a:r>
          </a:p>
          <a:p>
            <a:pPr marL="0" indent="0">
              <a:buNone/>
            </a:pPr>
            <a:r>
              <a:rPr lang="en-US" dirty="0" smtClean="0"/>
              <a:t>What trends did you notice? </a:t>
            </a:r>
          </a:p>
          <a:p>
            <a:pPr marL="0" indent="0">
              <a:buNone/>
            </a:pPr>
            <a:r>
              <a:rPr lang="en-US" dirty="0" smtClean="0"/>
              <a:t>What is missing and why?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Criteria for Historical Significance: </a:t>
            </a:r>
          </a:p>
          <a:p>
            <a:pPr marL="0" indent="0">
              <a:buNone/>
            </a:pPr>
            <a:r>
              <a:rPr lang="en-US" dirty="0" smtClean="0"/>
              <a:t>(the four </a:t>
            </a:r>
            <a:r>
              <a:rPr lang="en-US" dirty="0" err="1" smtClean="0"/>
              <a:t>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Relevance to narrative</a:t>
            </a:r>
          </a:p>
          <a:p>
            <a:r>
              <a:rPr lang="en-US" dirty="0" smtClean="0"/>
              <a:t>Resonant today</a:t>
            </a:r>
          </a:p>
          <a:p>
            <a:r>
              <a:rPr lang="en-US" dirty="0" smtClean="0"/>
              <a:t>Reveals the past</a:t>
            </a:r>
          </a:p>
          <a:p>
            <a:r>
              <a:rPr lang="en-US" dirty="0" smtClean="0"/>
              <a:t>Results in change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8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810" y="365126"/>
            <a:ext cx="10284577" cy="188328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854242"/>
            <a:ext cx="5157787" cy="757991"/>
          </a:xfrm>
        </p:spPr>
        <p:txBody>
          <a:bodyPr/>
          <a:lstStyle/>
          <a:p>
            <a:r>
              <a:rPr lang="en-US" dirty="0" smtClean="0"/>
              <a:t>Historical Thinking Concepts (HTCs)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828799"/>
            <a:ext cx="5157787" cy="4360863"/>
          </a:xfrm>
        </p:spPr>
        <p:txBody>
          <a:bodyPr/>
          <a:lstStyle/>
          <a:p>
            <a:r>
              <a:rPr lang="en-US" dirty="0" smtClean="0"/>
              <a:t>Historical Significance</a:t>
            </a:r>
          </a:p>
          <a:p>
            <a:r>
              <a:rPr lang="en-US" dirty="0" smtClean="0"/>
              <a:t>Cause and Consequence</a:t>
            </a:r>
          </a:p>
          <a:p>
            <a:r>
              <a:rPr lang="en-US" dirty="0" smtClean="0"/>
              <a:t>Continuity and Change </a:t>
            </a:r>
          </a:p>
          <a:p>
            <a:r>
              <a:rPr lang="en-US" dirty="0" smtClean="0"/>
              <a:t>Historical Perspective</a:t>
            </a:r>
          </a:p>
          <a:p>
            <a:r>
              <a:rPr lang="en-US" dirty="0" smtClean="0"/>
              <a:t>Ethical Dimension</a:t>
            </a:r>
          </a:p>
          <a:p>
            <a:r>
              <a:rPr lang="en-US" dirty="0" smtClean="0"/>
              <a:t>Evidence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54243"/>
            <a:ext cx="5183188" cy="757990"/>
          </a:xfrm>
        </p:spPr>
        <p:txBody>
          <a:bodyPr/>
          <a:lstStyle/>
          <a:p>
            <a:r>
              <a:rPr lang="en-US" dirty="0" smtClean="0"/>
              <a:t>Historical Events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WWI</a:t>
            </a:r>
          </a:p>
          <a:p>
            <a:r>
              <a:rPr lang="en-US" dirty="0" smtClean="0"/>
              <a:t>WWII</a:t>
            </a:r>
          </a:p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endParaRPr lang="en-US" dirty="0" smtClean="0"/>
          </a:p>
          <a:p>
            <a:r>
              <a:rPr lang="en-US" dirty="0" smtClean="0"/>
              <a:t>Industrial Revolution</a:t>
            </a:r>
          </a:p>
          <a:p>
            <a:r>
              <a:rPr lang="en-US" dirty="0" smtClean="0"/>
              <a:t>9/11</a:t>
            </a:r>
          </a:p>
          <a:p>
            <a:r>
              <a:rPr lang="en-US" dirty="0" smtClean="0"/>
              <a:t>Great Depression</a:t>
            </a:r>
          </a:p>
          <a:p>
            <a:r>
              <a:rPr lang="en-US" dirty="0" smtClean="0"/>
              <a:t>JFK Assassination</a:t>
            </a:r>
          </a:p>
          <a:p>
            <a:r>
              <a:rPr lang="en-US" dirty="0" smtClean="0"/>
              <a:t>Fall of Soviet Union (or Berlin Wall)</a:t>
            </a:r>
          </a:p>
          <a:p>
            <a:r>
              <a:rPr lang="en-US" dirty="0" smtClean="0"/>
              <a:t>American Civil War</a:t>
            </a:r>
          </a:p>
          <a:p>
            <a:r>
              <a:rPr lang="en-US" dirty="0" smtClean="0"/>
              <a:t>Baby Boom</a:t>
            </a:r>
          </a:p>
          <a:p>
            <a:r>
              <a:rPr lang="en-US" dirty="0" smtClean="0"/>
              <a:t>Holocaust</a:t>
            </a:r>
          </a:p>
          <a:p>
            <a:r>
              <a:rPr lang="en-US" dirty="0" smtClean="0"/>
              <a:t>Moon Landing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84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Written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do you better understand about historical significance? </a:t>
            </a:r>
          </a:p>
          <a:p>
            <a:pPr marL="0" indent="0">
              <a:buNone/>
            </a:pPr>
            <a:r>
              <a:rPr lang="en-US" dirty="0" smtClean="0"/>
              <a:t>What else have you learned about the other historical thinking concepts that we applied in these discussions?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Write in third person, so that you begin to write in formal historical style.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have time, tell me what area of history most interests you and why?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3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½ minute 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www.youtube.com/watch?v=6EAMqKUimr8</a:t>
            </a:r>
            <a:endParaRPr lang="en-CA" dirty="0" smtClean="0"/>
          </a:p>
          <a:p>
            <a:endParaRPr lang="en-US" dirty="0"/>
          </a:p>
          <a:p>
            <a:r>
              <a:rPr lang="en-US" dirty="0" smtClean="0"/>
              <a:t>We’ll watch it twice</a:t>
            </a:r>
          </a:p>
          <a:p>
            <a:pPr lvl="1"/>
            <a:r>
              <a:rPr lang="en-US" dirty="0" smtClean="0"/>
              <a:t>1) just watch</a:t>
            </a:r>
          </a:p>
          <a:p>
            <a:pPr lvl="1"/>
            <a:r>
              <a:rPr lang="en-US" dirty="0" smtClean="0"/>
              <a:t>2) write down as many events as possible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56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Europe 1450ish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/>
              <a:t>Government</a:t>
            </a:r>
          </a:p>
          <a:p>
            <a:pPr marL="514350" indent="-514350">
              <a:buAutoNum type="arabicPeriod"/>
            </a:pPr>
            <a:r>
              <a:rPr lang="en-CA" dirty="0"/>
              <a:t>Religion and Philosophy</a:t>
            </a:r>
          </a:p>
          <a:p>
            <a:pPr marL="514350" indent="-514350">
              <a:buAutoNum type="arabicPeriod"/>
            </a:pPr>
            <a:r>
              <a:rPr lang="en-CA" dirty="0"/>
              <a:t>Artistic expression</a:t>
            </a:r>
          </a:p>
          <a:p>
            <a:pPr marL="514350" indent="-514350">
              <a:buAutoNum type="arabicPeriod"/>
            </a:pPr>
            <a:r>
              <a:rPr lang="en-CA" dirty="0"/>
              <a:t>Class Structure and Role of Women</a:t>
            </a:r>
          </a:p>
          <a:p>
            <a:pPr marL="514350" indent="-514350">
              <a:buAutoNum type="arabicPeriod"/>
            </a:pPr>
            <a:r>
              <a:rPr lang="en-CA" dirty="0"/>
              <a:t>Trade and Economics (Occupational Specialization)</a:t>
            </a:r>
          </a:p>
          <a:p>
            <a:pPr marL="514350" indent="-514350">
              <a:buAutoNum type="arabicPeriod"/>
            </a:pPr>
            <a:r>
              <a:rPr lang="en-CA" dirty="0"/>
              <a:t>Science and Technology</a:t>
            </a:r>
          </a:p>
          <a:p>
            <a:pPr marL="514350" indent="-514350">
              <a:buAutoNum type="arabicPeriod"/>
            </a:pPr>
            <a:r>
              <a:rPr lang="en-CA" dirty="0"/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367129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/>
              <a:t>Government</a:t>
            </a:r>
          </a:p>
          <a:p>
            <a:r>
              <a:rPr lang="en-CA" dirty="0"/>
              <a:t>Monarchies across Europe</a:t>
            </a:r>
          </a:p>
          <a:p>
            <a:r>
              <a:rPr lang="en-CA" dirty="0"/>
              <a:t>Heredity based</a:t>
            </a:r>
          </a:p>
          <a:p>
            <a:r>
              <a:rPr lang="en-CA" dirty="0"/>
              <a:t>Advisors from the aristocracy</a:t>
            </a:r>
          </a:p>
          <a:p>
            <a:r>
              <a:rPr lang="en-CA" dirty="0"/>
              <a:t>Influence from religious leaders</a:t>
            </a:r>
          </a:p>
        </p:txBody>
      </p:sp>
    </p:spTree>
    <p:extLst>
      <p:ext uri="{BB962C8B-B14F-4D97-AF65-F5344CB8AC3E}">
        <p14:creationId xmlns:p14="http://schemas.microsoft.com/office/powerpoint/2010/main" val="38325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2. Religion and Philosophy</a:t>
            </a:r>
          </a:p>
          <a:p>
            <a:r>
              <a:rPr lang="en-CA" dirty="0"/>
              <a:t>All of the world’s major religions had been formed</a:t>
            </a:r>
          </a:p>
          <a:p>
            <a:r>
              <a:rPr lang="en-CA" dirty="0"/>
              <a:t>The majority of people were believers</a:t>
            </a:r>
          </a:p>
          <a:p>
            <a:r>
              <a:rPr lang="en-CA" dirty="0"/>
              <a:t>Religion influenced all that people did</a:t>
            </a:r>
          </a:p>
          <a:p>
            <a:r>
              <a:rPr lang="en-CA" dirty="0"/>
              <a:t>Scientific thought was just beginning to provide answers</a:t>
            </a:r>
          </a:p>
        </p:txBody>
      </p:sp>
    </p:spTree>
    <p:extLst>
      <p:ext uri="{BB962C8B-B14F-4D97-AF65-F5344CB8AC3E}">
        <p14:creationId xmlns:p14="http://schemas.microsoft.com/office/powerpoint/2010/main" val="33870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552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Coming Out of the Middle Ages</vt:lpstr>
      <vt:lpstr>Coming Out of the Middle Ages</vt:lpstr>
      <vt:lpstr>PowerPoint Presentation</vt:lpstr>
      <vt:lpstr>PowerPoint Presentation</vt:lpstr>
      <vt:lpstr>Written Response</vt:lpstr>
      <vt:lpstr>3 ½ minute video</vt:lpstr>
      <vt:lpstr>Europe 1450ish</vt:lpstr>
      <vt:lpstr>High Middle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Mairi .</dc:creator>
  <cp:lastModifiedBy>Bew, Mairi</cp:lastModifiedBy>
  <cp:revision>22</cp:revision>
  <dcterms:created xsi:type="dcterms:W3CDTF">2016-08-17T20:10:24Z</dcterms:created>
  <dcterms:modified xsi:type="dcterms:W3CDTF">2017-09-06T11:11:05Z</dcterms:modified>
</cp:coreProperties>
</file>