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159-3464-4B07-AB13-9423A6DA84A1}" type="datetimeFigureOut">
              <a:rPr lang="en-CA" smtClean="0"/>
              <a:t>2017-10-22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BACA-A387-4F30-8879-05AD1DE78F1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159-3464-4B07-AB13-9423A6DA84A1}" type="datetimeFigureOut">
              <a:rPr lang="en-CA" smtClean="0"/>
              <a:t>2017-10-22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BACA-A387-4F30-8879-05AD1DE78F1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159-3464-4B07-AB13-9423A6DA84A1}" type="datetimeFigureOut">
              <a:rPr lang="en-CA" smtClean="0"/>
              <a:t>2017-10-22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BACA-A387-4F30-8879-05AD1DE78F1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159-3464-4B07-AB13-9423A6DA84A1}" type="datetimeFigureOut">
              <a:rPr lang="en-CA" smtClean="0"/>
              <a:t>2017-10-22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BACA-A387-4F30-8879-05AD1DE78F1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159-3464-4B07-AB13-9423A6DA84A1}" type="datetimeFigureOut">
              <a:rPr lang="en-CA" smtClean="0"/>
              <a:t>2017-10-22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BACA-A387-4F30-8879-05AD1DE78F1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159-3464-4B07-AB13-9423A6DA84A1}" type="datetimeFigureOut">
              <a:rPr lang="en-CA" smtClean="0"/>
              <a:t>2017-10-22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BACA-A387-4F30-8879-05AD1DE78F1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159-3464-4B07-AB13-9423A6DA84A1}" type="datetimeFigureOut">
              <a:rPr lang="en-CA" smtClean="0"/>
              <a:t>2017-10-22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BACA-A387-4F30-8879-05AD1DE78F1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159-3464-4B07-AB13-9423A6DA84A1}" type="datetimeFigureOut">
              <a:rPr lang="en-CA" smtClean="0"/>
              <a:t>2017-10-22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BACA-A387-4F30-8879-05AD1DE78F1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159-3464-4B07-AB13-9423A6DA84A1}" type="datetimeFigureOut">
              <a:rPr lang="en-CA" smtClean="0"/>
              <a:t>2017-10-22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BACA-A387-4F30-8879-05AD1DE78F1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159-3464-4B07-AB13-9423A6DA84A1}" type="datetimeFigureOut">
              <a:rPr lang="en-CA" smtClean="0"/>
              <a:t>2017-10-22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6BACA-A387-4F30-8879-05AD1DE78F1D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0159-3464-4B07-AB13-9423A6DA84A1}" type="datetimeFigureOut">
              <a:rPr lang="en-CA" smtClean="0"/>
              <a:t>2017-10-22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46BACA-A387-4F30-8879-05AD1DE78F1D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A46BACA-A387-4F30-8879-05AD1DE78F1D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9C0159-3464-4B07-AB13-9423A6DA84A1}" type="datetimeFigureOut">
              <a:rPr lang="en-CA" smtClean="0"/>
              <a:t>2017-10-22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sz="4400" dirty="0"/>
              <a:t>Unit 2: The Enlightenment and the Age of Revolution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7630616" cy="1066800"/>
          </a:xfrm>
        </p:spPr>
        <p:txBody>
          <a:bodyPr/>
          <a:lstStyle/>
          <a:p>
            <a:pPr algn="ctr"/>
            <a:r>
              <a:rPr lang="en-CA" dirty="0"/>
              <a:t>1715- 1815</a:t>
            </a:r>
          </a:p>
          <a:p>
            <a:pPr algn="ctr"/>
            <a:r>
              <a:rPr lang="en-CA" b="1" dirty="0"/>
              <a:t>The Enlightenment, Revolution and Restoration, The World of the 18</a:t>
            </a:r>
            <a:r>
              <a:rPr lang="en-CA" b="1" baseline="30000" dirty="0"/>
              <a:t>th</a:t>
            </a:r>
            <a:r>
              <a:rPr lang="en-CA" b="1" dirty="0"/>
              <a:t> Century</a:t>
            </a:r>
            <a:endParaRPr lang="en-CA" dirty="0"/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443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pload.wikimedia.org/wikipedia/commons/thumb/8/8e/ENC_1-NA5_600px.jpeg/300px-ENC_1-NA5_600px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710"/>
            <a:ext cx="4373484" cy="654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16016" y="123710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Denis Diderot, 1765</a:t>
            </a:r>
          </a:p>
          <a:p>
            <a:r>
              <a:rPr lang="en-CA" dirty="0"/>
              <a:t>* Condemned by the Pope</a:t>
            </a:r>
          </a:p>
          <a:p>
            <a:r>
              <a:rPr lang="en-CA" dirty="0"/>
              <a:t>The symbol of the Enlightenment</a:t>
            </a:r>
          </a:p>
        </p:txBody>
      </p:sp>
    </p:spTree>
    <p:extLst>
      <p:ext uri="{BB962C8B-B14F-4D97-AF65-F5344CB8AC3E}">
        <p14:creationId xmlns:p14="http://schemas.microsoft.com/office/powerpoint/2010/main" val="565287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3200" dirty="0"/>
              <a:t>The Beginning of the Industrial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Not really a revolution, more a gradual series of changes in agriculture, trade and industry</a:t>
            </a:r>
          </a:p>
          <a:p>
            <a:endParaRPr lang="en-CA" dirty="0"/>
          </a:p>
          <a:p>
            <a:r>
              <a:rPr lang="en-CA" dirty="0"/>
              <a:t>1733 Flying shuttle- increased productivity (at the expense of labour) facilitated urbanization and increased consumerism</a:t>
            </a:r>
          </a:p>
          <a:p>
            <a:endParaRPr lang="en-CA" dirty="0"/>
          </a:p>
          <a:p>
            <a:r>
              <a:rPr lang="en-CA" dirty="0"/>
              <a:t>Consumerism creates jobs and stimulates commerce</a:t>
            </a:r>
          </a:p>
          <a:p>
            <a:endParaRPr lang="en-CA" dirty="0"/>
          </a:p>
          <a:p>
            <a:r>
              <a:rPr lang="en-CA" dirty="0" err="1"/>
              <a:t>Physiocrats</a:t>
            </a:r>
            <a:endParaRPr lang="en-CA" dirty="0"/>
          </a:p>
          <a:p>
            <a:endParaRPr lang="en-CA" dirty="0"/>
          </a:p>
          <a:p>
            <a:r>
              <a:rPr lang="en-CA" dirty="0"/>
              <a:t>Spread of commercial capitalism throughout western Europe- increased volume of trade (trading companies of the new world)</a:t>
            </a:r>
          </a:p>
          <a:p>
            <a:endParaRPr lang="en-CA" dirty="0"/>
          </a:p>
          <a:p>
            <a:r>
              <a:rPr lang="en-CA" dirty="0"/>
              <a:t>Money therefore flowed into the hands of the new middle/merchant class and out of the hands of </a:t>
            </a:r>
            <a:r>
              <a:rPr lang="en-CA" dirty="0">
                <a:solidFill>
                  <a:srgbClr val="7030A0"/>
                </a:solidFill>
              </a:rPr>
              <a:t>monarchs</a:t>
            </a:r>
          </a:p>
        </p:txBody>
      </p:sp>
    </p:spTree>
    <p:extLst>
      <p:ext uri="{BB962C8B-B14F-4D97-AF65-F5344CB8AC3E}">
        <p14:creationId xmlns:p14="http://schemas.microsoft.com/office/powerpoint/2010/main" val="204932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Enlightenment and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Scientific Revolution convinced people of the boundless potential of humanity</a:t>
            </a:r>
          </a:p>
          <a:p>
            <a:endParaRPr lang="en-CA" dirty="0"/>
          </a:p>
          <a:p>
            <a:r>
              <a:rPr lang="en-CA" dirty="0"/>
              <a:t>Many believed in the perfectibility of society through the application of reason- Intellectuals made public issues matters of private concern, exploring all facets of society- crime to religion</a:t>
            </a:r>
          </a:p>
          <a:p>
            <a:endParaRPr lang="en-CA" dirty="0"/>
          </a:p>
          <a:p>
            <a:r>
              <a:rPr lang="en-CA" dirty="0"/>
              <a:t>18</a:t>
            </a:r>
            <a:r>
              <a:rPr lang="en-CA" baseline="30000" dirty="0"/>
              <a:t>th</a:t>
            </a:r>
            <a:r>
              <a:rPr lang="en-CA" dirty="0"/>
              <a:t> century Europeans were more self assured of the superiority of their civilization- some European powers had massive overseas empires (and enslaved many)</a:t>
            </a:r>
          </a:p>
          <a:p>
            <a:endParaRPr lang="en-CA" dirty="0"/>
          </a:p>
          <a:p>
            <a:r>
              <a:rPr lang="en-CA" dirty="0"/>
              <a:t>Humanism embraced human achievement and potential- lead to revolutions in all aspects of society</a:t>
            </a:r>
          </a:p>
          <a:p>
            <a:endParaRPr lang="en-CA" dirty="0"/>
          </a:p>
          <a:p>
            <a:r>
              <a:rPr lang="en-CA" dirty="0"/>
              <a:t>And its also the time of </a:t>
            </a:r>
            <a:r>
              <a:rPr lang="en-CA" dirty="0">
                <a:solidFill>
                  <a:srgbClr val="7030A0"/>
                </a:solidFill>
              </a:rPr>
              <a:t>Napoleon</a:t>
            </a:r>
          </a:p>
        </p:txBody>
      </p:sp>
    </p:spTree>
    <p:extLst>
      <p:ext uri="{BB962C8B-B14F-4D97-AF65-F5344CB8AC3E}">
        <p14:creationId xmlns:p14="http://schemas.microsoft.com/office/powerpoint/2010/main" val="300258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_sjmxrHygBno/SWfWa7buOaI/AAAAAAAACMM/2NKl7ozgM7A/s400/goya-sleep+of+rea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76199"/>
            <a:ext cx="4344417" cy="6557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44008" y="260648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The Sleep of Reason produces Monsters- Goya 1799</a:t>
            </a:r>
          </a:p>
        </p:txBody>
      </p:sp>
    </p:spTree>
    <p:extLst>
      <p:ext uri="{BB962C8B-B14F-4D97-AF65-F5344CB8AC3E}">
        <p14:creationId xmlns:p14="http://schemas.microsoft.com/office/powerpoint/2010/main" val="1721725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Europe after Louis XIV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/>
              <a:t>After the death of Louis, a few powerful families struggled to increase their territory and wealth: Spanish Bourbons, French Bourbons, Hanoverians in Britain, Hapsburgs in Central Europe and the Romanovs in Russia</a:t>
            </a:r>
          </a:p>
          <a:p>
            <a:endParaRPr lang="en-CA" dirty="0"/>
          </a:p>
          <a:p>
            <a:r>
              <a:rPr lang="en-CA" dirty="0"/>
              <a:t>Prussia was the new kingdom on the block with the Hohenzollerns being accepted as a monarchy by the Emperor in 1701</a:t>
            </a:r>
          </a:p>
          <a:p>
            <a:endParaRPr lang="en-CA" dirty="0"/>
          </a:p>
          <a:p>
            <a:r>
              <a:rPr lang="en-CA" dirty="0"/>
              <a:t>Ottomans were still the most feared power- controlled the Balkans, North Africa, Middle East</a:t>
            </a:r>
          </a:p>
          <a:p>
            <a:endParaRPr lang="en-CA" dirty="0"/>
          </a:p>
          <a:p>
            <a:r>
              <a:rPr lang="en-CA" dirty="0"/>
              <a:t>Some smaller European dynasties existed: </a:t>
            </a:r>
            <a:r>
              <a:rPr lang="en-CA" dirty="0" err="1"/>
              <a:t>Savoys</a:t>
            </a:r>
            <a:r>
              <a:rPr lang="en-CA" dirty="0"/>
              <a:t> in Italy, Orange family in Holland, </a:t>
            </a:r>
            <a:r>
              <a:rPr lang="en-CA" dirty="0" err="1"/>
              <a:t>Wasa</a:t>
            </a:r>
            <a:r>
              <a:rPr lang="en-CA" dirty="0"/>
              <a:t> family in Sweden and the families of the smaller German </a:t>
            </a:r>
            <a:r>
              <a:rPr lang="en-CA" dirty="0">
                <a:solidFill>
                  <a:srgbClr val="7030A0"/>
                </a:solidFill>
              </a:rPr>
              <a:t>states</a:t>
            </a:r>
          </a:p>
        </p:txBody>
      </p:sp>
    </p:spTree>
    <p:extLst>
      <p:ext uri="{BB962C8B-B14F-4D97-AF65-F5344CB8AC3E}">
        <p14:creationId xmlns:p14="http://schemas.microsoft.com/office/powerpoint/2010/main" val="161820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Conflicts were based on expanding territories for commercial advantage not on religious or philosophical differences</a:t>
            </a:r>
          </a:p>
          <a:p>
            <a:endParaRPr lang="en-CA" dirty="0"/>
          </a:p>
          <a:p>
            <a:r>
              <a:rPr lang="en-CA" dirty="0"/>
              <a:t>Military glory (peace was only necessary to prepare for the next war)</a:t>
            </a:r>
          </a:p>
          <a:p>
            <a:endParaRPr lang="en-CA" dirty="0"/>
          </a:p>
          <a:p>
            <a:r>
              <a:rPr lang="en-CA" dirty="0"/>
              <a:t>There were manners in war- opposite generals dined with one another, there was an honour to being a combatant, especially an officer (leading the cavalry charge)- most soldiers died of malaria and typhoid than of war</a:t>
            </a:r>
          </a:p>
          <a:p>
            <a:endParaRPr lang="en-CA" dirty="0"/>
          </a:p>
          <a:p>
            <a:r>
              <a:rPr lang="en-CA" dirty="0"/>
              <a:t>Campaigns only occurred in the summer months and never far from supplies- battles were avoided at all costs- foreign policy decisions were made in England, France and Holland for other people</a:t>
            </a:r>
          </a:p>
          <a:p>
            <a:endParaRPr lang="en-CA" dirty="0"/>
          </a:p>
          <a:p>
            <a:r>
              <a:rPr lang="en-CA" dirty="0"/>
              <a:t>Maintaining a balance of power in Europe and crippling the trade capabilities of other countries were the primary military </a:t>
            </a:r>
            <a:r>
              <a:rPr lang="en-CA" dirty="0">
                <a:solidFill>
                  <a:srgbClr val="7030A0"/>
                </a:solidFill>
              </a:rPr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251541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artisans-lane.com/Encyclopedia1911/PAGE4/images/111921K4-EUROPE2_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66" y="260648"/>
            <a:ext cx="8697372" cy="6148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098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The Enlightenment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Most people then and now think of only themselves and their loved ones- there were some in the 18</a:t>
            </a:r>
            <a:r>
              <a:rPr lang="en-CA" baseline="30000" dirty="0"/>
              <a:t>th</a:t>
            </a:r>
            <a:r>
              <a:rPr lang="en-CA" dirty="0"/>
              <a:t> century who began to think about the welfare of society as whole</a:t>
            </a:r>
          </a:p>
          <a:p>
            <a:endParaRPr lang="en-CA" dirty="0"/>
          </a:p>
          <a:p>
            <a:r>
              <a:rPr lang="en-CA" dirty="0"/>
              <a:t>The Reformation/Renaissance saw an increase in educated people thinking about the problems of society (in ways not exclusive to Christian doctrine</a:t>
            </a:r>
          </a:p>
          <a:p>
            <a:endParaRPr lang="en-CA" dirty="0"/>
          </a:p>
          <a:p>
            <a:r>
              <a:rPr lang="en-CA" dirty="0"/>
              <a:t>Intellectuals- in France they were the Philosophes</a:t>
            </a:r>
          </a:p>
          <a:p>
            <a:endParaRPr lang="en-CA" dirty="0"/>
          </a:p>
          <a:p>
            <a:r>
              <a:rPr lang="en-CA" dirty="0"/>
              <a:t>They believed in themselves, capable of solving problems of public </a:t>
            </a:r>
            <a:r>
              <a:rPr lang="en-CA" dirty="0">
                <a:solidFill>
                  <a:srgbClr val="7030A0"/>
                </a:solidFill>
              </a:rPr>
              <a:t>matters</a:t>
            </a:r>
          </a:p>
        </p:txBody>
      </p:sp>
    </p:spTree>
    <p:extLst>
      <p:ext uri="{BB962C8B-B14F-4D97-AF65-F5344CB8AC3E}">
        <p14:creationId xmlns:p14="http://schemas.microsoft.com/office/powerpoint/2010/main" val="245720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/>
              <a:t>Period of freedom of thought and debate over obedience to tradition vs. Freedom</a:t>
            </a:r>
          </a:p>
          <a:p>
            <a:endParaRPr lang="en-CA" dirty="0"/>
          </a:p>
          <a:p>
            <a:r>
              <a:rPr lang="en-CA" dirty="0"/>
              <a:t>Free market, rationalism (faith in human reason), cultural optimism, and the inevitability of progress</a:t>
            </a:r>
          </a:p>
          <a:p>
            <a:endParaRPr lang="en-CA" dirty="0"/>
          </a:p>
          <a:p>
            <a:r>
              <a:rPr lang="en-CA" dirty="0"/>
              <a:t>Advocate a return to nature- a state of nature, also a belief in non-traditional religion- Deism</a:t>
            </a:r>
          </a:p>
          <a:p>
            <a:endParaRPr lang="en-CA" dirty="0"/>
          </a:p>
          <a:p>
            <a:r>
              <a:rPr lang="en-CA" dirty="0"/>
              <a:t>Human rights, public education, freedom of thought and speech, abolition of slavery, and more human treatment of criminals</a:t>
            </a:r>
          </a:p>
          <a:p>
            <a:endParaRPr lang="en-CA" dirty="0"/>
          </a:p>
          <a:p>
            <a:r>
              <a:rPr lang="en-CA" dirty="0"/>
              <a:t>Fundamental forming period of modern secular </a:t>
            </a:r>
            <a:r>
              <a:rPr lang="en-CA" dirty="0">
                <a:solidFill>
                  <a:srgbClr val="7030A0"/>
                </a:solidFill>
              </a:rPr>
              <a:t>thought</a:t>
            </a:r>
          </a:p>
        </p:txBody>
      </p:sp>
      <p:sp>
        <p:nvSpPr>
          <p:cNvPr id="4" name="SMARTInkShape-1"/>
          <p:cNvSpPr/>
          <p:nvPr>
            <p:custDataLst>
              <p:tags r:id="rId1"/>
            </p:custDataLst>
          </p:nvPr>
        </p:nvSpPr>
        <p:spPr>
          <a:xfrm>
            <a:off x="4644865" y="5083800"/>
            <a:ext cx="201456" cy="111136"/>
          </a:xfrm>
          <a:custGeom>
            <a:avLst/>
            <a:gdLst/>
            <a:ahLst/>
            <a:cxnLst/>
            <a:rect l="0" t="0" r="0" b="0"/>
            <a:pathLst>
              <a:path w="201456" h="111136">
                <a:moveTo>
                  <a:pt x="47150" y="51127"/>
                </a:moveTo>
                <a:lnTo>
                  <a:pt x="47150" y="51127"/>
                </a:lnTo>
                <a:lnTo>
                  <a:pt x="77665" y="57913"/>
                </a:lnTo>
                <a:lnTo>
                  <a:pt x="96908" y="57001"/>
                </a:lnTo>
                <a:lnTo>
                  <a:pt x="127574" y="44833"/>
                </a:lnTo>
                <a:lnTo>
                  <a:pt x="133059" y="35947"/>
                </a:lnTo>
                <a:lnTo>
                  <a:pt x="135856" y="29577"/>
                </a:lnTo>
                <a:lnTo>
                  <a:pt x="135815" y="23426"/>
                </a:lnTo>
                <a:lnTo>
                  <a:pt x="130689" y="11511"/>
                </a:lnTo>
                <a:lnTo>
                  <a:pt x="124750" y="7571"/>
                </a:lnTo>
                <a:lnTo>
                  <a:pt x="99141" y="2027"/>
                </a:lnTo>
                <a:lnTo>
                  <a:pt x="60346" y="0"/>
                </a:lnTo>
                <a:lnTo>
                  <a:pt x="50475" y="2369"/>
                </a:lnTo>
                <a:lnTo>
                  <a:pt x="20972" y="19613"/>
                </a:lnTo>
                <a:lnTo>
                  <a:pt x="11703" y="28548"/>
                </a:lnTo>
                <a:lnTo>
                  <a:pt x="713" y="49624"/>
                </a:lnTo>
                <a:lnTo>
                  <a:pt x="0" y="53935"/>
                </a:lnTo>
                <a:lnTo>
                  <a:pt x="1747" y="61266"/>
                </a:lnTo>
                <a:lnTo>
                  <a:pt x="16521" y="84562"/>
                </a:lnTo>
                <a:lnTo>
                  <a:pt x="23377" y="89800"/>
                </a:lnTo>
                <a:lnTo>
                  <a:pt x="56071" y="100006"/>
                </a:lnTo>
                <a:lnTo>
                  <a:pt x="89057" y="107415"/>
                </a:lnTo>
                <a:lnTo>
                  <a:pt x="125713" y="110033"/>
                </a:lnTo>
                <a:lnTo>
                  <a:pt x="167539" y="110990"/>
                </a:lnTo>
                <a:lnTo>
                  <a:pt x="201455" y="11113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368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Literacy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Absolutists cared little of educating their people- society only need educate itself to be sufficient</a:t>
            </a:r>
          </a:p>
          <a:p>
            <a:endParaRPr lang="en-CA" dirty="0"/>
          </a:p>
          <a:p>
            <a:r>
              <a:rPr lang="en-CA" dirty="0"/>
              <a:t>Book learning was thought would lead to dissatisfaction of rural life- during 18</a:t>
            </a:r>
            <a:r>
              <a:rPr lang="en-CA" baseline="30000" dirty="0"/>
              <a:t>th</a:t>
            </a:r>
            <a:r>
              <a:rPr lang="en-CA" dirty="0"/>
              <a:t> century a very big change in the concept of education occurred</a:t>
            </a:r>
          </a:p>
          <a:p>
            <a:endParaRPr lang="en-CA" dirty="0"/>
          </a:p>
          <a:p>
            <a:r>
              <a:rPr lang="en-CA" dirty="0"/>
              <a:t>A literate population might be advantageous- 1759 Portugal had primary compulsory education- Children in middle class families were encouraged to read</a:t>
            </a:r>
          </a:p>
          <a:p>
            <a:endParaRPr lang="en-CA" dirty="0"/>
          </a:p>
          <a:p>
            <a:r>
              <a:rPr lang="en-CA" dirty="0"/>
              <a:t>During the Enlightenment information was transmitted through pages in leather bound books, newspapers (gazettes- small coin), and especially pamphlets</a:t>
            </a:r>
          </a:p>
          <a:p>
            <a:endParaRPr lang="en-CA" dirty="0"/>
          </a:p>
          <a:p>
            <a:r>
              <a:rPr lang="en-CA" dirty="0"/>
              <a:t>Wealthy and enlightened individuals held literary and philosophical discussion groups called salons in their homes, where writers and intellectuals could present and exchange ideas and </a:t>
            </a:r>
            <a:r>
              <a:rPr lang="en-CA" dirty="0">
                <a:solidFill>
                  <a:srgbClr val="7030A0"/>
                </a:solidFill>
              </a:rPr>
              <a:t>opinions</a:t>
            </a:r>
          </a:p>
        </p:txBody>
      </p:sp>
      <p:sp>
        <p:nvSpPr>
          <p:cNvPr id="4" name="SMARTInkShape-2"/>
          <p:cNvSpPr/>
          <p:nvPr>
            <p:custDataLst>
              <p:tags r:id="rId1"/>
            </p:custDataLst>
          </p:nvPr>
        </p:nvSpPr>
        <p:spPr>
          <a:xfrm>
            <a:off x="3354705" y="6069378"/>
            <a:ext cx="660084" cy="42816"/>
          </a:xfrm>
          <a:custGeom>
            <a:avLst/>
            <a:gdLst/>
            <a:ahLst/>
            <a:cxnLst/>
            <a:rect l="0" t="0" r="0" b="0"/>
            <a:pathLst>
              <a:path w="660084" h="42816">
                <a:moveTo>
                  <a:pt x="660083" y="34242"/>
                </a:moveTo>
                <a:lnTo>
                  <a:pt x="660083" y="34242"/>
                </a:lnTo>
                <a:lnTo>
                  <a:pt x="645461" y="20572"/>
                </a:lnTo>
                <a:lnTo>
                  <a:pt x="639931" y="18642"/>
                </a:lnTo>
                <a:lnTo>
                  <a:pt x="622729" y="16449"/>
                </a:lnTo>
                <a:lnTo>
                  <a:pt x="606139" y="9756"/>
                </a:lnTo>
                <a:lnTo>
                  <a:pt x="589009" y="6147"/>
                </a:lnTo>
                <a:lnTo>
                  <a:pt x="578964" y="2705"/>
                </a:lnTo>
                <a:lnTo>
                  <a:pt x="537731" y="0"/>
                </a:lnTo>
                <a:lnTo>
                  <a:pt x="506246" y="911"/>
                </a:lnTo>
                <a:lnTo>
                  <a:pt x="482038" y="7334"/>
                </a:lnTo>
                <a:lnTo>
                  <a:pt x="442861" y="8455"/>
                </a:lnTo>
                <a:lnTo>
                  <a:pt x="400364" y="8520"/>
                </a:lnTo>
                <a:lnTo>
                  <a:pt x="357513" y="8524"/>
                </a:lnTo>
                <a:lnTo>
                  <a:pt x="319363" y="3585"/>
                </a:lnTo>
                <a:lnTo>
                  <a:pt x="279158" y="7686"/>
                </a:lnTo>
                <a:lnTo>
                  <a:pt x="242079" y="8415"/>
                </a:lnTo>
                <a:lnTo>
                  <a:pt x="200145" y="8518"/>
                </a:lnTo>
                <a:lnTo>
                  <a:pt x="158365" y="15905"/>
                </a:lnTo>
                <a:lnTo>
                  <a:pt x="120067" y="22919"/>
                </a:lnTo>
                <a:lnTo>
                  <a:pt x="79733" y="25562"/>
                </a:lnTo>
                <a:lnTo>
                  <a:pt x="38412" y="25667"/>
                </a:lnTo>
                <a:lnTo>
                  <a:pt x="23340" y="26621"/>
                </a:lnTo>
                <a:lnTo>
                  <a:pt x="9042" y="33447"/>
                </a:lnTo>
                <a:lnTo>
                  <a:pt x="4654" y="33889"/>
                </a:lnTo>
                <a:lnTo>
                  <a:pt x="3102" y="34959"/>
                </a:lnTo>
                <a:lnTo>
                  <a:pt x="0" y="4281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982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267</TotalTime>
  <Words>711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Adjacency</vt:lpstr>
      <vt:lpstr>Unit 2: The Enlightenment and the Age of Revolution</vt:lpstr>
      <vt:lpstr>Enlightenment and Revolution</vt:lpstr>
      <vt:lpstr>PowerPoint Presentation</vt:lpstr>
      <vt:lpstr>Europe after Louis XIV</vt:lpstr>
      <vt:lpstr>PowerPoint Presentation</vt:lpstr>
      <vt:lpstr>PowerPoint Presentation</vt:lpstr>
      <vt:lpstr>The Enlightenment</vt:lpstr>
      <vt:lpstr>PowerPoint Presentation</vt:lpstr>
      <vt:lpstr>Literacy</vt:lpstr>
      <vt:lpstr>PowerPoint Presentation</vt:lpstr>
      <vt:lpstr>The Beginning of the Industrial Revolution</vt:lpstr>
    </vt:vector>
  </TitlesOfParts>
  <Company>Trillium Lakelands DSB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The Enlightenment and the Age of Revolution</dc:title>
  <dc:creator>West, Angela</dc:creator>
  <cp:lastModifiedBy>Mairi .</cp:lastModifiedBy>
  <cp:revision>19</cp:revision>
  <dcterms:created xsi:type="dcterms:W3CDTF">2012-02-28T18:31:01Z</dcterms:created>
  <dcterms:modified xsi:type="dcterms:W3CDTF">2017-10-22T23:03:55Z</dcterms:modified>
</cp:coreProperties>
</file>