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052" cy="4656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60" y="0"/>
            <a:ext cx="3038052" cy="4656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B3482553-C26D-4DA2-A8A5-D5D7F8D3B47F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780"/>
            <a:ext cx="3038052" cy="4656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60" y="8830780"/>
            <a:ext cx="3038052" cy="4656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603DA857-591C-42DD-A060-7CFB09282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0698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8FC-3EA0-462A-B943-380742EC804F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B5DB-FD02-4977-B773-D5FEA24DBC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693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8FC-3EA0-462A-B943-380742EC804F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B5DB-FD02-4977-B773-D5FEA24DBC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417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8FC-3EA0-462A-B943-380742EC804F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B5DB-FD02-4977-B773-D5FEA24DBC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666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8FC-3EA0-462A-B943-380742EC804F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B5DB-FD02-4977-B773-D5FEA24DBC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278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8FC-3EA0-462A-B943-380742EC804F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B5DB-FD02-4977-B773-D5FEA24DBC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877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8FC-3EA0-462A-B943-380742EC804F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B5DB-FD02-4977-B773-D5FEA24DBC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521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8FC-3EA0-462A-B943-380742EC804F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B5DB-FD02-4977-B773-D5FEA24DBC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168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8FC-3EA0-462A-B943-380742EC804F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B5DB-FD02-4977-B773-D5FEA24DBC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58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8FC-3EA0-462A-B943-380742EC804F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B5DB-FD02-4977-B773-D5FEA24DBC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38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8FC-3EA0-462A-B943-380742EC804F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B5DB-FD02-4977-B773-D5FEA24DBC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909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8FC-3EA0-462A-B943-380742EC804F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B5DB-FD02-4977-B773-D5FEA24DBC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48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38FC-3EA0-462A-B943-380742EC804F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B5DB-FD02-4977-B773-D5FEA24DBC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89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On the Eve of the French Revolution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CHY </a:t>
            </a:r>
          </a:p>
          <a:p>
            <a:r>
              <a:rPr lang="en-CA" dirty="0"/>
              <a:t>Lesson 57</a:t>
            </a:r>
          </a:p>
        </p:txBody>
      </p:sp>
    </p:spTree>
    <p:extLst>
      <p:ext uri="{BB962C8B-B14F-4D97-AF65-F5344CB8AC3E}">
        <p14:creationId xmlns:p14="http://schemas.microsoft.com/office/powerpoint/2010/main" val="23250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Gov’t sank into debt</a:t>
            </a:r>
          </a:p>
          <a:p>
            <a:r>
              <a:rPr lang="en-US" dirty="0"/>
              <a:t>Partly due to Louis XVI and Marie Antoinette’s lavish spending</a:t>
            </a:r>
          </a:p>
          <a:p>
            <a:r>
              <a:rPr lang="en-US" dirty="0" smtClean="0"/>
              <a:t>Had heavily borrowed to support American revolutionaries</a:t>
            </a:r>
          </a:p>
          <a:p>
            <a:r>
              <a:rPr lang="en-US" dirty="0" smtClean="0"/>
              <a:t>This doubled their previous debt</a:t>
            </a:r>
          </a:p>
          <a:p>
            <a:r>
              <a:rPr lang="en-US" dirty="0" smtClean="0"/>
              <a:t>1786; banks refused to lend Louis </a:t>
            </a:r>
            <a:r>
              <a:rPr lang="en-US" dirty="0" smtClean="0">
                <a:solidFill>
                  <a:srgbClr val="7030A0"/>
                </a:solidFill>
              </a:rPr>
              <a:t>more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9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Weak Leadership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Louis XVI was indecisive; put off decisions</a:t>
            </a:r>
          </a:p>
          <a:p>
            <a:r>
              <a:rPr lang="en-US" dirty="0" smtClean="0"/>
              <a:t>Didn’t listen to advisors</a:t>
            </a:r>
          </a:p>
          <a:p>
            <a:r>
              <a:rPr lang="en-US" dirty="0" smtClean="0"/>
              <a:t>The queen often interfered in gov’t matters; gave Louis bad advice</a:t>
            </a:r>
          </a:p>
          <a:p>
            <a:pPr lvl="1"/>
            <a:r>
              <a:rPr lang="en-US" dirty="0" smtClean="0"/>
              <a:t>Was from Austria (long-time enemy) and unpopular from the start</a:t>
            </a:r>
          </a:p>
          <a:p>
            <a:pPr lvl="1"/>
            <a:r>
              <a:rPr lang="en-US" dirty="0" smtClean="0"/>
              <a:t>Spent too much money, was known as ‘Madame Deficit’</a:t>
            </a:r>
          </a:p>
          <a:p>
            <a:r>
              <a:rPr lang="en-US" dirty="0" smtClean="0"/>
              <a:t>Louis avoided the problems until he ran out of money</a:t>
            </a:r>
          </a:p>
          <a:p>
            <a:r>
              <a:rPr lang="en-US" dirty="0" smtClean="0"/>
              <a:t>Solution: impose taxes on the nobility</a:t>
            </a:r>
            <a:endParaRPr lang="en-CA" dirty="0" smtClean="0"/>
          </a:p>
          <a:p>
            <a:r>
              <a:rPr lang="en-US" dirty="0" smtClean="0"/>
              <a:t>Second Estate forced him to call a meeting of the Estates-General– an assembly of reps from all 3 estates– to approve this tax</a:t>
            </a:r>
          </a:p>
          <a:p>
            <a:r>
              <a:rPr lang="en-US" dirty="0" smtClean="0"/>
              <a:t>First meeting (in 175 years) was May 5, 1789, at </a:t>
            </a:r>
            <a:r>
              <a:rPr lang="en-US" dirty="0" smtClean="0">
                <a:solidFill>
                  <a:srgbClr val="7030A0"/>
                </a:solidFill>
              </a:rPr>
              <a:t>Versailles</a:t>
            </a:r>
          </a:p>
        </p:txBody>
      </p:sp>
    </p:spTree>
    <p:extLst>
      <p:ext uri="{BB962C8B-B14F-4D97-AF65-F5344CB8AC3E}">
        <p14:creationId xmlns:p14="http://schemas.microsoft.com/office/powerpoint/2010/main" val="37663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Assignment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4C </a:t>
            </a:r>
            <a:r>
              <a:rPr lang="en-US" dirty="0" smtClean="0">
                <a:sym typeface="Wingdings" panose="05000000000000000000" pitchFamily="2" charset="2"/>
              </a:rPr>
              <a:t> Read the two pages provided and answer the questions circled or starred!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Identify and give the significance of the terms &amp; names 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4U  Read pages </a:t>
            </a:r>
            <a:r>
              <a:rPr lang="en-US" dirty="0" smtClean="0">
                <a:sym typeface="Wingdings" panose="05000000000000000000" pitchFamily="2" charset="2"/>
              </a:rPr>
              <a:t>160-167 </a:t>
            </a:r>
            <a:r>
              <a:rPr lang="en-US" dirty="0" smtClean="0">
                <a:sym typeface="Wingdings" panose="05000000000000000000" pitchFamily="2" charset="2"/>
              </a:rPr>
              <a:t>of your textbook (</a:t>
            </a:r>
            <a:r>
              <a:rPr lang="en-US" i="1" dirty="0" smtClean="0">
                <a:sym typeface="Wingdings" panose="05000000000000000000" pitchFamily="2" charset="2"/>
              </a:rPr>
              <a:t>From Estates-General </a:t>
            </a:r>
            <a:r>
              <a:rPr lang="en-US" dirty="0" smtClean="0">
                <a:sym typeface="Wingdings" panose="05000000000000000000" pitchFamily="2" charset="2"/>
              </a:rPr>
              <a:t>to </a:t>
            </a:r>
            <a:r>
              <a:rPr lang="en-US" i="1" dirty="0" smtClean="0">
                <a:sym typeface="Wingdings" panose="05000000000000000000" pitchFamily="2" charset="2"/>
              </a:rPr>
              <a:t>Many thousands of copies</a:t>
            </a:r>
            <a:r>
              <a:rPr lang="en-US" dirty="0" smtClean="0">
                <a:sym typeface="Wingdings" panose="05000000000000000000" pitchFamily="2" charset="2"/>
              </a:rPr>
              <a:t>) and make notes on what you have read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Read pages 73-80 of The Modern Age.  Answer the 2 questions on p 80.  Question 2 can be in point form… no more than a 9-sentence paragraph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701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 the Eve of the French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Learning Goal: </a:t>
            </a:r>
          </a:p>
          <a:p>
            <a:pPr marL="0" indent="0">
              <a:buNone/>
            </a:pPr>
            <a:r>
              <a:rPr lang="en-CA" dirty="0"/>
              <a:t>Explain the situation in France that led to the revolution. 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/>
            </a:pPr>
            <a:r>
              <a:rPr lang="en-CA" dirty="0" smtClean="0"/>
              <a:t>Collect essays/hand out permission forms</a:t>
            </a:r>
            <a:endParaRPr lang="en-CA" dirty="0"/>
          </a:p>
          <a:p>
            <a:pPr marL="514350" indent="-514350">
              <a:buAutoNum type="arabicPeriod"/>
            </a:pPr>
            <a:r>
              <a:rPr lang="en-CA" dirty="0"/>
              <a:t>Note and Discussion </a:t>
            </a:r>
          </a:p>
          <a:p>
            <a:pPr marL="514350" indent="-514350">
              <a:buAutoNum type="arabicPeriod"/>
            </a:pPr>
            <a:r>
              <a:rPr lang="en-CA" dirty="0"/>
              <a:t>Reading assignment</a:t>
            </a:r>
          </a:p>
        </p:txBody>
      </p:sp>
    </p:spTree>
    <p:extLst>
      <p:ext uri="{BB962C8B-B14F-4D97-AF65-F5344CB8AC3E}">
        <p14:creationId xmlns:p14="http://schemas.microsoft.com/office/powerpoint/2010/main" val="30470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was France Like in the 1700s?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Most advanced country in Europe</a:t>
            </a:r>
          </a:p>
          <a:p>
            <a:r>
              <a:rPr lang="en-CA" dirty="0"/>
              <a:t>Emulated by others</a:t>
            </a:r>
          </a:p>
          <a:p>
            <a:r>
              <a:rPr lang="en-CA" dirty="0"/>
              <a:t>Others loved the language and culture of France</a:t>
            </a:r>
          </a:p>
          <a:p>
            <a:r>
              <a:rPr lang="en-CA" dirty="0"/>
              <a:t>Looks can be deceiving</a:t>
            </a:r>
          </a:p>
          <a:p>
            <a:r>
              <a:rPr lang="en-CA" dirty="0"/>
              <a:t>Bad harvests, high prices, high taxes, and Enlightenment ideas were causing </a:t>
            </a:r>
            <a:r>
              <a:rPr lang="en-CA" dirty="0">
                <a:solidFill>
                  <a:srgbClr val="7030A0"/>
                </a:solidFill>
              </a:rPr>
              <a:t>unrest</a:t>
            </a:r>
          </a:p>
        </p:txBody>
      </p:sp>
    </p:spTree>
    <p:extLst>
      <p:ext uri="{BB962C8B-B14F-4D97-AF65-F5344CB8AC3E}">
        <p14:creationId xmlns:p14="http://schemas.microsoft.com/office/powerpoint/2010/main" val="321569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Revolution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4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 France’s Old Order “</a:t>
            </a:r>
            <a:r>
              <a:rPr lang="en-CA" dirty="0" err="1" smtClean="0"/>
              <a:t>Ancien</a:t>
            </a:r>
            <a:r>
              <a:rPr lang="en-CA" dirty="0" smtClean="0"/>
              <a:t> </a:t>
            </a:r>
            <a:r>
              <a:rPr lang="en-CA" dirty="0" err="1" smtClean="0"/>
              <a:t>Régime</a:t>
            </a:r>
            <a:r>
              <a:rPr lang="en-CA" dirty="0" smtClean="0"/>
              <a:t>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Social classes divided into 3 estates</a:t>
            </a:r>
          </a:p>
          <a:p>
            <a:r>
              <a:rPr lang="en-CA" dirty="0"/>
              <a:t>Inequities led to trouble</a:t>
            </a:r>
          </a:p>
          <a:p>
            <a:endParaRPr lang="en-CA" dirty="0"/>
          </a:p>
          <a:p>
            <a:r>
              <a:rPr lang="en-CA" dirty="0"/>
              <a:t>The Privileged </a:t>
            </a:r>
            <a:r>
              <a:rPr lang="en-CA" dirty="0" smtClean="0"/>
              <a:t>Estates made up 3% of the population</a:t>
            </a:r>
          </a:p>
          <a:p>
            <a:pPr marL="0" indent="0">
              <a:buNone/>
            </a:pPr>
            <a:r>
              <a:rPr lang="en-US" b="1" dirty="0" smtClean="0"/>
              <a:t>First Estate</a:t>
            </a:r>
            <a:r>
              <a:rPr lang="en-US" dirty="0" smtClean="0"/>
              <a:t>:  clergy of the RC Church</a:t>
            </a:r>
          </a:p>
          <a:p>
            <a:r>
              <a:rPr lang="en-US" dirty="0" smtClean="0"/>
              <a:t>Scorned enlightenment ideas</a:t>
            </a:r>
          </a:p>
          <a:p>
            <a:r>
              <a:rPr lang="en-US" dirty="0" smtClean="0"/>
              <a:t>Less than 1% of the population; 10% of the land; 2% taxes</a:t>
            </a:r>
          </a:p>
          <a:p>
            <a:pPr marL="0" indent="0">
              <a:buNone/>
            </a:pPr>
            <a:r>
              <a:rPr lang="en-US" b="1" dirty="0" smtClean="0"/>
              <a:t>Second Estate</a:t>
            </a:r>
            <a:r>
              <a:rPr lang="en-US" dirty="0" smtClean="0"/>
              <a:t>: rich nobles, highest offices in gov’t </a:t>
            </a:r>
          </a:p>
          <a:p>
            <a:r>
              <a:rPr lang="en-US" dirty="0" smtClean="0"/>
              <a:t>Disagreed about Enlightenment ideas</a:t>
            </a:r>
          </a:p>
          <a:p>
            <a:r>
              <a:rPr lang="en-US" dirty="0" smtClean="0"/>
              <a:t>2% of pop; 25% of land; no </a:t>
            </a:r>
            <a:r>
              <a:rPr lang="en-US" dirty="0" smtClean="0">
                <a:solidFill>
                  <a:srgbClr val="7030A0"/>
                </a:solidFill>
              </a:rPr>
              <a:t>taxes</a:t>
            </a:r>
            <a:endParaRPr lang="en-CA" dirty="0">
              <a:solidFill>
                <a:srgbClr val="7030A0"/>
              </a:solidFill>
            </a:endParaRP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9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505"/>
            <a:ext cx="10515600" cy="59844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Third Estate: </a:t>
            </a:r>
            <a:r>
              <a:rPr lang="en-US" dirty="0" smtClean="0"/>
              <a:t>divided into 3 groups; 97% of the pop</a:t>
            </a:r>
          </a:p>
          <a:p>
            <a:pPr marL="571500" indent="-571500">
              <a:buAutoNum type="romanLcParenR"/>
            </a:pPr>
            <a:r>
              <a:rPr lang="en-US" dirty="0" smtClean="0"/>
              <a:t>The Bourgeoisie (middle classes), bankers, factory owners, merchants, etc. </a:t>
            </a:r>
          </a:p>
          <a:p>
            <a:r>
              <a:rPr lang="en-US" dirty="0" smtClean="0"/>
              <a:t>Well-educated, believed Enlightenment ideas</a:t>
            </a:r>
          </a:p>
          <a:p>
            <a:r>
              <a:rPr lang="en-US" dirty="0" smtClean="0"/>
              <a:t>Paid high taxes and lacked privileges</a:t>
            </a:r>
          </a:p>
          <a:p>
            <a:r>
              <a:rPr lang="en-US" dirty="0" smtClean="0"/>
              <a:t>Felt they deserved more… a greater degree of political power</a:t>
            </a:r>
          </a:p>
          <a:p>
            <a:pPr marL="0" indent="0">
              <a:buNone/>
            </a:pPr>
            <a:r>
              <a:rPr lang="en-US" dirty="0" smtClean="0"/>
              <a:t>ii)     </a:t>
            </a:r>
            <a:r>
              <a:rPr lang="en-US" dirty="0" smtClean="0"/>
              <a:t>Workers </a:t>
            </a:r>
            <a:r>
              <a:rPr lang="en-US" dirty="0" smtClean="0"/>
              <a:t>in the cities, tradespeople, domestics, apprentices</a:t>
            </a:r>
          </a:p>
          <a:p>
            <a:r>
              <a:rPr lang="en-US" dirty="0" smtClean="0"/>
              <a:t>Low wages, often out of work, hungry, had to steal what they needed</a:t>
            </a:r>
          </a:p>
          <a:p>
            <a:pPr marL="0" indent="0">
              <a:buNone/>
            </a:pPr>
            <a:r>
              <a:rPr lang="en-US" dirty="0" smtClean="0"/>
              <a:t>iii)   Peasants</a:t>
            </a:r>
            <a:r>
              <a:rPr lang="en-US" dirty="0" smtClean="0"/>
              <a:t>, 80% of the pop, ½ income went to taxes, Church, dues to nobles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Peasants and urban poor resented 1 &amp; 2 for privilege and special treatment</a:t>
            </a:r>
          </a:p>
          <a:p>
            <a:r>
              <a:rPr lang="en-US" dirty="0" smtClean="0"/>
              <a:t>Eager for </a:t>
            </a:r>
            <a:r>
              <a:rPr lang="en-US" dirty="0" smtClean="0">
                <a:solidFill>
                  <a:srgbClr val="7030A0"/>
                </a:solidFill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3935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mrsommerglobal10.pbworks.com/f/1268657358/three%20e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05" y="186499"/>
            <a:ext cx="9172135" cy="63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Enlightenment Ideas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Ideas were spreading among 3</a:t>
            </a:r>
            <a:r>
              <a:rPr lang="en-US" baseline="30000" dirty="0" smtClean="0"/>
              <a:t>rd</a:t>
            </a:r>
            <a:r>
              <a:rPr lang="en-US" dirty="0" smtClean="0"/>
              <a:t> estate</a:t>
            </a:r>
          </a:p>
          <a:p>
            <a:r>
              <a:rPr lang="en-US" dirty="0" smtClean="0"/>
              <a:t>Inspired by American Revolution</a:t>
            </a:r>
          </a:p>
          <a:p>
            <a:r>
              <a:rPr lang="en-US" dirty="0" smtClean="0"/>
              <a:t>Questioned traditional structure of society</a:t>
            </a:r>
          </a:p>
          <a:p>
            <a:r>
              <a:rPr lang="en-US" dirty="0" smtClean="0"/>
              <a:t>Began to demand equality, liberty, and </a:t>
            </a:r>
            <a:r>
              <a:rPr lang="en-US" dirty="0" smtClean="0">
                <a:solidFill>
                  <a:srgbClr val="7030A0"/>
                </a:solidFill>
              </a:rPr>
              <a:t>democracy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296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Economic Trouble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1780s economy in decline</a:t>
            </a:r>
          </a:p>
          <a:p>
            <a:r>
              <a:rPr lang="en-US" dirty="0" smtClean="0"/>
              <a:t>Alarmed the bankers, merchants, etc. </a:t>
            </a:r>
          </a:p>
          <a:p>
            <a:r>
              <a:rPr lang="en-US" dirty="0" smtClean="0"/>
              <a:t>While production and trade were expanding, high taxes made it impossible to make a profit</a:t>
            </a:r>
          </a:p>
          <a:p>
            <a:r>
              <a:rPr lang="en-US" dirty="0" smtClean="0"/>
              <a:t>Cost of living was rising</a:t>
            </a:r>
          </a:p>
          <a:p>
            <a:r>
              <a:rPr lang="en-US" dirty="0" smtClean="0"/>
              <a:t>Bad weather led to crop failures, led to grain shortage</a:t>
            </a:r>
            <a:r>
              <a:rPr lang="en-CA" dirty="0" smtClean="0"/>
              <a:t>, cost of bread </a:t>
            </a:r>
            <a:r>
              <a:rPr lang="en-CA" dirty="0" smtClean="0">
                <a:solidFill>
                  <a:srgbClr val="7030A0"/>
                </a:solidFill>
              </a:rPr>
              <a:t>doubled</a:t>
            </a:r>
          </a:p>
        </p:txBody>
      </p:sp>
    </p:spTree>
    <p:extLst>
      <p:ext uri="{BB962C8B-B14F-4D97-AF65-F5344CB8AC3E}">
        <p14:creationId xmlns:p14="http://schemas.microsoft.com/office/powerpoint/2010/main" val="13511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593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On the Eve of the French Revolution</vt:lpstr>
      <vt:lpstr>On the Eve of the French Revolution</vt:lpstr>
      <vt:lpstr>What was France Like in the 1700s? </vt:lpstr>
      <vt:lpstr>Causes of the Revolution</vt:lpstr>
      <vt:lpstr>1.  France’s Old Order “Ancien Régime”</vt:lpstr>
      <vt:lpstr>PowerPoint Presentation</vt:lpstr>
      <vt:lpstr>PowerPoint Presentation</vt:lpstr>
      <vt:lpstr>2.  Enlightenment Ideas </vt:lpstr>
      <vt:lpstr>3.  Economic Trouble</vt:lpstr>
      <vt:lpstr>PowerPoint Presentation</vt:lpstr>
      <vt:lpstr>4.  Weak Leadership</vt:lpstr>
      <vt:lpstr>Reading 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Eve of the French Revolution</dc:title>
  <dc:creator>Mairi .</dc:creator>
  <cp:lastModifiedBy>Bew, Mairi</cp:lastModifiedBy>
  <cp:revision>8</cp:revision>
  <cp:lastPrinted>2016-11-28T13:55:38Z</cp:lastPrinted>
  <dcterms:created xsi:type="dcterms:W3CDTF">2016-11-28T03:18:37Z</dcterms:created>
  <dcterms:modified xsi:type="dcterms:W3CDTF">2017-11-27T16:00:13Z</dcterms:modified>
</cp:coreProperties>
</file>