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60" r:id="rId5"/>
    <p:sldId id="262" r:id="rId6"/>
    <p:sldId id="259" r:id="rId7"/>
    <p:sldId id="261" r:id="rId8"/>
    <p:sldId id="263" r:id="rId9"/>
    <p:sldId id="264" r:id="rId10"/>
  </p:sldIdLst>
  <p:sldSz cx="12192000" cy="6858000"/>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1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EED0125B-6305-43D8-A1E7-5526A2DD1BDF}" type="datetimeFigureOut">
              <a:rPr lang="en-CA" smtClean="0"/>
              <a:t>13/09/2017</a:t>
            </a:fld>
            <a:endParaRPr lang="en-CA"/>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80EA6E3A-D3D8-4F9A-8885-05BB273FF060}" type="slidenum">
              <a:rPr lang="en-CA" smtClean="0"/>
              <a:t>‹#›</a:t>
            </a:fld>
            <a:endParaRPr lang="en-CA"/>
          </a:p>
        </p:txBody>
      </p:sp>
    </p:spTree>
    <p:extLst>
      <p:ext uri="{BB962C8B-B14F-4D97-AF65-F5344CB8AC3E}">
        <p14:creationId xmlns:p14="http://schemas.microsoft.com/office/powerpoint/2010/main" val="14798736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BDA8062-06F5-4E6A-82B0-DAE65F2306C8}" type="datetimeFigureOut">
              <a:rPr lang="en-CA" smtClean="0"/>
              <a:t>13/09/2017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7218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DA8062-06F5-4E6A-82B0-DAE65F2306C8}" type="datetimeFigureOut">
              <a:rPr lang="en-CA" smtClean="0"/>
              <a:t>13/09/2017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51517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DA8062-06F5-4E6A-82B0-DAE65F2306C8}" type="datetimeFigureOut">
              <a:rPr lang="en-CA" smtClean="0"/>
              <a:t>13/09/2017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348734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DA8062-06F5-4E6A-82B0-DAE65F2306C8}" type="datetimeFigureOut">
              <a:rPr lang="en-CA" smtClean="0"/>
              <a:t>13/09/2017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212391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DA8062-06F5-4E6A-82B0-DAE65F2306C8}" type="datetimeFigureOut">
              <a:rPr lang="en-CA" smtClean="0"/>
              <a:t>13/09/2017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96097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BDA8062-06F5-4E6A-82B0-DAE65F2306C8}" type="datetimeFigureOut">
              <a:rPr lang="en-CA" smtClean="0"/>
              <a:t>13/09/2017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221224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BDA8062-06F5-4E6A-82B0-DAE65F2306C8}" type="datetimeFigureOut">
              <a:rPr lang="en-CA" smtClean="0"/>
              <a:t>13/09/2017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259634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BDA8062-06F5-4E6A-82B0-DAE65F2306C8}" type="datetimeFigureOut">
              <a:rPr lang="en-CA" smtClean="0"/>
              <a:t>13/09/2017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337181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A8062-06F5-4E6A-82B0-DAE65F2306C8}" type="datetimeFigureOut">
              <a:rPr lang="en-CA" smtClean="0"/>
              <a:t>13/09/2017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348578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DA8062-06F5-4E6A-82B0-DAE65F2306C8}" type="datetimeFigureOut">
              <a:rPr lang="en-CA" smtClean="0"/>
              <a:t>13/09/2017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391556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DA8062-06F5-4E6A-82B0-DAE65F2306C8}" type="datetimeFigureOut">
              <a:rPr lang="en-CA" smtClean="0"/>
              <a:t>13/09/2017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8BE145-4532-422C-B648-1FAA8A3ED6C8}" type="slidenum">
              <a:rPr lang="en-CA" smtClean="0"/>
              <a:t>‹#›</a:t>
            </a:fld>
            <a:endParaRPr lang="en-CA"/>
          </a:p>
        </p:txBody>
      </p:sp>
    </p:spTree>
    <p:extLst>
      <p:ext uri="{BB962C8B-B14F-4D97-AF65-F5344CB8AC3E}">
        <p14:creationId xmlns:p14="http://schemas.microsoft.com/office/powerpoint/2010/main" val="24115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A8062-06F5-4E6A-82B0-DAE65F2306C8}" type="datetimeFigureOut">
              <a:rPr lang="en-CA" smtClean="0"/>
              <a:t>13/09/2017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BE145-4532-422C-B648-1FAA8A3ED6C8}" type="slidenum">
              <a:rPr lang="en-CA" smtClean="0"/>
              <a:t>‹#›</a:t>
            </a:fld>
            <a:endParaRPr lang="en-CA"/>
          </a:p>
        </p:txBody>
      </p:sp>
    </p:spTree>
    <p:extLst>
      <p:ext uri="{BB962C8B-B14F-4D97-AF65-F5344CB8AC3E}">
        <p14:creationId xmlns:p14="http://schemas.microsoft.com/office/powerpoint/2010/main" val="235558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Six Cities in 1500</a:t>
            </a:r>
          </a:p>
        </p:txBody>
      </p:sp>
      <p:sp>
        <p:nvSpPr>
          <p:cNvPr id="3" name="Subtitle 2"/>
          <p:cNvSpPr>
            <a:spLocks noGrp="1"/>
          </p:cNvSpPr>
          <p:nvPr>
            <p:ph type="subTitle" idx="1"/>
          </p:nvPr>
        </p:nvSpPr>
        <p:spPr/>
        <p:txBody>
          <a:bodyPr/>
          <a:lstStyle/>
          <a:p>
            <a:r>
              <a:rPr lang="en-CA" dirty="0"/>
              <a:t>CHY 4C/U</a:t>
            </a:r>
          </a:p>
          <a:p>
            <a:r>
              <a:rPr lang="en-CA" dirty="0"/>
              <a:t>Lesson 3 </a:t>
            </a:r>
          </a:p>
        </p:txBody>
      </p:sp>
    </p:spTree>
    <p:extLst>
      <p:ext uri="{BB962C8B-B14F-4D97-AF65-F5344CB8AC3E}">
        <p14:creationId xmlns:p14="http://schemas.microsoft.com/office/powerpoint/2010/main" val="9167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Six Cities in 1500</a:t>
            </a:r>
          </a:p>
        </p:txBody>
      </p:sp>
      <p:sp>
        <p:nvSpPr>
          <p:cNvPr id="3" name="Content Placeholder 2"/>
          <p:cNvSpPr>
            <a:spLocks noGrp="1"/>
          </p:cNvSpPr>
          <p:nvPr>
            <p:ph idx="1"/>
          </p:nvPr>
        </p:nvSpPr>
        <p:spPr/>
        <p:txBody>
          <a:bodyPr/>
          <a:lstStyle/>
          <a:p>
            <a:pPr marL="0" indent="0">
              <a:buNone/>
            </a:pPr>
            <a:r>
              <a:rPr lang="en-CA" dirty="0"/>
              <a:t>Learning Goal: </a:t>
            </a:r>
          </a:p>
          <a:p>
            <a:pPr marL="0" indent="0">
              <a:buNone/>
            </a:pPr>
            <a:r>
              <a:rPr lang="en-CA" dirty="0"/>
              <a:t>Identify the qualities of a successful city and explain that cities legacy to the modern world. </a:t>
            </a:r>
          </a:p>
          <a:p>
            <a:pPr marL="0" indent="0">
              <a:buNone/>
            </a:pPr>
            <a:endParaRPr lang="en-CA" dirty="0"/>
          </a:p>
          <a:p>
            <a:pPr marL="514350" indent="-514350">
              <a:buAutoNum type="arabicPeriod"/>
            </a:pPr>
            <a:r>
              <a:rPr lang="en-CA" dirty="0"/>
              <a:t>Map of the World Discussion. Where are these places? </a:t>
            </a:r>
          </a:p>
          <a:p>
            <a:pPr marL="514350" indent="-514350">
              <a:buAutoNum type="arabicPeriod"/>
            </a:pPr>
            <a:r>
              <a:rPr lang="en-CA" dirty="0"/>
              <a:t>Quiet reading and note making</a:t>
            </a:r>
          </a:p>
          <a:p>
            <a:pPr marL="514350" indent="-514350">
              <a:buAutoNum type="arabicPeriod"/>
            </a:pPr>
            <a:r>
              <a:rPr lang="en-CA" dirty="0"/>
              <a:t>Small group discussion and analysis</a:t>
            </a:r>
          </a:p>
          <a:p>
            <a:pPr marL="514350" indent="-514350">
              <a:buAutoNum type="arabicPeriod"/>
            </a:pPr>
            <a:r>
              <a:rPr lang="en-CA" dirty="0"/>
              <a:t>Share with the class what has been learned.  </a:t>
            </a:r>
          </a:p>
        </p:txBody>
      </p:sp>
    </p:spTree>
    <p:extLst>
      <p:ext uri="{BB962C8B-B14F-4D97-AF65-F5344CB8AC3E}">
        <p14:creationId xmlns:p14="http://schemas.microsoft.com/office/powerpoint/2010/main" val="29409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World in 1450</a:t>
            </a:r>
          </a:p>
        </p:txBody>
      </p:sp>
      <p:sp>
        <p:nvSpPr>
          <p:cNvPr id="3" name="Content Placeholder 2"/>
          <p:cNvSpPr>
            <a:spLocks noGrp="1"/>
          </p:cNvSpPr>
          <p:nvPr>
            <p:ph idx="1"/>
          </p:nvPr>
        </p:nvSpPr>
        <p:spPr>
          <a:xfrm>
            <a:off x="838200" y="1825625"/>
            <a:ext cx="10515600" cy="4351338"/>
          </a:xfrm>
        </p:spPr>
        <p:txBody>
          <a:bodyPr/>
          <a:lstStyle/>
          <a:p>
            <a:endParaRPr lang="en-CA"/>
          </a:p>
        </p:txBody>
      </p:sp>
      <p:pic>
        <p:nvPicPr>
          <p:cNvPr id="1026" name="Picture 2" descr="http://vignette2.wikia.nocookie.net/althistory/images/9/94/Principia_Moderni_Map_1450.png/revision/latest?cb=20110220053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326079"/>
            <a:ext cx="12192000" cy="5641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4730" y="3445565"/>
            <a:ext cx="1510748" cy="369332"/>
          </a:xfrm>
          <a:prstGeom prst="rect">
            <a:avLst/>
          </a:prstGeom>
          <a:noFill/>
        </p:spPr>
        <p:txBody>
          <a:bodyPr wrap="square" rtlCol="0">
            <a:spAutoFit/>
          </a:bodyPr>
          <a:lstStyle/>
          <a:p>
            <a:r>
              <a:rPr lang="en-CA" dirty="0" err="1"/>
              <a:t>Tenochtitlán</a:t>
            </a:r>
            <a:endParaRPr lang="en-CA" dirty="0"/>
          </a:p>
        </p:txBody>
      </p:sp>
      <p:sp>
        <p:nvSpPr>
          <p:cNvPr id="6" name="TextBox 5"/>
          <p:cNvSpPr txBox="1"/>
          <p:nvPr/>
        </p:nvSpPr>
        <p:spPr>
          <a:xfrm>
            <a:off x="6241774" y="2729948"/>
            <a:ext cx="1656522" cy="369332"/>
          </a:xfrm>
          <a:prstGeom prst="rect">
            <a:avLst/>
          </a:prstGeom>
          <a:noFill/>
        </p:spPr>
        <p:txBody>
          <a:bodyPr wrap="square" rtlCol="0">
            <a:spAutoFit/>
          </a:bodyPr>
          <a:lstStyle/>
          <a:p>
            <a:r>
              <a:rPr lang="en-CA" dirty="0"/>
              <a:t>Constantinople</a:t>
            </a:r>
          </a:p>
        </p:txBody>
      </p:sp>
      <p:sp>
        <p:nvSpPr>
          <p:cNvPr id="7" name="TextBox 6"/>
          <p:cNvSpPr txBox="1"/>
          <p:nvPr/>
        </p:nvSpPr>
        <p:spPr>
          <a:xfrm>
            <a:off x="4929809" y="3617843"/>
            <a:ext cx="1311965" cy="369332"/>
          </a:xfrm>
          <a:prstGeom prst="rect">
            <a:avLst/>
          </a:prstGeom>
          <a:noFill/>
        </p:spPr>
        <p:txBody>
          <a:bodyPr wrap="square" rtlCol="0">
            <a:spAutoFit/>
          </a:bodyPr>
          <a:lstStyle/>
          <a:p>
            <a:r>
              <a:rPr lang="en-CA" dirty="0"/>
              <a:t>Timbuktu</a:t>
            </a:r>
          </a:p>
        </p:txBody>
      </p:sp>
      <p:sp>
        <p:nvSpPr>
          <p:cNvPr id="8" name="TextBox 7"/>
          <p:cNvSpPr txBox="1"/>
          <p:nvPr/>
        </p:nvSpPr>
        <p:spPr>
          <a:xfrm>
            <a:off x="9647583" y="2478157"/>
            <a:ext cx="1192695" cy="369332"/>
          </a:xfrm>
          <a:prstGeom prst="rect">
            <a:avLst/>
          </a:prstGeom>
          <a:noFill/>
        </p:spPr>
        <p:txBody>
          <a:bodyPr wrap="square" rtlCol="0">
            <a:spAutoFit/>
          </a:bodyPr>
          <a:lstStyle/>
          <a:p>
            <a:r>
              <a:rPr lang="en-CA" dirty="0"/>
              <a:t>Beijing</a:t>
            </a:r>
          </a:p>
        </p:txBody>
      </p:sp>
      <p:sp>
        <p:nvSpPr>
          <p:cNvPr id="9" name="TextBox 8"/>
          <p:cNvSpPr txBox="1"/>
          <p:nvPr/>
        </p:nvSpPr>
        <p:spPr>
          <a:xfrm>
            <a:off x="5088835" y="2729948"/>
            <a:ext cx="1007165" cy="369332"/>
          </a:xfrm>
          <a:prstGeom prst="rect">
            <a:avLst/>
          </a:prstGeom>
          <a:noFill/>
        </p:spPr>
        <p:txBody>
          <a:bodyPr wrap="square" rtlCol="0">
            <a:spAutoFit/>
          </a:bodyPr>
          <a:lstStyle/>
          <a:p>
            <a:r>
              <a:rPr lang="en-CA" dirty="0"/>
              <a:t>Seville</a:t>
            </a:r>
          </a:p>
        </p:txBody>
      </p:sp>
      <p:sp>
        <p:nvSpPr>
          <p:cNvPr id="10" name="TextBox 9"/>
          <p:cNvSpPr txBox="1"/>
          <p:nvPr/>
        </p:nvSpPr>
        <p:spPr>
          <a:xfrm>
            <a:off x="7898296" y="3802509"/>
            <a:ext cx="1908313" cy="646331"/>
          </a:xfrm>
          <a:prstGeom prst="rect">
            <a:avLst/>
          </a:prstGeom>
          <a:noFill/>
        </p:spPr>
        <p:txBody>
          <a:bodyPr wrap="square" rtlCol="0">
            <a:spAutoFit/>
          </a:bodyPr>
          <a:lstStyle/>
          <a:p>
            <a:r>
              <a:rPr lang="en-CA" dirty="0"/>
              <a:t>Delhi/Agra/</a:t>
            </a:r>
          </a:p>
          <a:p>
            <a:r>
              <a:rPr lang="en-CA" dirty="0" err="1"/>
              <a:t>Fatehpur</a:t>
            </a:r>
            <a:r>
              <a:rPr lang="en-CA" dirty="0"/>
              <a:t> </a:t>
            </a:r>
            <a:r>
              <a:rPr lang="en-CA" dirty="0" err="1"/>
              <a:t>Sikri</a:t>
            </a:r>
            <a:endParaRPr lang="en-CA" dirty="0"/>
          </a:p>
        </p:txBody>
      </p:sp>
      <p:sp>
        <p:nvSpPr>
          <p:cNvPr id="18" name="SMARTInkShape-1"/>
          <p:cNvSpPr/>
          <p:nvPr>
            <p:custDataLst>
              <p:tags r:id="rId1"/>
            </p:custDataLst>
          </p:nvPr>
        </p:nvSpPr>
        <p:spPr>
          <a:xfrm>
            <a:off x="9382125" y="2643893"/>
            <a:ext cx="85449" cy="41329"/>
          </a:xfrm>
          <a:custGeom>
            <a:avLst/>
            <a:gdLst/>
            <a:ahLst/>
            <a:cxnLst/>
            <a:rect l="0" t="0" r="0" b="0"/>
            <a:pathLst>
              <a:path w="85449" h="41329">
                <a:moveTo>
                  <a:pt x="0" y="4057"/>
                </a:moveTo>
                <a:lnTo>
                  <a:pt x="0" y="4057"/>
                </a:lnTo>
                <a:lnTo>
                  <a:pt x="47454" y="4057"/>
                </a:lnTo>
                <a:lnTo>
                  <a:pt x="42518" y="4057"/>
                </a:lnTo>
                <a:lnTo>
                  <a:pt x="29297" y="9114"/>
                </a:lnTo>
                <a:lnTo>
                  <a:pt x="11749" y="21390"/>
                </a:lnTo>
                <a:lnTo>
                  <a:pt x="10513" y="25166"/>
                </a:lnTo>
                <a:lnTo>
                  <a:pt x="10184" y="27655"/>
                </a:lnTo>
                <a:lnTo>
                  <a:pt x="11023" y="29314"/>
                </a:lnTo>
                <a:lnTo>
                  <a:pt x="12640" y="30420"/>
                </a:lnTo>
                <a:lnTo>
                  <a:pt x="18318" y="31649"/>
                </a:lnTo>
                <a:lnTo>
                  <a:pt x="40133" y="32502"/>
                </a:lnTo>
                <a:lnTo>
                  <a:pt x="47117" y="29752"/>
                </a:lnTo>
                <a:lnTo>
                  <a:pt x="53749" y="26061"/>
                </a:lnTo>
                <a:lnTo>
                  <a:pt x="60225" y="24420"/>
                </a:lnTo>
                <a:lnTo>
                  <a:pt x="62375" y="22924"/>
                </a:lnTo>
                <a:lnTo>
                  <a:pt x="63808" y="20868"/>
                </a:lnTo>
                <a:lnTo>
                  <a:pt x="66109" y="15021"/>
                </a:lnTo>
                <a:lnTo>
                  <a:pt x="61451" y="8952"/>
                </a:lnTo>
                <a:lnTo>
                  <a:pt x="53417" y="6232"/>
                </a:lnTo>
                <a:lnTo>
                  <a:pt x="31013" y="4487"/>
                </a:lnTo>
                <a:lnTo>
                  <a:pt x="12481" y="9241"/>
                </a:lnTo>
                <a:lnTo>
                  <a:pt x="8321" y="11746"/>
                </a:lnTo>
                <a:lnTo>
                  <a:pt x="1095" y="21402"/>
                </a:lnTo>
                <a:lnTo>
                  <a:pt x="5381" y="32715"/>
                </a:lnTo>
                <a:lnTo>
                  <a:pt x="9937" y="35862"/>
                </a:lnTo>
                <a:lnTo>
                  <a:pt x="30461" y="40292"/>
                </a:lnTo>
                <a:lnTo>
                  <a:pt x="43878" y="41328"/>
                </a:lnTo>
                <a:lnTo>
                  <a:pt x="54073" y="38966"/>
                </a:lnTo>
                <a:lnTo>
                  <a:pt x="69242" y="28827"/>
                </a:lnTo>
                <a:lnTo>
                  <a:pt x="73108" y="22827"/>
                </a:lnTo>
                <a:lnTo>
                  <a:pt x="75589" y="15408"/>
                </a:lnTo>
                <a:lnTo>
                  <a:pt x="60871" y="6338"/>
                </a:lnTo>
                <a:lnTo>
                  <a:pt x="49631" y="485"/>
                </a:lnTo>
                <a:lnTo>
                  <a:pt x="34758" y="0"/>
                </a:lnTo>
                <a:lnTo>
                  <a:pt x="9453" y="3255"/>
                </a:lnTo>
                <a:lnTo>
                  <a:pt x="6302" y="4581"/>
                </a:lnTo>
                <a:lnTo>
                  <a:pt x="4201" y="6523"/>
                </a:lnTo>
                <a:lnTo>
                  <a:pt x="2801" y="8876"/>
                </a:lnTo>
                <a:lnTo>
                  <a:pt x="4067" y="17135"/>
                </a:lnTo>
                <a:lnTo>
                  <a:pt x="5886" y="22301"/>
                </a:lnTo>
                <a:lnTo>
                  <a:pt x="8158" y="25744"/>
                </a:lnTo>
                <a:lnTo>
                  <a:pt x="10730" y="28040"/>
                </a:lnTo>
                <a:lnTo>
                  <a:pt x="33163" y="38573"/>
                </a:lnTo>
                <a:lnTo>
                  <a:pt x="45078" y="40564"/>
                </a:lnTo>
                <a:lnTo>
                  <a:pt x="54607" y="38627"/>
                </a:lnTo>
                <a:lnTo>
                  <a:pt x="66466" y="32736"/>
                </a:lnTo>
                <a:lnTo>
                  <a:pt x="66613" y="27606"/>
                </a:lnTo>
                <a:lnTo>
                  <a:pt x="65575" y="26106"/>
                </a:lnTo>
                <a:lnTo>
                  <a:pt x="63826" y="25106"/>
                </a:lnTo>
                <a:lnTo>
                  <a:pt x="56971" y="23370"/>
                </a:lnTo>
                <a:lnTo>
                  <a:pt x="49064" y="23141"/>
                </a:lnTo>
                <a:lnTo>
                  <a:pt x="48585" y="24188"/>
                </a:lnTo>
                <a:lnTo>
                  <a:pt x="47751" y="31311"/>
                </a:lnTo>
                <a:lnTo>
                  <a:pt x="48768" y="31751"/>
                </a:lnTo>
                <a:lnTo>
                  <a:pt x="60893" y="32516"/>
                </a:lnTo>
                <a:lnTo>
                  <a:pt x="82569" y="24421"/>
                </a:lnTo>
                <a:lnTo>
                  <a:pt x="83621" y="22924"/>
                </a:lnTo>
                <a:lnTo>
                  <a:pt x="85448" y="15021"/>
                </a:lnTo>
                <a:lnTo>
                  <a:pt x="80587" y="8952"/>
                </a:lnTo>
                <a:lnTo>
                  <a:pt x="75328" y="6232"/>
                </a:lnTo>
                <a:lnTo>
                  <a:pt x="49534" y="4248"/>
                </a:lnTo>
                <a:lnTo>
                  <a:pt x="45723" y="4184"/>
                </a:lnTo>
                <a:lnTo>
                  <a:pt x="38665" y="6936"/>
                </a:lnTo>
                <a:lnTo>
                  <a:pt x="29166" y="13193"/>
                </a:lnTo>
                <a:lnTo>
                  <a:pt x="57150" y="135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SMARTInkShape-2"/>
          <p:cNvSpPr/>
          <p:nvPr>
            <p:custDataLst>
              <p:tags r:id="rId2"/>
            </p:custDataLst>
          </p:nvPr>
        </p:nvSpPr>
        <p:spPr>
          <a:xfrm>
            <a:off x="7868234" y="3886200"/>
            <a:ext cx="65573" cy="37582"/>
          </a:xfrm>
          <a:custGeom>
            <a:avLst/>
            <a:gdLst/>
            <a:ahLst/>
            <a:cxnLst/>
            <a:rect l="0" t="0" r="0" b="0"/>
            <a:pathLst>
              <a:path w="65573" h="37582">
                <a:moveTo>
                  <a:pt x="8941" y="9525"/>
                </a:moveTo>
                <a:lnTo>
                  <a:pt x="8941" y="9525"/>
                </a:lnTo>
                <a:lnTo>
                  <a:pt x="8941" y="0"/>
                </a:lnTo>
                <a:lnTo>
                  <a:pt x="8941" y="5057"/>
                </a:lnTo>
                <a:lnTo>
                  <a:pt x="9999" y="6546"/>
                </a:lnTo>
                <a:lnTo>
                  <a:pt x="11763" y="7539"/>
                </a:lnTo>
                <a:lnTo>
                  <a:pt x="18641" y="9263"/>
                </a:lnTo>
                <a:lnTo>
                  <a:pt x="23130" y="9409"/>
                </a:lnTo>
                <a:lnTo>
                  <a:pt x="56370" y="34"/>
                </a:lnTo>
                <a:lnTo>
                  <a:pt x="47429" y="1"/>
                </a:lnTo>
                <a:lnTo>
                  <a:pt x="42099" y="5057"/>
                </a:lnTo>
                <a:lnTo>
                  <a:pt x="39553" y="10361"/>
                </a:lnTo>
                <a:lnTo>
                  <a:pt x="37918" y="17333"/>
                </a:lnTo>
                <a:lnTo>
                  <a:pt x="45752" y="27100"/>
                </a:lnTo>
                <a:lnTo>
                  <a:pt x="47240" y="26534"/>
                </a:lnTo>
                <a:lnTo>
                  <a:pt x="54391" y="21737"/>
                </a:lnTo>
                <a:lnTo>
                  <a:pt x="65572" y="19155"/>
                </a:lnTo>
                <a:lnTo>
                  <a:pt x="60880" y="14025"/>
                </a:lnTo>
                <a:lnTo>
                  <a:pt x="55661" y="11525"/>
                </a:lnTo>
                <a:lnTo>
                  <a:pt x="43687" y="9920"/>
                </a:lnTo>
                <a:lnTo>
                  <a:pt x="16599" y="17761"/>
                </a:lnTo>
                <a:lnTo>
                  <a:pt x="14046" y="19249"/>
                </a:lnTo>
                <a:lnTo>
                  <a:pt x="12345" y="21299"/>
                </a:lnTo>
                <a:lnTo>
                  <a:pt x="10454" y="26400"/>
                </a:lnTo>
                <a:lnTo>
                  <a:pt x="9614" y="32194"/>
                </a:lnTo>
                <a:lnTo>
                  <a:pt x="10448" y="34163"/>
                </a:lnTo>
                <a:lnTo>
                  <a:pt x="12063" y="35475"/>
                </a:lnTo>
                <a:lnTo>
                  <a:pt x="16679" y="36933"/>
                </a:lnTo>
                <a:lnTo>
                  <a:pt x="22258" y="37581"/>
                </a:lnTo>
                <a:lnTo>
                  <a:pt x="52545" y="28369"/>
                </a:lnTo>
                <a:lnTo>
                  <a:pt x="59364" y="23897"/>
                </a:lnTo>
                <a:lnTo>
                  <a:pt x="63102" y="18382"/>
                </a:lnTo>
                <a:lnTo>
                  <a:pt x="64098" y="15430"/>
                </a:lnTo>
                <a:lnTo>
                  <a:pt x="63704" y="13461"/>
                </a:lnTo>
                <a:lnTo>
                  <a:pt x="62383" y="12149"/>
                </a:lnTo>
                <a:lnTo>
                  <a:pt x="40505" y="1477"/>
                </a:lnTo>
                <a:lnTo>
                  <a:pt x="16320" y="129"/>
                </a:lnTo>
                <a:lnTo>
                  <a:pt x="9398" y="2880"/>
                </a:lnTo>
                <a:lnTo>
                  <a:pt x="6071" y="5095"/>
                </a:lnTo>
                <a:lnTo>
                  <a:pt x="3852" y="7630"/>
                </a:lnTo>
                <a:lnTo>
                  <a:pt x="0" y="17337"/>
                </a:lnTo>
                <a:lnTo>
                  <a:pt x="864" y="17908"/>
                </a:lnTo>
                <a:lnTo>
                  <a:pt x="21822" y="19005"/>
                </a:lnTo>
                <a:lnTo>
                  <a:pt x="23878" y="17962"/>
                </a:lnTo>
                <a:lnTo>
                  <a:pt x="25249" y="16208"/>
                </a:lnTo>
                <a:lnTo>
                  <a:pt x="27831" y="11437"/>
                </a:lnTo>
                <a:lnTo>
                  <a:pt x="37076" y="508"/>
                </a:lnTo>
                <a:lnTo>
                  <a:pt x="23315" y="13"/>
                </a:lnTo>
                <a:lnTo>
                  <a:pt x="17799" y="2828"/>
                </a:lnTo>
                <a:lnTo>
                  <a:pt x="14846" y="5061"/>
                </a:lnTo>
                <a:lnTo>
                  <a:pt x="11566" y="10363"/>
                </a:lnTo>
                <a:lnTo>
                  <a:pt x="9094" y="18542"/>
                </a:lnTo>
                <a:lnTo>
                  <a:pt x="14043" y="18899"/>
                </a:lnTo>
                <a:lnTo>
                  <a:pt x="19323" y="16161"/>
                </a:lnTo>
                <a:lnTo>
                  <a:pt x="25197" y="12474"/>
                </a:lnTo>
                <a:lnTo>
                  <a:pt x="35685" y="9913"/>
                </a:lnTo>
                <a:lnTo>
                  <a:pt x="36295" y="8726"/>
                </a:lnTo>
                <a:lnTo>
                  <a:pt x="37355" y="1358"/>
                </a:lnTo>
                <a:lnTo>
                  <a:pt x="36350" y="905"/>
                </a:lnTo>
                <a:lnTo>
                  <a:pt x="10772" y="10"/>
                </a:lnTo>
                <a:lnTo>
                  <a:pt x="10162" y="1065"/>
                </a:lnTo>
                <a:lnTo>
                  <a:pt x="8941"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SMARTInkShape-3"/>
          <p:cNvSpPr/>
          <p:nvPr>
            <p:custDataLst>
              <p:tags r:id="rId3"/>
            </p:custDataLst>
          </p:nvPr>
        </p:nvSpPr>
        <p:spPr>
          <a:xfrm>
            <a:off x="5982392" y="3000375"/>
            <a:ext cx="94206" cy="27798"/>
          </a:xfrm>
          <a:custGeom>
            <a:avLst/>
            <a:gdLst/>
            <a:ahLst/>
            <a:cxnLst/>
            <a:rect l="0" t="0" r="0" b="0"/>
            <a:pathLst>
              <a:path w="94206" h="27798">
                <a:moveTo>
                  <a:pt x="18358" y="0"/>
                </a:moveTo>
                <a:lnTo>
                  <a:pt x="18358" y="0"/>
                </a:lnTo>
                <a:lnTo>
                  <a:pt x="18358" y="8201"/>
                </a:lnTo>
                <a:lnTo>
                  <a:pt x="13302" y="14189"/>
                </a:lnTo>
                <a:lnTo>
                  <a:pt x="12871" y="16868"/>
                </a:lnTo>
                <a:lnTo>
                  <a:pt x="13641" y="19712"/>
                </a:lnTo>
                <a:lnTo>
                  <a:pt x="15213" y="22666"/>
                </a:lnTo>
                <a:lnTo>
                  <a:pt x="18378" y="24636"/>
                </a:lnTo>
                <a:lnTo>
                  <a:pt x="35844" y="27797"/>
                </a:lnTo>
                <a:lnTo>
                  <a:pt x="67227" y="27414"/>
                </a:lnTo>
                <a:lnTo>
                  <a:pt x="94205" y="19165"/>
                </a:lnTo>
                <a:lnTo>
                  <a:pt x="47498" y="19050"/>
                </a:lnTo>
                <a:lnTo>
                  <a:pt x="37583" y="19050"/>
                </a:lnTo>
                <a:lnTo>
                  <a:pt x="42516" y="19050"/>
                </a:lnTo>
                <a:lnTo>
                  <a:pt x="47792" y="16228"/>
                </a:lnTo>
                <a:lnTo>
                  <a:pt x="53665" y="12504"/>
                </a:lnTo>
                <a:lnTo>
                  <a:pt x="66059" y="10113"/>
                </a:lnTo>
                <a:lnTo>
                  <a:pt x="69208" y="9917"/>
                </a:lnTo>
                <a:lnTo>
                  <a:pt x="71307" y="8728"/>
                </a:lnTo>
                <a:lnTo>
                  <a:pt x="72708" y="6877"/>
                </a:lnTo>
                <a:lnTo>
                  <a:pt x="73641" y="4585"/>
                </a:lnTo>
                <a:lnTo>
                  <a:pt x="73205" y="3056"/>
                </a:lnTo>
                <a:lnTo>
                  <a:pt x="71856" y="2038"/>
                </a:lnTo>
                <a:lnTo>
                  <a:pt x="69898" y="1358"/>
                </a:lnTo>
                <a:lnTo>
                  <a:pt x="36667" y="119"/>
                </a:lnTo>
                <a:lnTo>
                  <a:pt x="0" y="9410"/>
                </a:lnTo>
                <a:lnTo>
                  <a:pt x="33993" y="9522"/>
                </a:lnTo>
                <a:lnTo>
                  <a:pt x="38713" y="6701"/>
                </a:lnTo>
                <a:lnTo>
                  <a:pt x="46921" y="10"/>
                </a:lnTo>
                <a:lnTo>
                  <a:pt x="46933"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SMARTInkShape-4"/>
          <p:cNvSpPr/>
          <p:nvPr>
            <p:custDataLst>
              <p:tags r:id="rId4"/>
            </p:custDataLst>
          </p:nvPr>
        </p:nvSpPr>
        <p:spPr>
          <a:xfrm>
            <a:off x="4815414" y="3076701"/>
            <a:ext cx="51448" cy="33592"/>
          </a:xfrm>
          <a:custGeom>
            <a:avLst/>
            <a:gdLst/>
            <a:ahLst/>
            <a:cxnLst/>
            <a:rect l="0" t="0" r="0" b="0"/>
            <a:pathLst>
              <a:path w="51448" h="33592">
                <a:moveTo>
                  <a:pt x="23286" y="18924"/>
                </a:moveTo>
                <a:lnTo>
                  <a:pt x="23286" y="18924"/>
                </a:lnTo>
                <a:lnTo>
                  <a:pt x="23286" y="9433"/>
                </a:lnTo>
                <a:lnTo>
                  <a:pt x="13795" y="18890"/>
                </a:lnTo>
                <a:lnTo>
                  <a:pt x="13771" y="13857"/>
                </a:lnTo>
                <a:lnTo>
                  <a:pt x="14826" y="12371"/>
                </a:lnTo>
                <a:lnTo>
                  <a:pt x="16588" y="11381"/>
                </a:lnTo>
                <a:lnTo>
                  <a:pt x="18820" y="10720"/>
                </a:lnTo>
                <a:lnTo>
                  <a:pt x="20309" y="9221"/>
                </a:lnTo>
                <a:lnTo>
                  <a:pt x="21963" y="4734"/>
                </a:lnTo>
                <a:lnTo>
                  <a:pt x="23462" y="3114"/>
                </a:lnTo>
                <a:lnTo>
                  <a:pt x="31371" y="301"/>
                </a:lnTo>
                <a:lnTo>
                  <a:pt x="27328" y="0"/>
                </a:lnTo>
                <a:lnTo>
                  <a:pt x="25980" y="1017"/>
                </a:lnTo>
                <a:lnTo>
                  <a:pt x="13886" y="18774"/>
                </a:lnTo>
                <a:lnTo>
                  <a:pt x="39573" y="18923"/>
                </a:lnTo>
                <a:lnTo>
                  <a:pt x="40493" y="17865"/>
                </a:lnTo>
                <a:lnTo>
                  <a:pt x="42848" y="11319"/>
                </a:lnTo>
                <a:lnTo>
                  <a:pt x="51447" y="382"/>
                </a:lnTo>
                <a:lnTo>
                  <a:pt x="46682" y="25"/>
                </a:lnTo>
                <a:lnTo>
                  <a:pt x="41445" y="2763"/>
                </a:lnTo>
                <a:lnTo>
                  <a:pt x="35590" y="6450"/>
                </a:lnTo>
                <a:lnTo>
                  <a:pt x="26344" y="9583"/>
                </a:lnTo>
                <a:lnTo>
                  <a:pt x="4229" y="25823"/>
                </a:lnTo>
                <a:lnTo>
                  <a:pt x="1056" y="26699"/>
                </a:lnTo>
                <a:lnTo>
                  <a:pt x="0" y="28340"/>
                </a:lnTo>
                <a:lnTo>
                  <a:pt x="354" y="30493"/>
                </a:lnTo>
                <a:lnTo>
                  <a:pt x="1648" y="32987"/>
                </a:lnTo>
                <a:lnTo>
                  <a:pt x="3569" y="33591"/>
                </a:lnTo>
                <a:lnTo>
                  <a:pt x="5908" y="32935"/>
                </a:lnTo>
                <a:lnTo>
                  <a:pt x="11329" y="30443"/>
                </a:lnTo>
                <a:lnTo>
                  <a:pt x="21502" y="28711"/>
                </a:lnTo>
                <a:lnTo>
                  <a:pt x="32811" y="189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SMARTInkShape-5"/>
          <p:cNvSpPr/>
          <p:nvPr>
            <p:custDataLst>
              <p:tags r:id="rId5"/>
            </p:custDataLst>
          </p:nvPr>
        </p:nvSpPr>
        <p:spPr>
          <a:xfrm>
            <a:off x="4800600" y="3981450"/>
            <a:ext cx="28531" cy="38101"/>
          </a:xfrm>
          <a:custGeom>
            <a:avLst/>
            <a:gdLst/>
            <a:ahLst/>
            <a:cxnLst/>
            <a:rect l="0" t="0" r="0" b="0"/>
            <a:pathLst>
              <a:path w="28531" h="38101">
                <a:moveTo>
                  <a:pt x="9525" y="9525"/>
                </a:moveTo>
                <a:lnTo>
                  <a:pt x="9525" y="9525"/>
                </a:lnTo>
                <a:lnTo>
                  <a:pt x="0" y="9525"/>
                </a:lnTo>
                <a:lnTo>
                  <a:pt x="8201" y="9525"/>
                </a:lnTo>
                <a:lnTo>
                  <a:pt x="8642" y="8467"/>
                </a:lnTo>
                <a:lnTo>
                  <a:pt x="9524" y="10"/>
                </a:lnTo>
                <a:lnTo>
                  <a:pt x="9525" y="5059"/>
                </a:lnTo>
                <a:lnTo>
                  <a:pt x="8466" y="6548"/>
                </a:lnTo>
                <a:lnTo>
                  <a:pt x="6703" y="7540"/>
                </a:lnTo>
                <a:lnTo>
                  <a:pt x="4468" y="8202"/>
                </a:lnTo>
                <a:lnTo>
                  <a:pt x="4037" y="7584"/>
                </a:lnTo>
                <a:lnTo>
                  <a:pt x="8593" y="1208"/>
                </a:lnTo>
                <a:lnTo>
                  <a:pt x="7845" y="805"/>
                </a:lnTo>
                <a:lnTo>
                  <a:pt x="3853" y="239"/>
                </a:lnTo>
                <a:lnTo>
                  <a:pt x="18926" y="0"/>
                </a:lnTo>
                <a:lnTo>
                  <a:pt x="3239" y="16868"/>
                </a:lnTo>
                <a:lnTo>
                  <a:pt x="126" y="28056"/>
                </a:lnTo>
                <a:lnTo>
                  <a:pt x="14193" y="28562"/>
                </a:lnTo>
                <a:lnTo>
                  <a:pt x="19714" y="25746"/>
                </a:lnTo>
                <a:lnTo>
                  <a:pt x="28530" y="19084"/>
                </a:lnTo>
                <a:lnTo>
                  <a:pt x="20370" y="27254"/>
                </a:lnTo>
                <a:lnTo>
                  <a:pt x="14384" y="28184"/>
                </a:lnTo>
                <a:lnTo>
                  <a:pt x="12765" y="29372"/>
                </a:lnTo>
                <a:lnTo>
                  <a:pt x="9525"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5" name="SMARTInkShape-Group6"/>
          <p:cNvGrpSpPr/>
          <p:nvPr/>
        </p:nvGrpSpPr>
        <p:grpSpPr>
          <a:xfrm>
            <a:off x="1309616" y="3810000"/>
            <a:ext cx="89924" cy="38063"/>
            <a:chOff x="1309616" y="3810000"/>
            <a:chExt cx="89924" cy="38063"/>
          </a:xfrm>
        </p:grpSpPr>
        <p:sp>
          <p:nvSpPr>
            <p:cNvPr id="23" name="SMARTInkShape-6"/>
            <p:cNvSpPr/>
            <p:nvPr>
              <p:custDataLst>
                <p:tags r:id="rId6"/>
              </p:custDataLst>
            </p:nvPr>
          </p:nvSpPr>
          <p:spPr>
            <a:xfrm>
              <a:off x="1309616" y="3810000"/>
              <a:ext cx="65990" cy="36623"/>
            </a:xfrm>
            <a:custGeom>
              <a:avLst/>
              <a:gdLst/>
              <a:ahLst/>
              <a:cxnLst/>
              <a:rect l="0" t="0" r="0" b="0"/>
              <a:pathLst>
                <a:path w="65990" h="36623">
                  <a:moveTo>
                    <a:pt x="61984" y="0"/>
                  </a:moveTo>
                  <a:lnTo>
                    <a:pt x="61984" y="0"/>
                  </a:lnTo>
                  <a:lnTo>
                    <a:pt x="52575" y="0"/>
                  </a:lnTo>
                  <a:lnTo>
                    <a:pt x="52459" y="9491"/>
                  </a:lnTo>
                  <a:lnTo>
                    <a:pt x="44258" y="1321"/>
                  </a:lnTo>
                  <a:lnTo>
                    <a:pt x="44875" y="881"/>
                  </a:lnTo>
                  <a:lnTo>
                    <a:pt x="51251" y="116"/>
                  </a:lnTo>
                  <a:lnTo>
                    <a:pt x="47045" y="34"/>
                  </a:lnTo>
                  <a:lnTo>
                    <a:pt x="41939" y="2838"/>
                  </a:lnTo>
                  <a:lnTo>
                    <a:pt x="28852" y="14190"/>
                  </a:lnTo>
                  <a:lnTo>
                    <a:pt x="26092" y="19712"/>
                  </a:lnTo>
                  <a:lnTo>
                    <a:pt x="24013" y="33113"/>
                  </a:lnTo>
                  <a:lnTo>
                    <a:pt x="25028" y="34775"/>
                  </a:lnTo>
                  <a:lnTo>
                    <a:pt x="26764" y="35883"/>
                  </a:lnTo>
                  <a:lnTo>
                    <a:pt x="28979" y="36622"/>
                  </a:lnTo>
                  <a:lnTo>
                    <a:pt x="54478" y="29769"/>
                  </a:lnTo>
                  <a:lnTo>
                    <a:pt x="61470" y="26284"/>
                  </a:lnTo>
                  <a:lnTo>
                    <a:pt x="64817" y="23872"/>
                  </a:lnTo>
                  <a:lnTo>
                    <a:pt x="65989" y="21206"/>
                  </a:lnTo>
                  <a:lnTo>
                    <a:pt x="65712" y="18371"/>
                  </a:lnTo>
                  <a:lnTo>
                    <a:pt x="62720" y="11272"/>
                  </a:lnTo>
                  <a:lnTo>
                    <a:pt x="59489" y="10302"/>
                  </a:lnTo>
                  <a:lnTo>
                    <a:pt x="12279" y="9534"/>
                  </a:lnTo>
                  <a:lnTo>
                    <a:pt x="8143" y="9529"/>
                  </a:lnTo>
                  <a:lnTo>
                    <a:pt x="3482" y="12349"/>
                  </a:lnTo>
                  <a:lnTo>
                    <a:pt x="758" y="14582"/>
                  </a:lnTo>
                  <a:lnTo>
                    <a:pt x="0" y="16072"/>
                  </a:lnTo>
                  <a:lnTo>
                    <a:pt x="553" y="17065"/>
                  </a:lnTo>
                  <a:lnTo>
                    <a:pt x="3990" y="18167"/>
                  </a:lnTo>
                  <a:lnTo>
                    <a:pt x="22094" y="19016"/>
                  </a:lnTo>
                  <a:lnTo>
                    <a:pt x="31928" y="10846"/>
                  </a:lnTo>
                  <a:lnTo>
                    <a:pt x="31363" y="10406"/>
                  </a:lnTo>
                  <a:lnTo>
                    <a:pt x="25078" y="9641"/>
                  </a:lnTo>
                  <a:lnTo>
                    <a:pt x="24415" y="12398"/>
                  </a:lnTo>
                  <a:lnTo>
                    <a:pt x="23884"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SMARTInkShape-7"/>
            <p:cNvSpPr/>
            <p:nvPr>
              <p:custDataLst>
                <p:tags r:id="rId7"/>
              </p:custDataLst>
            </p:nvPr>
          </p:nvSpPr>
          <p:spPr>
            <a:xfrm>
              <a:off x="1314450" y="3819525"/>
              <a:ext cx="85090" cy="28538"/>
            </a:xfrm>
            <a:custGeom>
              <a:avLst/>
              <a:gdLst/>
              <a:ahLst/>
              <a:cxnLst/>
              <a:rect l="0" t="0" r="0" b="0"/>
              <a:pathLst>
                <a:path w="85090" h="28538">
                  <a:moveTo>
                    <a:pt x="9525" y="0"/>
                  </a:moveTo>
                  <a:lnTo>
                    <a:pt x="9525" y="0"/>
                  </a:lnTo>
                  <a:lnTo>
                    <a:pt x="1324" y="0"/>
                  </a:lnTo>
                  <a:lnTo>
                    <a:pt x="9494" y="0"/>
                  </a:lnTo>
                  <a:lnTo>
                    <a:pt x="4459" y="0"/>
                  </a:lnTo>
                  <a:lnTo>
                    <a:pt x="2973" y="1058"/>
                  </a:lnTo>
                  <a:lnTo>
                    <a:pt x="1982" y="2822"/>
                  </a:lnTo>
                  <a:lnTo>
                    <a:pt x="0" y="9525"/>
                  </a:lnTo>
                  <a:lnTo>
                    <a:pt x="13258" y="9525"/>
                  </a:lnTo>
                  <a:lnTo>
                    <a:pt x="56692" y="19226"/>
                  </a:lnTo>
                  <a:lnTo>
                    <a:pt x="85089" y="28449"/>
                  </a:lnTo>
                  <a:lnTo>
                    <a:pt x="80480" y="28537"/>
                  </a:lnTo>
                  <a:lnTo>
                    <a:pt x="75280" y="25736"/>
                  </a:lnTo>
                  <a:lnTo>
                    <a:pt x="60204" y="13384"/>
                  </a:lnTo>
                  <a:lnTo>
                    <a:pt x="47601" y="7465"/>
                  </a:lnTo>
                  <a:lnTo>
                    <a:pt x="41264" y="3318"/>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97748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6 very different cities in very different </a:t>
            </a:r>
            <a:br>
              <a:rPr lang="en-CA" dirty="0"/>
            </a:br>
            <a:r>
              <a:rPr lang="en-CA" dirty="0"/>
              <a:t>parts of the world: </a:t>
            </a:r>
          </a:p>
        </p:txBody>
      </p:sp>
      <p:sp>
        <p:nvSpPr>
          <p:cNvPr id="3" name="Content Placeholder 2"/>
          <p:cNvSpPr>
            <a:spLocks noGrp="1"/>
          </p:cNvSpPr>
          <p:nvPr>
            <p:ph idx="1"/>
          </p:nvPr>
        </p:nvSpPr>
        <p:spPr/>
        <p:txBody>
          <a:bodyPr/>
          <a:lstStyle/>
          <a:p>
            <a:pPr marL="0" indent="0">
              <a:buNone/>
            </a:pPr>
            <a:r>
              <a:rPr lang="en-CA" dirty="0"/>
              <a:t>Constantinople</a:t>
            </a:r>
          </a:p>
          <a:p>
            <a:pPr marL="0" indent="0">
              <a:buNone/>
            </a:pPr>
            <a:r>
              <a:rPr lang="en-CA" dirty="0"/>
              <a:t>Timbuktu</a:t>
            </a:r>
          </a:p>
          <a:p>
            <a:pPr marL="0" indent="0">
              <a:buNone/>
            </a:pPr>
            <a:r>
              <a:rPr lang="en-CA" dirty="0"/>
              <a:t>Seville</a:t>
            </a:r>
          </a:p>
          <a:p>
            <a:pPr marL="0" indent="0">
              <a:buNone/>
            </a:pPr>
            <a:r>
              <a:rPr lang="en-CA" dirty="0" err="1" smtClean="0"/>
              <a:t>Tenochtitlán</a:t>
            </a:r>
            <a:endParaRPr lang="en-CA" dirty="0"/>
          </a:p>
          <a:p>
            <a:pPr marL="0" indent="0">
              <a:buNone/>
            </a:pPr>
            <a:r>
              <a:rPr lang="en-CA" dirty="0"/>
              <a:t>Beijing</a:t>
            </a:r>
          </a:p>
          <a:p>
            <a:pPr marL="0" indent="0">
              <a:buNone/>
            </a:pPr>
            <a:r>
              <a:rPr lang="en-CA" dirty="0"/>
              <a:t>Delhi/Agra/</a:t>
            </a:r>
            <a:r>
              <a:rPr lang="en-CA" dirty="0" err="1"/>
              <a:t>Fatehpur</a:t>
            </a:r>
            <a:r>
              <a:rPr lang="en-CA" dirty="0"/>
              <a:t> </a:t>
            </a:r>
            <a:r>
              <a:rPr lang="en-CA" dirty="0" err="1"/>
              <a:t>Sikri</a:t>
            </a:r>
            <a:endParaRPr lang="en-CA" dirty="0"/>
          </a:p>
        </p:txBody>
      </p:sp>
    </p:spTree>
    <p:extLst>
      <p:ext uri="{BB962C8B-B14F-4D97-AF65-F5344CB8AC3E}">
        <p14:creationId xmlns:p14="http://schemas.microsoft.com/office/powerpoint/2010/main" val="3499480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1: </a:t>
            </a:r>
          </a:p>
        </p:txBody>
      </p:sp>
      <p:sp>
        <p:nvSpPr>
          <p:cNvPr id="3" name="Content Placeholder 2"/>
          <p:cNvSpPr>
            <a:spLocks noGrp="1"/>
          </p:cNvSpPr>
          <p:nvPr>
            <p:ph idx="1"/>
          </p:nvPr>
        </p:nvSpPr>
        <p:spPr>
          <a:xfrm>
            <a:off x="997226" y="1812373"/>
            <a:ext cx="10515600" cy="4351338"/>
          </a:xfrm>
        </p:spPr>
        <p:txBody>
          <a:bodyPr>
            <a:normAutofit lnSpcReduction="10000"/>
          </a:bodyPr>
          <a:lstStyle/>
          <a:p>
            <a:r>
              <a:rPr lang="en-CA" dirty="0"/>
              <a:t>Grab a textbook and sign it out!  It is yours for the semester.  Please be kind to it!  It may not be pretty but it has many stories to tell!  </a:t>
            </a:r>
          </a:p>
          <a:p>
            <a:endParaRPr lang="en-CA" dirty="0"/>
          </a:p>
          <a:p>
            <a:r>
              <a:rPr lang="en-CA" dirty="0"/>
              <a:t>Write </a:t>
            </a:r>
            <a:r>
              <a:rPr lang="en-CA" dirty="0" smtClean="0"/>
              <a:t>2017-18, </a:t>
            </a:r>
            <a:r>
              <a:rPr lang="en-CA" dirty="0"/>
              <a:t>your name, </a:t>
            </a:r>
            <a:r>
              <a:rPr lang="en-CA" dirty="0" err="1"/>
              <a:t>Ms</a:t>
            </a:r>
            <a:r>
              <a:rPr lang="en-CA" dirty="0"/>
              <a:t> Bew, and Room 224 in the front cover.  This is a big step towards </a:t>
            </a:r>
            <a:r>
              <a:rPr lang="en-CA" dirty="0" smtClean="0"/>
              <a:t>your immortality</a:t>
            </a:r>
            <a:r>
              <a:rPr lang="en-CA" dirty="0"/>
              <a:t>.  </a:t>
            </a:r>
          </a:p>
          <a:p>
            <a:endParaRPr lang="en-CA" dirty="0"/>
          </a:p>
          <a:p>
            <a:r>
              <a:rPr lang="en-CA" dirty="0"/>
              <a:t>Select one of the papers from the pink </a:t>
            </a:r>
            <a:r>
              <a:rPr lang="en-CA" dirty="0" smtClean="0"/>
              <a:t>bucket</a:t>
            </a:r>
          </a:p>
          <a:p>
            <a:endParaRPr lang="en-CA" dirty="0"/>
          </a:p>
          <a:p>
            <a:r>
              <a:rPr lang="en-CA" dirty="0"/>
              <a:t>Go back to your desk and find information about your city on pages 5-13.  </a:t>
            </a:r>
          </a:p>
        </p:txBody>
      </p:sp>
    </p:spTree>
    <p:extLst>
      <p:ext uri="{BB962C8B-B14F-4D97-AF65-F5344CB8AC3E}">
        <p14:creationId xmlns:p14="http://schemas.microsoft.com/office/powerpoint/2010/main" val="66502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CA" dirty="0"/>
              <a:t>Step 2: </a:t>
            </a:r>
          </a:p>
        </p:txBody>
      </p:sp>
      <p:sp>
        <p:nvSpPr>
          <p:cNvPr id="3" name="Content Placeholder 2"/>
          <p:cNvSpPr>
            <a:spLocks noGrp="1"/>
          </p:cNvSpPr>
          <p:nvPr>
            <p:ph idx="1"/>
          </p:nvPr>
        </p:nvSpPr>
        <p:spPr/>
        <p:txBody>
          <a:bodyPr/>
          <a:lstStyle/>
          <a:p>
            <a:pPr marL="0" indent="0">
              <a:buNone/>
            </a:pPr>
            <a:r>
              <a:rPr lang="en-US" dirty="0"/>
              <a:t>Answer these questions about your city. </a:t>
            </a:r>
            <a:endParaRPr lang="en-CA" dirty="0"/>
          </a:p>
          <a:p>
            <a:r>
              <a:rPr lang="en-CA" dirty="0"/>
              <a:t>How did communities develop in this city?</a:t>
            </a:r>
          </a:p>
          <a:p>
            <a:r>
              <a:rPr lang="en-CA" dirty="0"/>
              <a:t>What was the main change that took place over time, in this city? </a:t>
            </a:r>
          </a:p>
          <a:p>
            <a:r>
              <a:rPr lang="en-CA" dirty="0"/>
              <a:t>What significant ideas arose from this city that affected the rest of the world? </a:t>
            </a:r>
          </a:p>
          <a:p>
            <a:r>
              <a:rPr lang="en-CA" dirty="0"/>
              <a:t>Describe the social organization of this city? </a:t>
            </a:r>
          </a:p>
          <a:p>
            <a:r>
              <a:rPr lang="en-CA" dirty="0"/>
              <a:t>How much of the city’s evolution before 1500 was due to natural factors such as population and trade growth and how much to the intervention of rulers? </a:t>
            </a:r>
          </a:p>
          <a:p>
            <a:endParaRPr lang="en-CA" dirty="0"/>
          </a:p>
        </p:txBody>
      </p:sp>
    </p:spTree>
    <p:extLst>
      <p:ext uri="{BB962C8B-B14F-4D97-AF65-F5344CB8AC3E}">
        <p14:creationId xmlns:p14="http://schemas.microsoft.com/office/powerpoint/2010/main" val="3251589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3: </a:t>
            </a:r>
          </a:p>
        </p:txBody>
      </p:sp>
      <p:sp>
        <p:nvSpPr>
          <p:cNvPr id="3" name="Content Placeholder 2"/>
          <p:cNvSpPr>
            <a:spLocks noGrp="1"/>
          </p:cNvSpPr>
          <p:nvPr>
            <p:ph idx="1"/>
          </p:nvPr>
        </p:nvSpPr>
        <p:spPr/>
        <p:txBody>
          <a:bodyPr>
            <a:normAutofit/>
          </a:bodyPr>
          <a:lstStyle/>
          <a:p>
            <a:pPr marL="0" indent="0">
              <a:buNone/>
            </a:pPr>
            <a:r>
              <a:rPr lang="en-CA" dirty="0"/>
              <a:t>Gather with the other students who have read about the same city as you.  These should be groups of 3 or 4.  </a:t>
            </a:r>
          </a:p>
          <a:p>
            <a:pPr marL="0" indent="0">
              <a:buNone/>
            </a:pPr>
            <a:endParaRPr lang="en-CA" dirty="0"/>
          </a:p>
          <a:p>
            <a:pPr marL="0" indent="0">
              <a:buNone/>
            </a:pPr>
            <a:r>
              <a:rPr lang="en-CA" dirty="0"/>
              <a:t>Discuss the questions with each other to make sure that you all have strong, thoughtful answers.  </a:t>
            </a:r>
          </a:p>
          <a:p>
            <a:pPr marL="0" indent="0">
              <a:buNone/>
            </a:pPr>
            <a:endParaRPr lang="en-CA" dirty="0"/>
          </a:p>
          <a:p>
            <a:pPr marL="0" indent="0">
              <a:buNone/>
            </a:pPr>
            <a:r>
              <a:rPr lang="en-CA" dirty="0"/>
              <a:t>Together, evaluate the strengths and weaknesses of your city.  Make a few predictions for the future of your city.  Write down the answers.  Use a T-chart or other organizer if it helps.  </a:t>
            </a:r>
          </a:p>
        </p:txBody>
      </p:sp>
    </p:spTree>
    <p:extLst>
      <p:ext uri="{BB962C8B-B14F-4D97-AF65-F5344CB8AC3E}">
        <p14:creationId xmlns:p14="http://schemas.microsoft.com/office/powerpoint/2010/main" val="2143224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4: </a:t>
            </a:r>
          </a:p>
        </p:txBody>
      </p:sp>
      <p:sp>
        <p:nvSpPr>
          <p:cNvPr id="3" name="Content Placeholder 2"/>
          <p:cNvSpPr>
            <a:spLocks noGrp="1"/>
          </p:cNvSpPr>
          <p:nvPr>
            <p:ph idx="1"/>
          </p:nvPr>
        </p:nvSpPr>
        <p:spPr/>
        <p:txBody>
          <a:bodyPr>
            <a:normAutofit fontScale="92500" lnSpcReduction="20000"/>
          </a:bodyPr>
          <a:lstStyle/>
          <a:p>
            <a:pPr marL="0" indent="0">
              <a:buNone/>
            </a:pPr>
            <a:r>
              <a:rPr lang="en-CA" dirty="0"/>
              <a:t>Get </a:t>
            </a:r>
            <a:r>
              <a:rPr lang="en-CA" dirty="0" smtClean="0"/>
              <a:t>in </a:t>
            </a:r>
            <a:r>
              <a:rPr lang="en-CA" dirty="0"/>
              <a:t>to </a:t>
            </a:r>
            <a:r>
              <a:rPr lang="en-CA" dirty="0" smtClean="0"/>
              <a:t>groups </a:t>
            </a:r>
            <a:r>
              <a:rPr lang="en-CA" dirty="0"/>
              <a:t>based on the colour of paper you have.  </a:t>
            </a:r>
          </a:p>
          <a:p>
            <a:pPr marL="0" indent="0">
              <a:buNone/>
            </a:pPr>
            <a:endParaRPr lang="en-CA" dirty="0"/>
          </a:p>
          <a:p>
            <a:pPr marL="0" indent="0">
              <a:buNone/>
            </a:pPr>
            <a:r>
              <a:rPr lang="en-CA" dirty="0"/>
              <a:t>Compare and contrast each city through discussion and debate.  Remember to include ideas about the comparative strengths and weaknesses of each city.  </a:t>
            </a:r>
          </a:p>
          <a:p>
            <a:pPr marL="0" indent="0">
              <a:buNone/>
            </a:pPr>
            <a:endParaRPr lang="en-CA" dirty="0"/>
          </a:p>
          <a:p>
            <a:pPr marL="0" indent="0">
              <a:buNone/>
            </a:pPr>
            <a:r>
              <a:rPr lang="en-CA" dirty="0"/>
              <a:t>Develop a set of criteria to determine what you consider to be an advanced city.  Based on the cities examined, what part of the world seems to be most advanced by 1500?  Use a graphic organizer to analyse each city. </a:t>
            </a:r>
          </a:p>
          <a:p>
            <a:pPr marL="0" indent="0">
              <a:buNone/>
            </a:pPr>
            <a:endParaRPr lang="en-CA" dirty="0"/>
          </a:p>
          <a:p>
            <a:pPr marL="0" indent="0">
              <a:buNone/>
            </a:pPr>
            <a:r>
              <a:rPr lang="en-CA" dirty="0"/>
              <a:t>How might our own perceptions of what it means to be ‘advanced’ cloud our judgement or make us biased?  </a:t>
            </a:r>
          </a:p>
          <a:p>
            <a:pPr marL="0" indent="0">
              <a:buNone/>
            </a:pPr>
            <a:endParaRPr lang="en-CA" dirty="0"/>
          </a:p>
        </p:txBody>
      </p:sp>
    </p:spTree>
    <p:extLst>
      <p:ext uri="{BB962C8B-B14F-4D97-AF65-F5344CB8AC3E}">
        <p14:creationId xmlns:p14="http://schemas.microsoft.com/office/powerpoint/2010/main" val="64076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5: </a:t>
            </a:r>
          </a:p>
        </p:txBody>
      </p:sp>
      <p:sp>
        <p:nvSpPr>
          <p:cNvPr id="3" name="Content Placeholder 2"/>
          <p:cNvSpPr>
            <a:spLocks noGrp="1"/>
          </p:cNvSpPr>
          <p:nvPr>
            <p:ph idx="1"/>
          </p:nvPr>
        </p:nvSpPr>
        <p:spPr/>
        <p:txBody>
          <a:bodyPr/>
          <a:lstStyle/>
          <a:p>
            <a:pPr marL="0" indent="0">
              <a:buNone/>
            </a:pPr>
            <a:r>
              <a:rPr lang="en-CA" dirty="0"/>
              <a:t>Return to your own desk and complete the following task: </a:t>
            </a:r>
          </a:p>
          <a:p>
            <a:pPr marL="0" indent="0">
              <a:buNone/>
            </a:pPr>
            <a:r>
              <a:rPr lang="en-CA" dirty="0"/>
              <a:t>U: 	Answer questions 7, 8, and 10 from page 14 in your textbook.  	You may discuss with your neighbour but you must submit your 	own well-thought out answers.  </a:t>
            </a:r>
          </a:p>
          <a:p>
            <a:pPr marL="0" indent="0">
              <a:buNone/>
            </a:pPr>
            <a:endParaRPr lang="en-CA" dirty="0"/>
          </a:p>
          <a:p>
            <a:pPr marL="0" indent="0">
              <a:buNone/>
            </a:pPr>
            <a:r>
              <a:rPr lang="en-CA" dirty="0"/>
              <a:t>C: 	Answer 2 of questions 6, 7, 8, and 10 from page 14 of your 	textbook.  You may discuss with your neighbour but you must 	submit your own well-thought out answers.  </a:t>
            </a:r>
          </a:p>
          <a:p>
            <a:pPr marL="0" indent="0">
              <a:buNone/>
            </a:pPr>
            <a:endParaRPr lang="en-CA" dirty="0"/>
          </a:p>
        </p:txBody>
      </p:sp>
    </p:spTree>
    <p:extLst>
      <p:ext uri="{BB962C8B-B14F-4D97-AF65-F5344CB8AC3E}">
        <p14:creationId xmlns:p14="http://schemas.microsoft.com/office/powerpoint/2010/main" val="2982832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464</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Six Cities in 1500</vt:lpstr>
      <vt:lpstr>Six Cities in 1500</vt:lpstr>
      <vt:lpstr>The World in 1450</vt:lpstr>
      <vt:lpstr>6 very different cities in very different  parts of the world: </vt:lpstr>
      <vt:lpstr>Step 1: </vt:lpstr>
      <vt:lpstr>Step 2: </vt:lpstr>
      <vt:lpstr>Step 3: </vt:lpstr>
      <vt:lpstr>Step 4: </vt:lpstr>
      <vt:lpstr>Step 5: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Cities in 1450</dc:title>
  <dc:creator>Mairi .</dc:creator>
  <cp:lastModifiedBy>Bew, Mairi</cp:lastModifiedBy>
  <cp:revision>18</cp:revision>
  <cp:lastPrinted>2016-09-08T11:16:35Z</cp:lastPrinted>
  <dcterms:created xsi:type="dcterms:W3CDTF">2016-09-06T21:11:46Z</dcterms:created>
  <dcterms:modified xsi:type="dcterms:W3CDTF">2017-09-13T14:04:43Z</dcterms:modified>
</cp:coreProperties>
</file>