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76793-50FD-444C-9382-316317CD6E2B}" type="datetimeFigureOut">
              <a:rPr lang="en-CA" smtClean="0"/>
              <a:t>11/10/2016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2F32C-563B-4524-A365-CC4ABC2C1FE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6697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EBCE-F87A-4E83-BCB6-FA6D06038EF6}" type="datetimeFigureOut">
              <a:rPr lang="en-CA" smtClean="0"/>
              <a:t>11/10/2016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9503-6B5F-4FC1-8A24-EFF1C4BCDD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5005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EBCE-F87A-4E83-BCB6-FA6D06038EF6}" type="datetimeFigureOut">
              <a:rPr lang="en-CA" smtClean="0"/>
              <a:t>11/10/2016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9503-6B5F-4FC1-8A24-EFF1C4BCDD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935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EBCE-F87A-4E83-BCB6-FA6D06038EF6}" type="datetimeFigureOut">
              <a:rPr lang="en-CA" smtClean="0"/>
              <a:t>11/10/2016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9503-6B5F-4FC1-8A24-EFF1C4BCDD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0671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EBCE-F87A-4E83-BCB6-FA6D06038EF6}" type="datetimeFigureOut">
              <a:rPr lang="en-CA" smtClean="0"/>
              <a:t>11/10/2016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9503-6B5F-4FC1-8A24-EFF1C4BCDD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505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EBCE-F87A-4E83-BCB6-FA6D06038EF6}" type="datetimeFigureOut">
              <a:rPr lang="en-CA" smtClean="0"/>
              <a:t>11/10/2016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9503-6B5F-4FC1-8A24-EFF1C4BCDD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485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EBCE-F87A-4E83-BCB6-FA6D06038EF6}" type="datetimeFigureOut">
              <a:rPr lang="en-CA" smtClean="0"/>
              <a:t>11/10/2016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9503-6B5F-4FC1-8A24-EFF1C4BCDD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0929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EBCE-F87A-4E83-BCB6-FA6D06038EF6}" type="datetimeFigureOut">
              <a:rPr lang="en-CA" smtClean="0"/>
              <a:t>11/10/2016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9503-6B5F-4FC1-8A24-EFF1C4BCDD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827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EBCE-F87A-4E83-BCB6-FA6D06038EF6}" type="datetimeFigureOut">
              <a:rPr lang="en-CA" smtClean="0"/>
              <a:t>11/10/2016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9503-6B5F-4FC1-8A24-EFF1C4BCDD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430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EBCE-F87A-4E83-BCB6-FA6D06038EF6}" type="datetimeFigureOut">
              <a:rPr lang="en-CA" smtClean="0"/>
              <a:t>11/10/2016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9503-6B5F-4FC1-8A24-EFF1C4BCDD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0075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EBCE-F87A-4E83-BCB6-FA6D06038EF6}" type="datetimeFigureOut">
              <a:rPr lang="en-CA" smtClean="0"/>
              <a:t>11/10/2016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9503-6B5F-4FC1-8A24-EFF1C4BCDD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94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EBCE-F87A-4E83-BCB6-FA6D06038EF6}" type="datetimeFigureOut">
              <a:rPr lang="en-CA" smtClean="0"/>
              <a:t>11/10/2016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9503-6B5F-4FC1-8A24-EFF1C4BCDD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171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6000"/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FEBCE-F87A-4E83-BCB6-FA6D06038EF6}" type="datetimeFigureOut">
              <a:rPr lang="en-CA" smtClean="0"/>
              <a:t>11/10/2016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69503-6B5F-4FC1-8A24-EFF1C4BCDD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750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Introduction to Civil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CLU 3MR</a:t>
            </a:r>
          </a:p>
          <a:p>
            <a:r>
              <a:rPr lang="en-CA" dirty="0"/>
              <a:t>Lesson </a:t>
            </a:r>
            <a:r>
              <a:rPr lang="en-CA" dirty="0" smtClean="0"/>
              <a:t>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1437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Trial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Tasks:</a:t>
            </a:r>
          </a:p>
          <a:p>
            <a:pPr>
              <a:buNone/>
            </a:pPr>
            <a:r>
              <a:rPr lang="en-CA" dirty="0"/>
              <a:t>1. Complete the worksheet provided using your textbook</a:t>
            </a:r>
          </a:p>
          <a:p>
            <a:pPr lvl="1"/>
            <a:r>
              <a:rPr lang="en-CA" dirty="0"/>
              <a:t>Be sure to understand the new terminology used; plaintiff, litigation, balance of probabilities</a:t>
            </a:r>
          </a:p>
          <a:p>
            <a:pPr>
              <a:buNone/>
            </a:pPr>
            <a:r>
              <a:rPr lang="en-CA" dirty="0"/>
              <a:t>2. You Be the Judge page 369.  Respond to the case. </a:t>
            </a:r>
          </a:p>
        </p:txBody>
      </p:sp>
    </p:spTree>
    <p:extLst>
      <p:ext uri="{BB962C8B-B14F-4D97-AF65-F5344CB8AC3E}">
        <p14:creationId xmlns:p14="http://schemas.microsoft.com/office/powerpoint/2010/main" val="370739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Civil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Learning Goal: Explain how civil law is used in Canada.  </a:t>
            </a:r>
          </a:p>
          <a:p>
            <a:pPr marL="0" indent="0">
              <a:buNone/>
            </a:pPr>
            <a:endParaRPr lang="en-CA" dirty="0"/>
          </a:p>
          <a:p>
            <a:pPr marL="514350" indent="-514350">
              <a:buAutoNum type="arabicPeriod"/>
            </a:pPr>
            <a:r>
              <a:rPr lang="en-CA" dirty="0"/>
              <a:t>In the News</a:t>
            </a:r>
          </a:p>
          <a:p>
            <a:pPr marL="514350" indent="-514350">
              <a:buAutoNum type="arabicPeriod"/>
            </a:pPr>
            <a:r>
              <a:rPr lang="en-CA" dirty="0" smtClean="0"/>
              <a:t>Note </a:t>
            </a:r>
            <a:r>
              <a:rPr lang="en-CA" dirty="0"/>
              <a:t>and discussion</a:t>
            </a:r>
          </a:p>
          <a:p>
            <a:pPr marL="514350" indent="-514350">
              <a:buAutoNum type="arabicPeriod"/>
            </a:pPr>
            <a:r>
              <a:rPr lang="en-CA" dirty="0"/>
              <a:t>Worksheet to complete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194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New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/>
              <a:t>Use the Glossary (starting on page 606) to write the meanings and significance of these terms: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Arbitration				injunction</a:t>
            </a:r>
          </a:p>
          <a:p>
            <a:pPr marL="0" indent="0">
              <a:buNone/>
            </a:pPr>
            <a:r>
              <a:rPr lang="en-CA" dirty="0"/>
              <a:t>Balance of probabilities		litigation</a:t>
            </a:r>
          </a:p>
          <a:p>
            <a:pPr marL="0" indent="0">
              <a:buNone/>
            </a:pPr>
            <a:r>
              <a:rPr lang="en-CA" dirty="0"/>
              <a:t>Class action				general damages</a:t>
            </a:r>
          </a:p>
          <a:p>
            <a:pPr marL="0" indent="0">
              <a:buNone/>
            </a:pPr>
            <a:r>
              <a:rPr lang="en-CA" dirty="0"/>
              <a:t>Default judgment			punitive damages</a:t>
            </a:r>
          </a:p>
          <a:p>
            <a:pPr marL="0" indent="0">
              <a:buNone/>
            </a:pPr>
            <a:r>
              <a:rPr lang="en-CA" dirty="0"/>
              <a:t>Garnishment			special damages</a:t>
            </a:r>
          </a:p>
          <a:p>
            <a:pPr marL="0" indent="0">
              <a:buNone/>
            </a:pPr>
            <a:r>
              <a:rPr lang="en-CA" dirty="0"/>
              <a:t>					tort </a:t>
            </a:r>
          </a:p>
        </p:txBody>
      </p:sp>
    </p:spTree>
    <p:extLst>
      <p:ext uri="{BB962C8B-B14F-4D97-AF65-F5344CB8AC3E}">
        <p14:creationId xmlns:p14="http://schemas.microsoft.com/office/powerpoint/2010/main" val="327142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Unit 3: Civil Law</a:t>
            </a:r>
            <a:br>
              <a:rPr lang="en-CA" dirty="0"/>
            </a:br>
            <a:r>
              <a:rPr lang="en-CA" dirty="0"/>
              <a:t>Resolving Civil Disputes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Civil Law = Private Law</a:t>
            </a:r>
          </a:p>
          <a:p>
            <a:r>
              <a:rPr lang="en-CA" dirty="0"/>
              <a:t>Regulates disputes (arguments) between individuals or individuals and organizations</a:t>
            </a:r>
          </a:p>
          <a:p>
            <a:r>
              <a:rPr lang="en-CA" dirty="0"/>
              <a:t>Doesn’t necessarily impact society</a:t>
            </a:r>
          </a:p>
          <a:p>
            <a:r>
              <a:rPr lang="en-US" dirty="0"/>
              <a:t>Sub-categories:  Tort Law, Contract Law, Family Law, </a:t>
            </a:r>
            <a:r>
              <a:rPr lang="en-US" dirty="0" err="1"/>
              <a:t>Labour</a:t>
            </a:r>
            <a:r>
              <a:rPr lang="en-US" dirty="0"/>
              <a:t> Law, &amp; Property Law</a:t>
            </a:r>
          </a:p>
          <a:p>
            <a:r>
              <a:rPr lang="en-US" dirty="0"/>
              <a:t>Decisions based on “balance of probabilities”:  what is most likely to have</a:t>
            </a:r>
            <a:r>
              <a:rPr lang="en-US" dirty="0">
                <a:solidFill>
                  <a:srgbClr val="7030A0"/>
                </a:solidFill>
              </a:rPr>
              <a:t> happened </a:t>
            </a:r>
            <a:endParaRPr lang="en-CA" dirty="0">
              <a:solidFill>
                <a:srgbClr val="7030A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001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Tort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means “a wrong”  (from Latin)</a:t>
            </a:r>
            <a:endParaRPr lang="en-CA" dirty="0"/>
          </a:p>
          <a:p>
            <a:pPr>
              <a:buNone/>
            </a:pPr>
            <a:endParaRPr lang="en-CA" dirty="0"/>
          </a:p>
          <a:p>
            <a:pPr lvl="0"/>
            <a:r>
              <a:rPr lang="en-US" dirty="0"/>
              <a:t>An action in which one person causes loss or injury to another person</a:t>
            </a:r>
          </a:p>
          <a:p>
            <a:pPr lvl="0"/>
            <a:r>
              <a:rPr lang="en-US" dirty="0"/>
              <a:t>Has become very important today, due to negligence cases</a:t>
            </a:r>
          </a:p>
          <a:p>
            <a:pPr lvl="0"/>
            <a:r>
              <a:rPr lang="en-US" dirty="0"/>
              <a:t>Historically, only dealt with intentional wrongs such as </a:t>
            </a:r>
            <a:r>
              <a:rPr lang="en-US" dirty="0">
                <a:solidFill>
                  <a:srgbClr val="7030A0"/>
                </a:solidFill>
              </a:rPr>
              <a:t>trespass</a:t>
            </a:r>
            <a:endParaRPr lang="en-C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9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Tort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includes real property, possessions, animals, sports, reputation, etc.</a:t>
            </a:r>
            <a:endParaRPr lang="en-CA" sz="2400" dirty="0"/>
          </a:p>
          <a:p>
            <a:pPr lvl="0"/>
            <a:r>
              <a:rPr lang="en-US" sz="2400" dirty="0"/>
              <a:t>product of case law decisions made over hundreds of years</a:t>
            </a:r>
            <a:endParaRPr lang="en-CA" sz="2400" dirty="0"/>
          </a:p>
          <a:p>
            <a:pPr lvl="0"/>
            <a:r>
              <a:rPr lang="en-US" sz="2400" dirty="0"/>
              <a:t>it changes as society changes</a:t>
            </a:r>
            <a:endParaRPr lang="en-CA" sz="2400" dirty="0"/>
          </a:p>
          <a:p>
            <a:pPr lvl="0"/>
            <a:r>
              <a:rPr lang="en-US" sz="2400" dirty="0"/>
              <a:t>study of tort law lets one see how society has adjusted to new ideas</a:t>
            </a:r>
            <a:endParaRPr lang="en-CA" sz="2400" dirty="0"/>
          </a:p>
          <a:p>
            <a:pPr lvl="0"/>
            <a:r>
              <a:rPr lang="en-US" sz="2400" dirty="0"/>
              <a:t>some situations can result in a criminal charge and civil action</a:t>
            </a:r>
            <a:endParaRPr lang="en-CA" sz="2400" dirty="0"/>
          </a:p>
          <a:p>
            <a:pPr lvl="1"/>
            <a:r>
              <a:rPr lang="en-US" dirty="0"/>
              <a:t>If a person breaks into someone’s property, it may be a crime of break and enter and the tort of trespass to </a:t>
            </a:r>
            <a:r>
              <a:rPr lang="en-US" dirty="0">
                <a:solidFill>
                  <a:srgbClr val="7030A0"/>
                </a:solidFill>
              </a:rPr>
              <a:t>land</a:t>
            </a:r>
            <a:r>
              <a:rPr lang="en-US" dirty="0"/>
              <a:t>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755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criminal action punishes the wrongdoer while civil action compensates the victim</a:t>
            </a:r>
            <a:endParaRPr lang="en-CA" dirty="0"/>
          </a:p>
          <a:p>
            <a:pPr lvl="0"/>
            <a:r>
              <a:rPr lang="en-US" dirty="0"/>
              <a:t>civil action is also a secondary source of punishment as it usually brings attention to the wrongdoer (publicity)</a:t>
            </a:r>
            <a:endParaRPr lang="en-CA" dirty="0"/>
          </a:p>
          <a:p>
            <a:pPr lvl="0"/>
            <a:r>
              <a:rPr lang="en-US" dirty="0"/>
              <a:t>large monetary judgments may act as a </a:t>
            </a:r>
            <a:r>
              <a:rPr lang="en-US" dirty="0">
                <a:solidFill>
                  <a:srgbClr val="7030A0"/>
                </a:solidFill>
              </a:rPr>
              <a:t>deterrent</a:t>
            </a:r>
            <a:endParaRPr lang="en-CA" dirty="0">
              <a:solidFill>
                <a:srgbClr val="7030A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1578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Small Claims Court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a low limit   ($25 000 in Ontario) and is informal, in the presence of a judge only</a:t>
            </a:r>
            <a:endParaRPr lang="en-CA" dirty="0"/>
          </a:p>
          <a:p>
            <a:pPr lvl="0"/>
            <a:r>
              <a:rPr lang="en-US" dirty="0"/>
              <a:t>Both parties tell their stories </a:t>
            </a:r>
            <a:endParaRPr lang="en-CA" dirty="0"/>
          </a:p>
          <a:p>
            <a:pPr lvl="0"/>
            <a:r>
              <a:rPr lang="en-US" dirty="0"/>
              <a:t>Landlord/tenant conflicts, consumer complaints, unpaid wages, minor car accidents, unpaid </a:t>
            </a:r>
            <a:r>
              <a:rPr lang="en-US" dirty="0">
                <a:solidFill>
                  <a:srgbClr val="7030A0"/>
                </a:solidFill>
              </a:rPr>
              <a:t>bills</a:t>
            </a:r>
            <a:endParaRPr lang="en-C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6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of suing is called litigation</a:t>
            </a:r>
          </a:p>
          <a:p>
            <a:r>
              <a:rPr lang="en-US" dirty="0"/>
              <a:t>The two parties are the litigants (plaintiff and defendant)</a:t>
            </a:r>
          </a:p>
          <a:p>
            <a:r>
              <a:rPr lang="en-US" dirty="0"/>
              <a:t>Minors may sue with the help of a parent or litigation </a:t>
            </a:r>
            <a:r>
              <a:rPr lang="en-US" dirty="0">
                <a:solidFill>
                  <a:srgbClr val="7030A0"/>
                </a:solidFill>
              </a:rPr>
              <a:t>guardian</a:t>
            </a:r>
          </a:p>
        </p:txBody>
      </p:sp>
    </p:spTree>
    <p:extLst>
      <p:ext uri="{BB962C8B-B14F-4D97-AF65-F5344CB8AC3E}">
        <p14:creationId xmlns:p14="http://schemas.microsoft.com/office/powerpoint/2010/main" val="290229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390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Introduction to Civil Law</vt:lpstr>
      <vt:lpstr>Civil Law</vt:lpstr>
      <vt:lpstr>New Vocabulary</vt:lpstr>
      <vt:lpstr>Unit 3: Civil Law Resolving Civil Disputes</vt:lpstr>
      <vt:lpstr>PowerPoint Presentation</vt:lpstr>
      <vt:lpstr>Tort Law</vt:lpstr>
      <vt:lpstr>PowerPoint Presentation</vt:lpstr>
      <vt:lpstr>Small Claims Court</vt:lpstr>
      <vt:lpstr>PowerPoint Presentation</vt:lpstr>
      <vt:lpstr>Trial Procedures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Civil Law</dc:title>
  <dc:creator>Mairi .</dc:creator>
  <cp:lastModifiedBy>Bew, Mairi</cp:lastModifiedBy>
  <cp:revision>15</cp:revision>
  <cp:lastPrinted>2016-03-21T12:21:33Z</cp:lastPrinted>
  <dcterms:created xsi:type="dcterms:W3CDTF">2016-03-20T23:45:08Z</dcterms:created>
  <dcterms:modified xsi:type="dcterms:W3CDTF">2016-10-11T18:12:50Z</dcterms:modified>
</cp:coreProperties>
</file>