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94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388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390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399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01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02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04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05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06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08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09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10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11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412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413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414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15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16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417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418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419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420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6421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6422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642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642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6425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003F6A-6F09-42A1-B625-36288177AEC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4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64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4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424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CC5E1-7627-4CDA-AAA8-7760B8F95A6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F3A6E-D539-4709-89DD-6A908DFC0BB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BDD25-2E60-4261-A809-00493F8E4EE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B1694-0340-4697-BE96-89A45E8F95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D2316-CCB0-432A-A863-A08F76A8C48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30EC3-3A4E-49A3-B812-7D51AB9593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1383F-1F99-49EB-833E-691A697BF77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4FE98-EBF1-40F0-B4DE-36C955A101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5610D-45B8-4BA9-8520-0727848F1BB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9B5E6-2E74-47FE-9E89-F0998874BF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1536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6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6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6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6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6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6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7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7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7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7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7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7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7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7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7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7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8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8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8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8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8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8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8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8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8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8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9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9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9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9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9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9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9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539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39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9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540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GB"/>
          </a:p>
        </p:txBody>
      </p:sp>
      <p:sp>
        <p:nvSpPr>
          <p:cNvPr id="1540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A780C1-DE2E-4984-91D4-C02475D80065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7" grpId="0"/>
      <p:bldP spid="1539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9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9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9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9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9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Negligence and Other Torts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CLU 3MR</a:t>
            </a:r>
          </a:p>
          <a:p>
            <a:r>
              <a:rPr lang="en-GB" dirty="0" smtClean="0"/>
              <a:t>Lesson </a:t>
            </a:r>
            <a:r>
              <a:rPr lang="en-GB" dirty="0" smtClean="0"/>
              <a:t>26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Causation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connection must be made between the negligent act and the resulting injury</a:t>
            </a:r>
          </a:p>
          <a:p>
            <a:r>
              <a:rPr lang="en-GB" dirty="0"/>
              <a:t>This is causation</a:t>
            </a:r>
          </a:p>
          <a:p>
            <a:r>
              <a:rPr lang="en-GB" dirty="0"/>
              <a:t>Each case is judged on its own facts</a:t>
            </a:r>
          </a:p>
          <a:p>
            <a:pPr>
              <a:buFont typeface="Wingdings" pitchFamily="2" charset="2"/>
              <a:buNone/>
            </a:pPr>
            <a:endParaRPr lang="en-GB" dirty="0"/>
          </a:p>
          <a:p>
            <a:pPr algn="ctr">
              <a:buFont typeface="Wingdings" pitchFamily="2" charset="2"/>
              <a:buNone/>
            </a:pPr>
            <a:r>
              <a:rPr lang="en-GB" b="1" u="sng" dirty="0"/>
              <a:t>Actual Harm or Loss</a:t>
            </a:r>
          </a:p>
          <a:p>
            <a:r>
              <a:rPr lang="en-GB" dirty="0"/>
              <a:t>Real harm must have </a:t>
            </a:r>
            <a:r>
              <a:rPr lang="en-GB" dirty="0" smtClean="0">
                <a:solidFill>
                  <a:srgbClr val="7030A0"/>
                </a:solidFill>
              </a:rPr>
              <a:t>occurred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Burden of Proof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Burden of proof is on the plaintiff</a:t>
            </a:r>
          </a:p>
          <a:p>
            <a:r>
              <a:rPr lang="en-GB" dirty="0"/>
              <a:t>Must prove </a:t>
            </a:r>
            <a:r>
              <a:rPr lang="en-GB" dirty="0" smtClean="0"/>
              <a:t>negligence</a:t>
            </a:r>
            <a:r>
              <a:rPr lang="en-GB" dirty="0"/>
              <a:t>, liability, causation, and actual harm</a:t>
            </a:r>
          </a:p>
          <a:p>
            <a:r>
              <a:rPr lang="en-GB" dirty="0"/>
              <a:t>Proof exists on the ‘balance of probabilities’  </a:t>
            </a:r>
          </a:p>
          <a:p>
            <a:pPr lvl="1"/>
            <a:r>
              <a:rPr lang="en-GB" dirty="0"/>
              <a:t>What most likely </a:t>
            </a:r>
            <a:r>
              <a:rPr lang="en-GB" dirty="0">
                <a:solidFill>
                  <a:srgbClr val="7030A0"/>
                </a:solidFill>
              </a:rPr>
              <a:t>occurred</a:t>
            </a:r>
          </a:p>
          <a:p>
            <a:pPr lvl="1"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First Negligence Case(page 396)</a:t>
            </a:r>
            <a:endParaRPr lang="en-GB" dirty="0"/>
          </a:p>
          <a:p>
            <a:r>
              <a:rPr lang="en-GB" dirty="0" smtClean="0"/>
              <a:t>Mustapha v </a:t>
            </a:r>
            <a:r>
              <a:rPr lang="en-GB" dirty="0" err="1" smtClean="0"/>
              <a:t>Culligan</a:t>
            </a:r>
            <a:r>
              <a:rPr lang="en-GB" dirty="0" smtClean="0"/>
              <a:t> of Canada Ltd. (page 397)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Negligence and Other Torts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Learning Goal: </a:t>
            </a:r>
          </a:p>
          <a:p>
            <a:r>
              <a:rPr lang="en-US" dirty="0" smtClean="0"/>
              <a:t>Use knowledge of negligence to interpret significant cases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Note and discussion about negligence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 2 case studies with this new information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77298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Negligence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action is unintentional</a:t>
            </a:r>
          </a:p>
          <a:p>
            <a:r>
              <a:rPr lang="en-GB" dirty="0"/>
              <a:t>It is unplanned</a:t>
            </a:r>
          </a:p>
          <a:p>
            <a:r>
              <a:rPr lang="en-GB" dirty="0"/>
              <a:t>An injury results</a:t>
            </a:r>
          </a:p>
          <a:p>
            <a:endParaRPr lang="en-GB" dirty="0"/>
          </a:p>
          <a:p>
            <a:r>
              <a:rPr lang="en-GB" dirty="0"/>
              <a:t>This is the most important area of tort law</a:t>
            </a:r>
          </a:p>
          <a:p>
            <a:r>
              <a:rPr lang="en-GB" dirty="0"/>
              <a:t>Carelessness that results in injury justifies </a:t>
            </a:r>
            <a:r>
              <a:rPr lang="en-GB" dirty="0">
                <a:solidFill>
                  <a:srgbClr val="7030A0"/>
                </a:solidFill>
              </a:rPr>
              <a:t>compensation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Examples:</a:t>
            </a:r>
          </a:p>
          <a:p>
            <a:r>
              <a:rPr lang="en-GB" dirty="0"/>
              <a:t>Someone slips on your sidewalk, car accidents, defective problems, medical malpractice</a:t>
            </a:r>
          </a:p>
          <a:p>
            <a:endParaRPr lang="en-GB" dirty="0"/>
          </a:p>
          <a:p>
            <a:r>
              <a:rPr lang="en-GB" dirty="0"/>
              <a:t>If no one is hurt, and nothing is damaged, there is no </a:t>
            </a:r>
            <a:r>
              <a:rPr lang="en-GB" dirty="0">
                <a:solidFill>
                  <a:srgbClr val="7030A0"/>
                </a:solidFill>
              </a:rPr>
              <a:t>liability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Intentional Torts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When someone deliberately causes harm</a:t>
            </a:r>
          </a:p>
          <a:p>
            <a:r>
              <a:rPr lang="en-GB" dirty="0"/>
              <a:t>Assault and battery, false imprisonment</a:t>
            </a:r>
          </a:p>
          <a:p>
            <a:r>
              <a:rPr lang="en-GB" dirty="0"/>
              <a:t>Trespassing, causing a nuisance, defaming a person’s </a:t>
            </a:r>
            <a:r>
              <a:rPr lang="en-GB" dirty="0">
                <a:solidFill>
                  <a:srgbClr val="7030A0"/>
                </a:solidFill>
              </a:rPr>
              <a:t>reputation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Intent is the true purpose of an act</a:t>
            </a:r>
          </a:p>
          <a:p>
            <a:r>
              <a:rPr lang="en-GB" dirty="0"/>
              <a:t>Throwing a snowball… it is </a:t>
            </a:r>
            <a:r>
              <a:rPr lang="en-GB" dirty="0" err="1"/>
              <a:t>forseeable</a:t>
            </a:r>
            <a:r>
              <a:rPr lang="en-GB" dirty="0"/>
              <a:t> that someone could be injured… therefore, if someone is injured, it is an intentional </a:t>
            </a:r>
            <a:r>
              <a:rPr lang="en-GB" dirty="0">
                <a:solidFill>
                  <a:srgbClr val="7030A0"/>
                </a:solidFill>
              </a:rPr>
              <a:t>tort</a:t>
            </a:r>
          </a:p>
          <a:p>
            <a:pPr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Elements of Negligence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Look at </a:t>
            </a:r>
            <a:r>
              <a:rPr lang="en-GB" dirty="0" smtClean="0"/>
              <a:t>the chart on </a:t>
            </a:r>
            <a:r>
              <a:rPr lang="en-GB" dirty="0"/>
              <a:t>page </a:t>
            </a:r>
            <a:r>
              <a:rPr lang="en-GB" dirty="0" smtClean="0"/>
              <a:t>391</a:t>
            </a:r>
            <a:endParaRPr lang="en-GB" dirty="0"/>
          </a:p>
          <a:p>
            <a:endParaRPr lang="en-GB" dirty="0"/>
          </a:p>
          <a:p>
            <a:r>
              <a:rPr lang="en-GB" dirty="0"/>
              <a:t>Duty of Care… plaintiff must show that the defendant owed the plaintiff this</a:t>
            </a:r>
          </a:p>
          <a:p>
            <a:r>
              <a:rPr lang="en-GB" dirty="0"/>
              <a:t>Court must then determine if this duty of care was breached </a:t>
            </a:r>
          </a:p>
          <a:p>
            <a:r>
              <a:rPr lang="en-GB" dirty="0"/>
              <a:t>What would a ‘reasonable person’ do?</a:t>
            </a:r>
          </a:p>
          <a:p>
            <a:r>
              <a:rPr lang="en-GB" dirty="0"/>
              <a:t>There is an expected ‘standard of </a:t>
            </a:r>
            <a:r>
              <a:rPr lang="en-GB" dirty="0">
                <a:solidFill>
                  <a:srgbClr val="7030A0"/>
                </a:solidFill>
              </a:rPr>
              <a:t>care’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Children cannot be judged by the same standards as an adult “reasonable person”</a:t>
            </a:r>
          </a:p>
          <a:p>
            <a:r>
              <a:rPr lang="en-GB" dirty="0"/>
              <a:t>Tort liability of minors is unclear</a:t>
            </a:r>
          </a:p>
          <a:p>
            <a:r>
              <a:rPr lang="en-GB" dirty="0"/>
              <a:t>The older the child, the greater his/her responsibility</a:t>
            </a:r>
          </a:p>
          <a:p>
            <a:r>
              <a:rPr lang="en-GB" dirty="0"/>
              <a:t>When doing adult activities (driving) they are expected to provide the duty of care expected by </a:t>
            </a:r>
            <a:r>
              <a:rPr lang="en-GB" dirty="0">
                <a:solidFill>
                  <a:srgbClr val="7030A0"/>
                </a:solidFill>
              </a:rPr>
              <a:t>adults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Foreseeability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“Would a reasonable person in similar circumstances have foreseen the injury to the victim as a result of his or her action?”</a:t>
            </a:r>
          </a:p>
          <a:p>
            <a:r>
              <a:rPr lang="en-GB" dirty="0"/>
              <a:t>“Yes” then fault and liability exist</a:t>
            </a:r>
          </a:p>
          <a:p>
            <a:r>
              <a:rPr lang="en-GB" dirty="0"/>
              <a:t>“No” then there is no </a:t>
            </a:r>
            <a:r>
              <a:rPr lang="en-GB" dirty="0">
                <a:solidFill>
                  <a:srgbClr val="7030A0"/>
                </a:solidFill>
              </a:rPr>
              <a:t>liability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417</TotalTime>
  <Words>381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Balance</vt:lpstr>
      <vt:lpstr>Negligence and Other Torts</vt:lpstr>
      <vt:lpstr>Negligence and Other Torts</vt:lpstr>
      <vt:lpstr>Negligence</vt:lpstr>
      <vt:lpstr>PowerPoint Presentation</vt:lpstr>
      <vt:lpstr>Intentional Torts</vt:lpstr>
      <vt:lpstr>Intent</vt:lpstr>
      <vt:lpstr>Elements of Negligence</vt:lpstr>
      <vt:lpstr>PowerPoint Presentation</vt:lpstr>
      <vt:lpstr>Foreseeability</vt:lpstr>
      <vt:lpstr>Causation</vt:lpstr>
      <vt:lpstr>Burden of Proof</vt:lpstr>
      <vt:lpstr>Tasks:</vt:lpstr>
    </vt:vector>
  </TitlesOfParts>
  <Company>Home 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Negligence and Other Torts</dc:title>
  <dc:creator>Mairi Bew</dc:creator>
  <cp:lastModifiedBy>Bew, Mairi</cp:lastModifiedBy>
  <cp:revision>10</cp:revision>
  <dcterms:created xsi:type="dcterms:W3CDTF">2009-01-08T15:28:33Z</dcterms:created>
  <dcterms:modified xsi:type="dcterms:W3CDTF">2016-10-13T12:00:03Z</dcterms:modified>
</cp:coreProperties>
</file>