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5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09CE08-4F5E-4135-83E7-F0B90EFACD3B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73F993-D5F3-4C62-99C0-01CA60CAA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Defences</a:t>
            </a:r>
            <a:r>
              <a:rPr lang="en-US" dirty="0"/>
              <a:t> for Negligence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Lesson 34</a:t>
            </a:r>
          </a:p>
          <a:p>
            <a:r>
              <a:rPr lang="en-US" dirty="0"/>
              <a:t>CLU 3MR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1) Invitees: </a:t>
            </a:r>
          </a:p>
          <a:p>
            <a:r>
              <a:rPr lang="en-US" dirty="0"/>
              <a:t>On the property for a purpose other than a social visit</a:t>
            </a:r>
          </a:p>
          <a:p>
            <a:r>
              <a:rPr lang="en-US" dirty="0"/>
              <a:t>Ex. Students attending school, store customers, delivery people, etc. </a:t>
            </a:r>
          </a:p>
          <a:p>
            <a:r>
              <a:rPr lang="en-US" dirty="0"/>
              <a:t>Occupier and invitee will both obtain material benefit from the business carried out</a:t>
            </a:r>
          </a:p>
          <a:p>
            <a:r>
              <a:rPr lang="en-US" dirty="0"/>
              <a:t>These people are owed the highest standard of </a:t>
            </a:r>
            <a:r>
              <a:rPr lang="en-US" dirty="0">
                <a:solidFill>
                  <a:srgbClr val="7030A0"/>
                </a:solidFill>
              </a:rPr>
              <a:t>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2) Licensees</a:t>
            </a:r>
          </a:p>
          <a:p>
            <a:r>
              <a:rPr lang="en-US" dirty="0"/>
              <a:t>Person who enters with implied permission </a:t>
            </a:r>
          </a:p>
          <a:p>
            <a:r>
              <a:rPr lang="en-US" dirty="0"/>
              <a:t>Ex.  a friend who has been asked to dinner</a:t>
            </a:r>
          </a:p>
          <a:p>
            <a:r>
              <a:rPr lang="en-US" dirty="0"/>
              <a:t>As a guest, the purpose is social, not business</a:t>
            </a:r>
          </a:p>
          <a:p>
            <a:r>
              <a:rPr lang="en-US" dirty="0"/>
              <a:t>No economic benefit </a:t>
            </a:r>
          </a:p>
          <a:p>
            <a:r>
              <a:rPr lang="en-US" dirty="0"/>
              <a:t>A lesser standard of care is </a:t>
            </a:r>
            <a:r>
              <a:rPr lang="en-US" dirty="0">
                <a:solidFill>
                  <a:srgbClr val="7030A0"/>
                </a:solidFill>
              </a:rPr>
              <a:t>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3) Trespassers</a:t>
            </a:r>
          </a:p>
          <a:p>
            <a:r>
              <a:rPr lang="en-US" dirty="0"/>
              <a:t>A person who is uninvited and has no legal right to be there (a burglar or a wandering child)</a:t>
            </a:r>
          </a:p>
          <a:p>
            <a:r>
              <a:rPr lang="en-US" dirty="0"/>
              <a:t>Can also include guests who overstay their welcome</a:t>
            </a:r>
          </a:p>
          <a:p>
            <a:r>
              <a:rPr lang="en-US" dirty="0"/>
              <a:t>Cannot set traps or cause deliberate harm to </a:t>
            </a:r>
            <a:r>
              <a:rPr lang="en-US" dirty="0">
                <a:solidFill>
                  <a:srgbClr val="7030A0"/>
                </a:solidFill>
              </a:rPr>
              <a:t>trespassers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Once you become aware of their presence, the occupier must exercise a reasonable standard of care</a:t>
            </a:r>
          </a:p>
          <a:p>
            <a:r>
              <a:rPr lang="en-US" dirty="0"/>
              <a:t>Trespassing children have special rights</a:t>
            </a:r>
          </a:p>
          <a:p>
            <a:r>
              <a:rPr lang="en-US" dirty="0"/>
              <a:t>Property includes play equipment (pool or jungle gym/play structure) is recognized as an </a:t>
            </a:r>
            <a:r>
              <a:rPr lang="en-US" b="1" dirty="0"/>
              <a:t>allurement</a:t>
            </a:r>
          </a:p>
          <a:p>
            <a:r>
              <a:rPr lang="en-US" dirty="0"/>
              <a:t>Owners must take extra precautions to protect </a:t>
            </a:r>
            <a:r>
              <a:rPr lang="en-US" dirty="0">
                <a:solidFill>
                  <a:srgbClr val="7030A0"/>
                </a:solidFill>
              </a:rPr>
              <a:t>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Vicarious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certain relationships, when a person is held responsible for another’s tort</a:t>
            </a:r>
          </a:p>
          <a:p>
            <a:r>
              <a:rPr lang="en-US" dirty="0"/>
              <a:t>Vehicle owners have a duty of care to society: they must only lend their car to someone who is competent</a:t>
            </a:r>
          </a:p>
          <a:p>
            <a:r>
              <a:rPr lang="en-US" dirty="0"/>
              <a:t>Both the driver and the owner are responsible for negligence</a:t>
            </a:r>
          </a:p>
          <a:p>
            <a:r>
              <a:rPr lang="en-US" dirty="0"/>
              <a:t>If the vehicle was stolen, this isn’t the </a:t>
            </a:r>
            <a:r>
              <a:rPr lang="en-US" dirty="0">
                <a:solidFill>
                  <a:srgbClr val="7030A0"/>
                </a:solidFill>
              </a:rPr>
              <a:t>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Parents may be held vicariously liable for their children’s torts</a:t>
            </a:r>
          </a:p>
          <a:p>
            <a:r>
              <a:rPr lang="en-US" i="1" dirty="0"/>
              <a:t>Parental Liability Act </a:t>
            </a:r>
            <a:r>
              <a:rPr lang="en-US" dirty="0"/>
              <a:t>was passed in Ontario</a:t>
            </a:r>
          </a:p>
          <a:p>
            <a:r>
              <a:rPr lang="en-US" dirty="0"/>
              <a:t>This allows victims to sue the parents of children under 18 who intentionally take or damage another’s property</a:t>
            </a:r>
          </a:p>
          <a:p>
            <a:r>
              <a:rPr lang="en-US" dirty="0"/>
              <a:t>Must prove the </a:t>
            </a:r>
            <a:r>
              <a:rPr lang="en-US" dirty="0">
                <a:solidFill>
                  <a:srgbClr val="7030A0"/>
                </a:solidFill>
              </a:rPr>
              <a:t>following: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That the child caused the damage or loss</a:t>
            </a:r>
          </a:p>
          <a:p>
            <a:pPr marL="514350" indent="-514350">
              <a:buAutoNum type="arabicParenR"/>
            </a:pPr>
            <a:r>
              <a:rPr lang="en-US" dirty="0"/>
              <a:t>That the defendants are the child’s parents</a:t>
            </a:r>
          </a:p>
          <a:p>
            <a:pPr marL="514350" indent="-514350">
              <a:buAutoNum type="arabicParenR"/>
            </a:pPr>
            <a:r>
              <a:rPr lang="en-US" dirty="0"/>
              <a:t>The amount of the damage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/>
            <a:r>
              <a:rPr lang="en-US" dirty="0"/>
              <a:t>Parents are liable unless they prove that damage was not on purpose</a:t>
            </a:r>
          </a:p>
          <a:p>
            <a:pPr marL="514350" indent="-514350"/>
            <a:r>
              <a:rPr lang="en-US" dirty="0"/>
              <a:t>Or that they reasonably tried to prevent the </a:t>
            </a:r>
            <a:r>
              <a:rPr lang="en-US" dirty="0">
                <a:solidFill>
                  <a:srgbClr val="7030A0"/>
                </a:solidFill>
              </a:rPr>
              <a:t>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pages 408-410</a:t>
            </a:r>
          </a:p>
          <a:p>
            <a:r>
              <a:rPr lang="en-US" dirty="0"/>
              <a:t>Write a brief note about it’s contents</a:t>
            </a:r>
          </a:p>
          <a:p>
            <a:r>
              <a:rPr lang="en-US" dirty="0"/>
              <a:t>Answer the “For Discussion” questions in the Childs v </a:t>
            </a:r>
            <a:r>
              <a:rPr lang="en-US" dirty="0" err="1"/>
              <a:t>Desormeaux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case.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Defences</a:t>
            </a:r>
            <a:r>
              <a:rPr lang="en-US" dirty="0"/>
              <a:t> for Negligence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Goal: </a:t>
            </a:r>
            <a:endParaRPr lang="en-CA" dirty="0"/>
          </a:p>
          <a:p>
            <a:r>
              <a:rPr lang="en-US" dirty="0"/>
              <a:t>Identify how one can respond to a negligence suit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Review questions</a:t>
            </a:r>
          </a:p>
          <a:p>
            <a:pPr marL="514350" indent="-514350">
              <a:buAutoNum type="arabicPeriod"/>
            </a:pPr>
            <a:r>
              <a:rPr lang="en-US" dirty="0"/>
              <a:t>Note on the </a:t>
            </a:r>
            <a:r>
              <a:rPr lang="en-US" dirty="0" err="1"/>
              <a:t>defences</a:t>
            </a:r>
            <a:r>
              <a:rPr lang="en-US" dirty="0"/>
              <a:t> of negligence</a:t>
            </a:r>
          </a:p>
        </p:txBody>
      </p:sp>
    </p:spTree>
    <p:extLst>
      <p:ext uri="{BB962C8B-B14F-4D97-AF65-F5344CB8AC3E}">
        <p14:creationId xmlns:p14="http://schemas.microsoft.com/office/powerpoint/2010/main" val="375097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a tort? </a:t>
            </a:r>
          </a:p>
          <a:p>
            <a:r>
              <a:rPr lang="en-US" dirty="0"/>
              <a:t>What is negligence? </a:t>
            </a:r>
          </a:p>
          <a:p>
            <a:r>
              <a:rPr lang="en-US" dirty="0"/>
              <a:t>What does ‘duty of care’ mean? </a:t>
            </a:r>
          </a:p>
          <a:p>
            <a:r>
              <a:rPr lang="en-US" dirty="0"/>
              <a:t>Provide an example of a ‘foreseeable’ act.  </a:t>
            </a:r>
          </a:p>
          <a:p>
            <a:r>
              <a:rPr lang="en-US" dirty="0"/>
              <a:t>What must have occurred for negligence to exist? </a:t>
            </a:r>
          </a:p>
          <a:p>
            <a:r>
              <a:rPr lang="en-US" dirty="0"/>
              <a:t>Where is the burden of proof in a civil </a:t>
            </a:r>
            <a:r>
              <a:rPr lang="en-US" dirty="0">
                <a:solidFill>
                  <a:srgbClr val="7030A0"/>
                </a:solidFill>
              </a:rPr>
              <a:t>case</a:t>
            </a:r>
            <a:r>
              <a:rPr lang="en-US" dirty="0"/>
              <a:t>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873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Defences</a:t>
            </a:r>
            <a:r>
              <a:rPr lang="en-US" dirty="0"/>
              <a:t> for Negligence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best </a:t>
            </a:r>
            <a:r>
              <a:rPr lang="en-US" dirty="0" err="1"/>
              <a:t>defences</a:t>
            </a:r>
            <a:r>
              <a:rPr lang="en-US" dirty="0"/>
              <a:t> are: </a:t>
            </a:r>
          </a:p>
          <a:p>
            <a:pPr marL="514350" indent="-514350">
              <a:buAutoNum type="alphaLcParenR"/>
            </a:pPr>
            <a:r>
              <a:rPr lang="en-US" dirty="0"/>
              <a:t>Negligence did not exist </a:t>
            </a:r>
          </a:p>
          <a:p>
            <a:pPr marL="514350" indent="-514350">
              <a:buAutoNum type="alphaLcParenR"/>
            </a:pPr>
            <a:r>
              <a:rPr lang="en-US" dirty="0"/>
              <a:t>The defendant did not owe the plaintiff any duty of care</a:t>
            </a:r>
          </a:p>
          <a:p>
            <a:pPr marL="514350" indent="-514350"/>
            <a:r>
              <a:rPr lang="en-US" dirty="0"/>
              <a:t>The plaintiff may not be able to recover as much as expected if a reasonable </a:t>
            </a:r>
            <a:r>
              <a:rPr lang="en-US" dirty="0" err="1"/>
              <a:t>defence</a:t>
            </a:r>
            <a:r>
              <a:rPr lang="en-US" dirty="0"/>
              <a:t> is put </a:t>
            </a:r>
            <a:r>
              <a:rPr lang="en-US" dirty="0">
                <a:solidFill>
                  <a:srgbClr val="7030A0"/>
                </a:solidFill>
              </a:rPr>
              <a:t>up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Contributory Negligence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dirty="0"/>
              <a:t>Society’s attitude used to be that the law should not protect people who do not look after their own safety</a:t>
            </a:r>
          </a:p>
          <a:p>
            <a:r>
              <a:rPr lang="en-US" dirty="0"/>
              <a:t>Today, if both the plaintiff and the defendant are somewhat negligent the damages are divided</a:t>
            </a:r>
          </a:p>
          <a:p>
            <a:r>
              <a:rPr lang="en-US" dirty="0"/>
              <a:t>The court decides the percentage of blame on each party</a:t>
            </a:r>
          </a:p>
          <a:p>
            <a:r>
              <a:rPr lang="en-US" dirty="0"/>
              <a:t>See example on page 399</a:t>
            </a:r>
          </a:p>
          <a:p>
            <a:r>
              <a:rPr lang="en-US" dirty="0"/>
              <a:t>Often used in accidents when the victim (plaintiff) was not wearing a </a:t>
            </a:r>
            <a:r>
              <a:rPr lang="en-US" dirty="0">
                <a:solidFill>
                  <a:srgbClr val="7030A0"/>
                </a:solidFill>
              </a:rPr>
              <a:t>seatbelt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Voluntary Assumption of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Defendant must prove that the plaintiff clearly knew the risk of his or her actions and chose to assume that risk</a:t>
            </a:r>
          </a:p>
          <a:p>
            <a:r>
              <a:rPr lang="en-US" dirty="0"/>
              <a:t>A ticket holder enters into a contract to attend an event</a:t>
            </a:r>
          </a:p>
          <a:p>
            <a:r>
              <a:rPr lang="en-US" dirty="0"/>
              <a:t>Getting in the car with an impaired driver </a:t>
            </a:r>
          </a:p>
          <a:p>
            <a:endParaRPr lang="en-US" dirty="0"/>
          </a:p>
          <a:p>
            <a:r>
              <a:rPr lang="en-US" dirty="0"/>
              <a:t>Case: Cowles v </a:t>
            </a:r>
            <a:r>
              <a:rPr lang="en-US" dirty="0" err="1">
                <a:solidFill>
                  <a:srgbClr val="7030A0"/>
                </a:solidFill>
              </a:rPr>
              <a:t>Balac</a:t>
            </a:r>
            <a:r>
              <a:rPr lang="en-US" dirty="0"/>
              <a:t> (page 401)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Inevitable Accident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a situation was unavoidable</a:t>
            </a:r>
          </a:p>
          <a:p>
            <a:r>
              <a:rPr lang="en-US" dirty="0"/>
              <a:t>Example at the bottom of page 402 </a:t>
            </a:r>
          </a:p>
          <a:p>
            <a:pPr lvl="1"/>
            <a:r>
              <a:rPr lang="en-US" dirty="0"/>
              <a:t>Yoko and the lightning and her </a:t>
            </a:r>
            <a:r>
              <a:rPr lang="en-US" dirty="0">
                <a:solidFill>
                  <a:srgbClr val="7030A0"/>
                </a:solidFill>
              </a:rPr>
              <a:t>car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Types of Negligence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Occupier’s Liability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person in control &amp; physical possession of a property</a:t>
            </a:r>
          </a:p>
          <a:p>
            <a:r>
              <a:rPr lang="en-US" dirty="0"/>
              <a:t>Owe a duty of care to make the property safe for people</a:t>
            </a:r>
          </a:p>
          <a:p>
            <a:r>
              <a:rPr lang="en-US" dirty="0"/>
              <a:t>A reasonable person would foresee risks to others</a:t>
            </a:r>
          </a:p>
          <a:p>
            <a:r>
              <a:rPr lang="en-US" dirty="0"/>
              <a:t>Keep floors clean and dry, clear snow and ice</a:t>
            </a:r>
          </a:p>
          <a:p>
            <a:r>
              <a:rPr lang="en-US" dirty="0"/>
              <a:t>3 classes of people could </a:t>
            </a:r>
            <a:r>
              <a:rPr lang="en-US" dirty="0">
                <a:solidFill>
                  <a:srgbClr val="7030A0"/>
                </a:solidFill>
              </a:rPr>
              <a:t>enter: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204</TotalTime>
  <Words>664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Tw Cen MT</vt:lpstr>
      <vt:lpstr>Wingdings</vt:lpstr>
      <vt:lpstr>Wingdings 2</vt:lpstr>
      <vt:lpstr>Median</vt:lpstr>
      <vt:lpstr>Defences for Negligence</vt:lpstr>
      <vt:lpstr>Defences for Negligence</vt:lpstr>
      <vt:lpstr>Review: </vt:lpstr>
      <vt:lpstr>Defences for Negligence</vt:lpstr>
      <vt:lpstr>1) Contributory Negligence</vt:lpstr>
      <vt:lpstr>2) Voluntary Assumption of Risk</vt:lpstr>
      <vt:lpstr>3) Inevitable Accident</vt:lpstr>
      <vt:lpstr>Special Types of Negligence</vt:lpstr>
      <vt:lpstr>Occupier’s Liability</vt:lpstr>
      <vt:lpstr>PowerPoint Presentation</vt:lpstr>
      <vt:lpstr>PowerPoint Presentation</vt:lpstr>
      <vt:lpstr>PowerPoint Presentation</vt:lpstr>
      <vt:lpstr>PowerPoint Presentation</vt:lpstr>
      <vt:lpstr>Vicarious Liability</vt:lpstr>
      <vt:lpstr>PowerPoint Presentation</vt:lpstr>
      <vt:lpstr>PowerPoint Presentation</vt:lpstr>
      <vt:lpstr>Host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Defences for Negligence</dc:title>
  <dc:creator>Mairi Bew</dc:creator>
  <cp:lastModifiedBy>Mairi .</cp:lastModifiedBy>
  <cp:revision>5</cp:revision>
  <dcterms:created xsi:type="dcterms:W3CDTF">2009-05-25T00:43:56Z</dcterms:created>
  <dcterms:modified xsi:type="dcterms:W3CDTF">2016-10-16T22:09:57Z</dcterms:modified>
</cp:coreProperties>
</file>