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7"/>
  </p:handout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3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94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DF6FE-6D57-4CF6-83B5-55943E6FC25B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CFC65-0270-475C-84CA-428A1D96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40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BED6025-C05C-411E-BE29-A13700DA0B19}" type="datetimeFigureOut">
              <a:rPr lang="en-US" smtClean="0"/>
              <a:pPr/>
              <a:t>3/26/2018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7699AA-73B8-4339-B482-20543646130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Trespass to Persons and Land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CLU 3MR</a:t>
            </a:r>
          </a:p>
          <a:p>
            <a:r>
              <a:rPr lang="en-US" dirty="0" smtClean="0"/>
              <a:t>Lesson 40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Nuisance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person’s unreasonable use of land that interferes with another’s enjoyment and use of adjoining land</a:t>
            </a:r>
          </a:p>
          <a:p>
            <a:r>
              <a:rPr lang="en-US" dirty="0" smtClean="0"/>
              <a:t>Protects the quality of use</a:t>
            </a:r>
          </a:p>
          <a:p>
            <a:r>
              <a:rPr lang="en-US" dirty="0" smtClean="0"/>
              <a:t>Ranging from pollution issues to noisy </a:t>
            </a:r>
            <a:r>
              <a:rPr lang="en-US" dirty="0" smtClean="0">
                <a:solidFill>
                  <a:srgbClr val="7030A0"/>
                </a:solidFill>
              </a:rPr>
              <a:t>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lphaLcParenR"/>
            </a:pPr>
            <a:r>
              <a:rPr lang="en-US" dirty="0" smtClean="0"/>
              <a:t>Private nuisance</a:t>
            </a:r>
          </a:p>
          <a:p>
            <a:pPr marL="633222" indent="-514350"/>
            <a:r>
              <a:rPr lang="en-US" dirty="0" smtClean="0"/>
              <a:t>Enjoyment of your own land</a:t>
            </a:r>
          </a:p>
          <a:p>
            <a:pPr marL="633222" indent="-514350"/>
            <a:r>
              <a:rPr lang="en-US" dirty="0" smtClean="0"/>
              <a:t>Living next to a golf course… one ball lands in your yard is annoying; all the time, a </a:t>
            </a:r>
            <a:r>
              <a:rPr lang="en-US" dirty="0" smtClean="0">
                <a:solidFill>
                  <a:srgbClr val="7030A0"/>
                </a:solidFill>
              </a:rPr>
              <a:t>nuisance</a:t>
            </a:r>
          </a:p>
          <a:p>
            <a:pPr marL="633222" indent="-514350">
              <a:buNone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b) Public nuisance</a:t>
            </a:r>
          </a:p>
          <a:p>
            <a:r>
              <a:rPr lang="en-US" dirty="0" smtClean="0"/>
              <a:t>A protest blocking a highway or blocking public waterways</a:t>
            </a:r>
          </a:p>
          <a:p>
            <a:r>
              <a:rPr lang="en-US" dirty="0" smtClean="0"/>
              <a:t>Pollution spills, etc. </a:t>
            </a:r>
          </a:p>
          <a:p>
            <a:r>
              <a:rPr lang="en-US" dirty="0" smtClean="0"/>
              <a:t>Actions are usually brought by governments</a:t>
            </a:r>
          </a:p>
          <a:p>
            <a:r>
              <a:rPr lang="en-US" dirty="0" smtClean="0"/>
              <a:t>The US </a:t>
            </a:r>
            <a:r>
              <a:rPr lang="en-US" dirty="0" err="1" smtClean="0"/>
              <a:t>gov’t</a:t>
            </a:r>
            <a:r>
              <a:rPr lang="en-US" dirty="0" smtClean="0"/>
              <a:t> is suing BP for the damages caused by the Gulf oil </a:t>
            </a:r>
            <a:r>
              <a:rPr lang="en-US" dirty="0" smtClean="0">
                <a:solidFill>
                  <a:srgbClr val="7030A0"/>
                </a:solidFill>
              </a:rPr>
              <a:t>spill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Defences</a:t>
            </a:r>
            <a:r>
              <a:rPr lang="en-US" dirty="0" smtClean="0"/>
              <a:t> for Trespass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smtClean="0"/>
              <a:t>Consent </a:t>
            </a:r>
          </a:p>
          <a:p>
            <a:pPr marL="633222" indent="-514350"/>
            <a:r>
              <a:rPr lang="en-US" dirty="0" smtClean="0"/>
              <a:t>Most common </a:t>
            </a:r>
            <a:r>
              <a:rPr lang="en-US" dirty="0" err="1" smtClean="0"/>
              <a:t>defence</a:t>
            </a:r>
            <a:endParaRPr lang="en-US" dirty="0" smtClean="0"/>
          </a:p>
          <a:p>
            <a:pPr marL="633222" indent="-514350"/>
            <a:r>
              <a:rPr lang="en-US" dirty="0" smtClean="0"/>
              <a:t>You can’t sue the opposing player after you break your arm playing football; you chose to play and no anger was </a:t>
            </a:r>
            <a:r>
              <a:rPr lang="en-US" dirty="0" smtClean="0">
                <a:solidFill>
                  <a:srgbClr val="7030A0"/>
                </a:solidFill>
              </a:rPr>
              <a:t>displayed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 startAt="2"/>
            </a:pPr>
            <a:r>
              <a:rPr lang="en-US" dirty="0" smtClean="0"/>
              <a:t>Self-</a:t>
            </a:r>
            <a:r>
              <a:rPr lang="en-US" dirty="0" err="1" smtClean="0"/>
              <a:t>defence</a:t>
            </a:r>
            <a:endParaRPr lang="en-US" dirty="0" smtClean="0"/>
          </a:p>
          <a:p>
            <a:pPr marL="633222" indent="-514350"/>
            <a:r>
              <a:rPr lang="en-US" dirty="0" smtClean="0"/>
              <a:t>As long as force used was not excessive</a:t>
            </a:r>
          </a:p>
          <a:p>
            <a:pPr marL="633222" indent="-514350"/>
            <a:r>
              <a:rPr lang="en-US" dirty="0" smtClean="0"/>
              <a:t>Force was reasonable and necessary</a:t>
            </a:r>
          </a:p>
          <a:p>
            <a:pPr marL="633222" indent="-514350"/>
            <a:r>
              <a:rPr lang="en-US" dirty="0" smtClean="0"/>
              <a:t>Provocation is not a possible </a:t>
            </a:r>
            <a:r>
              <a:rPr lang="en-US" dirty="0" err="1" smtClean="0"/>
              <a:t>defence</a:t>
            </a:r>
            <a:r>
              <a:rPr lang="en-US" dirty="0" smtClean="0"/>
              <a:t> but can reduce the </a:t>
            </a:r>
            <a:r>
              <a:rPr lang="en-US" dirty="0" smtClean="0">
                <a:solidFill>
                  <a:srgbClr val="7030A0"/>
                </a:solidFill>
              </a:rPr>
              <a:t>damages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 startAt="3"/>
            </a:pPr>
            <a:r>
              <a:rPr lang="en-US" dirty="0" err="1" smtClean="0"/>
              <a:t>Defence</a:t>
            </a:r>
            <a:r>
              <a:rPr lang="en-US" dirty="0" smtClean="0"/>
              <a:t> of others</a:t>
            </a:r>
          </a:p>
          <a:p>
            <a:pPr marL="633222" indent="-514350"/>
            <a:r>
              <a:rPr lang="en-US" dirty="0" smtClean="0"/>
              <a:t>When a 3</a:t>
            </a:r>
            <a:r>
              <a:rPr lang="en-US" baseline="30000" dirty="0" smtClean="0"/>
              <a:t>rd</a:t>
            </a:r>
            <a:r>
              <a:rPr lang="en-US" dirty="0" smtClean="0"/>
              <a:t> party aids someone who is in immediate danger</a:t>
            </a:r>
          </a:p>
          <a:p>
            <a:pPr marL="633222" indent="-514350"/>
            <a:r>
              <a:rPr lang="en-US" dirty="0" smtClean="0"/>
              <a:t>Occurs most often when assisting a child or close relative</a:t>
            </a:r>
          </a:p>
          <a:p>
            <a:pPr marL="633222" indent="-514350"/>
            <a:r>
              <a:rPr lang="en-US" dirty="0" smtClean="0"/>
              <a:t>Same as </a:t>
            </a:r>
            <a:r>
              <a:rPr lang="en-US" dirty="0" smtClean="0">
                <a:solidFill>
                  <a:srgbClr val="7030A0"/>
                </a:solidFill>
              </a:rPr>
              <a:t>self-</a:t>
            </a:r>
            <a:r>
              <a:rPr lang="en-US" dirty="0" err="1" smtClean="0">
                <a:solidFill>
                  <a:srgbClr val="7030A0"/>
                </a:solidFill>
              </a:rPr>
              <a:t>defence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 startAt="4"/>
            </a:pPr>
            <a:r>
              <a:rPr lang="en-US" dirty="0" err="1" smtClean="0"/>
              <a:t>Defence</a:t>
            </a:r>
            <a:r>
              <a:rPr lang="en-US" dirty="0" smtClean="0"/>
              <a:t> of Property</a:t>
            </a:r>
          </a:p>
          <a:p>
            <a:pPr marL="633222" indent="-514350"/>
            <a:r>
              <a:rPr lang="en-US" dirty="0" smtClean="0"/>
              <a:t>May use reasonable force to eject someone from your property (if they ignore a request)</a:t>
            </a:r>
          </a:p>
          <a:p>
            <a:pPr marL="633222" indent="-514350"/>
            <a:r>
              <a:rPr lang="en-US" dirty="0" smtClean="0"/>
              <a:t>If entry was gained by force, no request to leave is </a:t>
            </a:r>
            <a:r>
              <a:rPr lang="en-US" dirty="0" smtClean="0">
                <a:solidFill>
                  <a:srgbClr val="7030A0"/>
                </a:solidFill>
              </a:rPr>
              <a:t>needed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 startAt="5"/>
            </a:pPr>
            <a:r>
              <a:rPr lang="en-US" dirty="0" smtClean="0"/>
              <a:t>Legal Authority</a:t>
            </a:r>
          </a:p>
          <a:p>
            <a:pPr marL="633222" indent="-514350"/>
            <a:r>
              <a:rPr lang="en-US" dirty="0" smtClean="0"/>
              <a:t>Police have legal authority to hold people for arrest</a:t>
            </a:r>
          </a:p>
          <a:p>
            <a:pPr marL="633222" indent="-514350"/>
            <a:r>
              <a:rPr lang="en-US" dirty="0" smtClean="0"/>
              <a:t>With a warrant, can’t be sued for trespass</a:t>
            </a:r>
          </a:p>
          <a:p>
            <a:pPr marL="633222" indent="-514350"/>
            <a:r>
              <a:rPr lang="en-US" dirty="0" smtClean="0"/>
              <a:t>Some industries can release legal amounts of </a:t>
            </a:r>
            <a:r>
              <a:rPr lang="en-US" dirty="0" smtClean="0">
                <a:solidFill>
                  <a:srgbClr val="7030A0"/>
                </a:solidFill>
              </a:rPr>
              <a:t>pollutants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 startAt="6"/>
            </a:pPr>
            <a:r>
              <a:rPr lang="en-US" dirty="0" smtClean="0"/>
              <a:t>Necessity</a:t>
            </a:r>
          </a:p>
          <a:p>
            <a:pPr marL="633222" indent="-514350"/>
            <a:r>
              <a:rPr lang="en-US" dirty="0" smtClean="0"/>
              <a:t>Seeking safety on someone’s property due to weather or </a:t>
            </a:r>
            <a:r>
              <a:rPr lang="en-US" dirty="0" smtClean="0">
                <a:solidFill>
                  <a:srgbClr val="7030A0"/>
                </a:solidFill>
              </a:rPr>
              <a:t>emergency</a:t>
            </a:r>
          </a:p>
          <a:p>
            <a:pPr marL="633222" indent="-514350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Defamation of Character &amp; </a:t>
            </a:r>
            <a:r>
              <a:rPr lang="en-US" dirty="0" err="1" smtClean="0"/>
              <a:t>Defences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108204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 occurs when an unjustified or untrue attack is made on a person’s character by written, oral or public comments</a:t>
            </a:r>
            <a:endParaRPr lang="en-CA" dirty="0" smtClean="0"/>
          </a:p>
          <a:p>
            <a:r>
              <a:rPr lang="en-US" dirty="0" smtClean="0"/>
              <a:t> intentional or unintentional</a:t>
            </a:r>
            <a:endParaRPr lang="en-CA" dirty="0" smtClean="0"/>
          </a:p>
          <a:p>
            <a:r>
              <a:rPr lang="en-US" dirty="0" smtClean="0"/>
              <a:t> can sue for compensation</a:t>
            </a:r>
            <a:endParaRPr lang="en-CA" dirty="0" smtClean="0"/>
          </a:p>
          <a:p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may conflict with freedom of thought, belief, opinion, and expression</a:t>
            </a:r>
            <a:endParaRPr lang="en-CA" dirty="0" smtClean="0"/>
          </a:p>
          <a:p>
            <a:r>
              <a:rPr lang="en-US" dirty="0" smtClean="0"/>
              <a:t>attempt to achieve </a:t>
            </a:r>
            <a:r>
              <a:rPr lang="en-US" dirty="0" smtClean="0">
                <a:solidFill>
                  <a:srgbClr val="7030A0"/>
                </a:solidFill>
              </a:rPr>
              <a:t>balance</a:t>
            </a:r>
            <a:endParaRPr lang="en-CA" dirty="0" smtClean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Trespass to Persons and Land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CA" dirty="0" smtClean="0"/>
              <a:t>Learning Goal: </a:t>
            </a:r>
          </a:p>
          <a:p>
            <a:r>
              <a:rPr lang="en-CA" dirty="0" smtClean="0"/>
              <a:t>Explain other torts and their defences. </a:t>
            </a:r>
          </a:p>
          <a:p>
            <a:endParaRPr lang="en-CA" dirty="0"/>
          </a:p>
          <a:p>
            <a:pPr marL="633222" indent="-514350">
              <a:buAutoNum type="arabicPeriod"/>
            </a:pPr>
            <a:r>
              <a:rPr lang="en-CA" dirty="0" smtClean="0"/>
              <a:t>Review the defences for negligence</a:t>
            </a:r>
          </a:p>
          <a:p>
            <a:pPr marL="633222" indent="-514350">
              <a:buAutoNum type="arabicPeriod"/>
            </a:pPr>
            <a:r>
              <a:rPr lang="en-CA" dirty="0" smtClean="0"/>
              <a:t>Review Host Liability and Childs v </a:t>
            </a:r>
            <a:r>
              <a:rPr lang="en-CA" dirty="0" err="1" smtClean="0"/>
              <a:t>Desormeaux</a:t>
            </a:r>
            <a:endParaRPr lang="en-CA" dirty="0" smtClean="0"/>
          </a:p>
          <a:p>
            <a:pPr marL="633222" indent="-514350">
              <a:buAutoNum type="arabicPeriod"/>
            </a:pPr>
            <a:r>
              <a:rPr lang="en-CA" dirty="0" smtClean="0"/>
              <a:t>Note and discussion</a:t>
            </a:r>
          </a:p>
          <a:p>
            <a:pPr marL="118872" indent="0">
              <a:buNone/>
            </a:pPr>
            <a:r>
              <a:rPr lang="en-CA" dirty="0" smtClean="0"/>
              <a:t> </a:t>
            </a:r>
          </a:p>
          <a:p>
            <a:endParaRPr lang="en-US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9742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1. Slander</a:t>
            </a:r>
            <a:endParaRPr lang="en-CA" dirty="0" smtClean="0"/>
          </a:p>
          <a:p>
            <a:pPr lvl="0"/>
            <a:r>
              <a:rPr lang="en-US" dirty="0" smtClean="0"/>
              <a:t>Oral defamation</a:t>
            </a:r>
            <a:endParaRPr lang="en-CA" dirty="0" smtClean="0"/>
          </a:p>
          <a:p>
            <a:pPr lvl="0"/>
            <a:r>
              <a:rPr lang="en-US" dirty="0" smtClean="0"/>
              <a:t>Malicious or vicious accusations or </a:t>
            </a:r>
            <a:r>
              <a:rPr lang="en-US" dirty="0" smtClean="0">
                <a:solidFill>
                  <a:srgbClr val="7030A0"/>
                </a:solidFill>
              </a:rPr>
              <a:t>criticism</a:t>
            </a:r>
            <a:endParaRPr lang="en-CA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2. Libel</a:t>
            </a:r>
            <a:endParaRPr lang="en-CA" dirty="0" smtClean="0"/>
          </a:p>
          <a:p>
            <a:pPr lvl="0"/>
            <a:r>
              <a:rPr lang="en-US" dirty="0" smtClean="0"/>
              <a:t>Permanent visual or audible defamation (newspapers, cartoons, film, etc)</a:t>
            </a:r>
            <a:endParaRPr lang="en-CA" dirty="0" smtClean="0"/>
          </a:p>
          <a:p>
            <a:pPr lvl="0"/>
            <a:r>
              <a:rPr lang="en-US" dirty="0" smtClean="0"/>
              <a:t>A major responsibility of news media</a:t>
            </a:r>
            <a:endParaRPr lang="en-CA" dirty="0" smtClean="0"/>
          </a:p>
          <a:p>
            <a:pPr lvl="0"/>
            <a:r>
              <a:rPr lang="en-US" dirty="0" smtClean="0"/>
              <a:t>Sometimes a retraction is acceptable but usually monetary compensation is required</a:t>
            </a:r>
            <a:endParaRPr lang="en-CA" dirty="0" smtClean="0"/>
          </a:p>
          <a:p>
            <a:pPr lvl="0"/>
            <a:r>
              <a:rPr lang="en-US" dirty="0" smtClean="0"/>
              <a:t>More serious than slander because more people are involved</a:t>
            </a:r>
            <a:endParaRPr lang="en-CA" dirty="0" smtClean="0"/>
          </a:p>
          <a:p>
            <a:pPr lvl="0"/>
            <a:r>
              <a:rPr lang="en-US" dirty="0" smtClean="0"/>
              <a:t>Libel is also a criminal offence punishable with prison </a:t>
            </a:r>
            <a:r>
              <a:rPr lang="en-US" dirty="0" smtClean="0">
                <a:solidFill>
                  <a:srgbClr val="7030A0"/>
                </a:solidFill>
              </a:rPr>
              <a:t>term</a:t>
            </a:r>
            <a:endParaRPr lang="en-CA" dirty="0" smtClean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1. Truth</a:t>
            </a:r>
            <a:endParaRPr lang="en-CA" dirty="0" smtClean="0"/>
          </a:p>
          <a:p>
            <a:pPr lvl="0"/>
            <a:r>
              <a:rPr lang="en-US" dirty="0" smtClean="0"/>
              <a:t>Best </a:t>
            </a:r>
            <a:r>
              <a:rPr lang="en-US" dirty="0" err="1" smtClean="0"/>
              <a:t>defence</a:t>
            </a:r>
            <a:r>
              <a:rPr lang="en-US" dirty="0" smtClean="0"/>
              <a:t> against defamation</a:t>
            </a:r>
            <a:endParaRPr lang="en-CA" dirty="0" smtClean="0"/>
          </a:p>
          <a:p>
            <a:pPr lvl="0"/>
            <a:r>
              <a:rPr lang="en-US" dirty="0" smtClean="0"/>
              <a:t>Protection is from false statements only</a:t>
            </a:r>
            <a:endParaRPr lang="en-CA" dirty="0" smtClean="0"/>
          </a:p>
          <a:p>
            <a:pPr lvl="0"/>
            <a:r>
              <a:rPr lang="en-US" dirty="0" smtClean="0"/>
              <a:t>Repeating information thought to be true is not good </a:t>
            </a:r>
            <a:r>
              <a:rPr lang="en-US" dirty="0" smtClean="0">
                <a:solidFill>
                  <a:srgbClr val="7030A0"/>
                </a:solidFill>
              </a:rPr>
              <a:t>enough</a:t>
            </a:r>
            <a:endParaRPr lang="en-CA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2. Absolute Privilege</a:t>
            </a:r>
            <a:endParaRPr lang="en-CA" dirty="0" smtClean="0"/>
          </a:p>
          <a:p>
            <a:pPr lvl="0"/>
            <a:r>
              <a:rPr lang="en-US" dirty="0" smtClean="0"/>
              <a:t>Given to MPs, MPPs, judicial hearings, inquests, etc.</a:t>
            </a:r>
            <a:endParaRPr lang="en-CA" dirty="0" smtClean="0"/>
          </a:p>
          <a:p>
            <a:pPr lvl="0"/>
            <a:r>
              <a:rPr lang="en-US" dirty="0" smtClean="0"/>
              <a:t>Statements may be given openly without fear of liability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 lvl="0">
              <a:buNone/>
            </a:pPr>
            <a:r>
              <a:rPr lang="en-US" dirty="0" smtClean="0"/>
              <a:t>3. Fair Comment</a:t>
            </a:r>
            <a:endParaRPr lang="en-CA" dirty="0" smtClean="0"/>
          </a:p>
          <a:p>
            <a:pPr lvl="0"/>
            <a:r>
              <a:rPr lang="en-US" dirty="0" smtClean="0"/>
              <a:t>Right to criticize, in the form of review, plays, sports events, concerts, etc.</a:t>
            </a:r>
            <a:endParaRPr lang="en-CA" dirty="0" smtClean="0"/>
          </a:p>
          <a:p>
            <a:pPr lvl="0"/>
            <a:r>
              <a:rPr lang="en-US" dirty="0" smtClean="0"/>
              <a:t>May not be malicious or unfair</a:t>
            </a:r>
            <a:endParaRPr lang="en-CA" dirty="0" smtClean="0"/>
          </a:p>
          <a:p>
            <a:pPr lvl="0"/>
            <a:r>
              <a:rPr lang="en-US" dirty="0" smtClean="0"/>
              <a:t>Burden of proof rests with the </a:t>
            </a:r>
            <a:r>
              <a:rPr lang="en-US" dirty="0" smtClean="0">
                <a:solidFill>
                  <a:srgbClr val="7030A0"/>
                </a:solidFill>
              </a:rPr>
              <a:t>defendant</a:t>
            </a:r>
            <a:endParaRPr lang="en-CA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4. Qualified Privilege</a:t>
            </a:r>
            <a:endParaRPr lang="en-CA" dirty="0" smtClean="0"/>
          </a:p>
          <a:p>
            <a:pPr lvl="0"/>
            <a:r>
              <a:rPr lang="en-US" dirty="0" smtClean="0"/>
              <a:t>Extended to people </a:t>
            </a:r>
            <a:r>
              <a:rPr lang="en-US" dirty="0" err="1" smtClean="0"/>
              <a:t>who’s</a:t>
            </a:r>
            <a:r>
              <a:rPr lang="en-US" dirty="0" smtClean="0"/>
              <a:t> work requires them to express their opinions</a:t>
            </a:r>
            <a:endParaRPr lang="en-CA" dirty="0" smtClean="0"/>
          </a:p>
          <a:p>
            <a:pPr lvl="0"/>
            <a:r>
              <a:rPr lang="en-US" dirty="0" smtClean="0"/>
              <a:t>In a teacher’s letter of recommendation for a student</a:t>
            </a:r>
            <a:endParaRPr lang="en-CA" dirty="0" smtClean="0"/>
          </a:p>
          <a:p>
            <a:pPr lvl="0"/>
            <a:r>
              <a:rPr lang="en-US" dirty="0" smtClean="0"/>
              <a:t>Made to a restricted audience</a:t>
            </a:r>
            <a:endParaRPr lang="en-CA" dirty="0" smtClean="0"/>
          </a:p>
          <a:p>
            <a:pPr lvl="0"/>
            <a:r>
              <a:rPr lang="en-US" dirty="0" smtClean="0"/>
              <a:t>Municipal politicians only have this level of </a:t>
            </a:r>
            <a:r>
              <a:rPr lang="en-US" dirty="0" smtClean="0">
                <a:solidFill>
                  <a:srgbClr val="7030A0"/>
                </a:solidFill>
              </a:rPr>
              <a:t>privilege</a:t>
            </a:r>
            <a:endParaRPr lang="en-CA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Page 420 </a:t>
            </a:r>
          </a:p>
          <a:p>
            <a:r>
              <a:rPr lang="en-US" dirty="0" smtClean="0"/>
              <a:t>You be the Judge.  Answer the question in a short paragraph.  (5 marks)</a:t>
            </a:r>
          </a:p>
          <a:p>
            <a:endParaRPr lang="en-US" dirty="0"/>
          </a:p>
          <a:p>
            <a:pPr marL="118872" indent="0">
              <a:buNone/>
            </a:pPr>
            <a:r>
              <a:rPr lang="en-US" dirty="0" smtClean="0"/>
              <a:t>Page 425</a:t>
            </a:r>
          </a:p>
          <a:p>
            <a:r>
              <a:rPr lang="en-US" dirty="0" smtClean="0"/>
              <a:t>Case.  Answer all 4 questions.  (1-1 mark, 2-1 mark, 3-1 mark, 4-2 marks)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07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Trespass to Persons and Land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intentional </a:t>
            </a:r>
            <a:r>
              <a:rPr lang="en-US" dirty="0" smtClean="0">
                <a:solidFill>
                  <a:srgbClr val="7030A0"/>
                </a:solidFill>
              </a:rPr>
              <a:t>torts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Assault and Battery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‘assault’ in tort law is different from criminal law</a:t>
            </a:r>
          </a:p>
          <a:p>
            <a:r>
              <a:rPr lang="en-US" dirty="0" smtClean="0"/>
              <a:t>In tort law: when the victim has reason to believe that bodily harm may occur</a:t>
            </a:r>
          </a:p>
          <a:p>
            <a:r>
              <a:rPr lang="en-US" dirty="0" smtClean="0"/>
              <a:t>Any threat of immediate danger or violence</a:t>
            </a:r>
          </a:p>
          <a:p>
            <a:r>
              <a:rPr lang="en-US" dirty="0" smtClean="0"/>
              <a:t>Uttering threatening words</a:t>
            </a:r>
          </a:p>
          <a:p>
            <a:r>
              <a:rPr lang="en-US" dirty="0" smtClean="0"/>
              <a:t>Pointing a </a:t>
            </a:r>
            <a:r>
              <a:rPr lang="en-US" dirty="0" smtClean="0">
                <a:solidFill>
                  <a:srgbClr val="7030A0"/>
                </a:solidFill>
              </a:rPr>
              <a:t>weapon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‘battery’ is intentional physical contact that is harmful</a:t>
            </a:r>
          </a:p>
          <a:p>
            <a:r>
              <a:rPr lang="en-US" dirty="0" smtClean="0"/>
              <a:t>Kissing, spitting, touching without consent are forms of battery</a:t>
            </a:r>
          </a:p>
          <a:p>
            <a:r>
              <a:rPr lang="en-US" dirty="0" smtClean="0"/>
              <a:t>Pulling a chair out from under someone</a:t>
            </a:r>
          </a:p>
          <a:p>
            <a:r>
              <a:rPr lang="en-US" dirty="0" smtClean="0"/>
              <a:t>Assault and battery usually go </a:t>
            </a:r>
            <a:r>
              <a:rPr lang="en-US" dirty="0" smtClean="0">
                <a:solidFill>
                  <a:srgbClr val="7030A0"/>
                </a:solidFill>
              </a:rPr>
              <a:t>together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Assault and Battery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Assault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contact necessary</a:t>
            </a:r>
          </a:p>
          <a:p>
            <a:r>
              <a:rPr lang="en-US" dirty="0" smtClean="0"/>
              <a:t>Does not require physical harm done</a:t>
            </a:r>
          </a:p>
          <a:p>
            <a:r>
              <a:rPr lang="en-US" dirty="0" smtClean="0"/>
              <a:t>There must be intention to cause offensive contact or fear that the intent is there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Battery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Harmful or offensive contact</a:t>
            </a:r>
          </a:p>
          <a:p>
            <a:r>
              <a:rPr lang="en-US" dirty="0" smtClean="0"/>
              <a:t>Contact must be direct, not indirect</a:t>
            </a:r>
          </a:p>
          <a:p>
            <a:r>
              <a:rPr lang="en-US" dirty="0" smtClean="0"/>
              <a:t>Assumes fault on defendant’s part unless the defendant  can prove he or she did not intend the </a:t>
            </a:r>
            <a:r>
              <a:rPr lang="en-US" dirty="0" smtClean="0">
                <a:solidFill>
                  <a:srgbClr val="7030A0"/>
                </a:solidFill>
              </a:rPr>
              <a:t>harm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False Imprisonment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Confining someone without their consent </a:t>
            </a:r>
          </a:p>
          <a:p>
            <a:r>
              <a:rPr lang="en-US" dirty="0" smtClean="0"/>
              <a:t>Not necessarily in jail</a:t>
            </a:r>
          </a:p>
          <a:p>
            <a:r>
              <a:rPr lang="en-US" dirty="0" smtClean="0"/>
              <a:t>Often used with false </a:t>
            </a:r>
            <a:r>
              <a:rPr lang="en-US" dirty="0" smtClean="0">
                <a:solidFill>
                  <a:srgbClr val="7030A0"/>
                </a:solidFill>
              </a:rPr>
              <a:t>arrest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 Negligent Investigation (A New Tort)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Someone wrongfully accused and convicted of a crime can sue police</a:t>
            </a:r>
          </a:p>
          <a:p>
            <a:pPr marL="514350" indent="-514350"/>
            <a:r>
              <a:rPr lang="en-US" dirty="0" smtClean="0"/>
              <a:t>If harm was caused by sloppy police work</a:t>
            </a:r>
          </a:p>
          <a:p>
            <a:pPr marL="514350" indent="-514350"/>
            <a:r>
              <a:rPr lang="en-US" dirty="0" smtClean="0"/>
              <a:t>Police, like doctors or lawyers, must maintain a reasonable standard of conduct</a:t>
            </a:r>
          </a:p>
          <a:p>
            <a:pPr marL="514350" indent="-514350"/>
            <a:r>
              <a:rPr lang="en-US" dirty="0" smtClean="0"/>
              <a:t>Took a precedent-setting case to reach the Supreme Court for this to be stated</a:t>
            </a:r>
          </a:p>
          <a:p>
            <a:pPr marL="514350" indent="-514350"/>
            <a:r>
              <a:rPr lang="en-US" dirty="0" smtClean="0"/>
              <a:t>(Pages 415-416: Hill </a:t>
            </a:r>
            <a:r>
              <a:rPr lang="en-US" dirty="0" err="1" smtClean="0"/>
              <a:t>vs</a:t>
            </a:r>
            <a:r>
              <a:rPr lang="en-US" dirty="0" smtClean="0"/>
              <a:t> Hamilton-Wentworth Regional Police, </a:t>
            </a:r>
            <a:r>
              <a:rPr lang="en-US" dirty="0" smtClean="0">
                <a:solidFill>
                  <a:srgbClr val="7030A0"/>
                </a:solidFill>
              </a:rPr>
              <a:t>2007)</a:t>
            </a:r>
            <a:endParaRPr lang="en-US" dirty="0" smtClean="0">
              <a:solidFill>
                <a:srgbClr val="7030A0"/>
              </a:solidFill>
            </a:endParaRP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Trespass to Land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Entering or crossing another person’s land without permission</a:t>
            </a:r>
          </a:p>
          <a:p>
            <a:r>
              <a:rPr lang="en-US" dirty="0" smtClean="0"/>
              <a:t>No specific damage needs to occur</a:t>
            </a:r>
          </a:p>
          <a:p>
            <a:r>
              <a:rPr lang="en-US" dirty="0" smtClean="0"/>
              <a:t>Leaving an object on someone’s property is also trespass (you cut down a tree on your property, part lands on your </a:t>
            </a:r>
            <a:r>
              <a:rPr lang="en-US" dirty="0" err="1" smtClean="0"/>
              <a:t>neighbour’s</a:t>
            </a:r>
            <a:r>
              <a:rPr lang="en-US" dirty="0" smtClean="0"/>
              <a:t> property and you don’t clean it up)</a:t>
            </a:r>
          </a:p>
          <a:p>
            <a:r>
              <a:rPr lang="en-US" dirty="0" smtClean="0"/>
              <a:t>Also includes areas above and below the surface (mining or </a:t>
            </a:r>
            <a:r>
              <a:rPr lang="en-US" dirty="0" smtClean="0">
                <a:solidFill>
                  <a:srgbClr val="7030A0"/>
                </a:solidFill>
              </a:rPr>
              <a:t>wiring</a:t>
            </a:r>
            <a:r>
              <a:rPr lang="en-US" dirty="0" smtClean="0"/>
              <a:t>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948</TotalTime>
  <Words>874</Words>
  <Application>Microsoft Office PowerPoint</Application>
  <PresentationFormat>Widescreen</PresentationFormat>
  <Paragraphs>119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Trespass to Persons and Land</vt:lpstr>
      <vt:lpstr>Trespass to Persons and Land</vt:lpstr>
      <vt:lpstr>Trespass to Persons and Land</vt:lpstr>
      <vt:lpstr>1.  Assault and Battery</vt:lpstr>
      <vt:lpstr>PowerPoint Presentation</vt:lpstr>
      <vt:lpstr>Elements of Assault and Battery</vt:lpstr>
      <vt:lpstr>2.  False Imprisonment</vt:lpstr>
      <vt:lpstr>3.  Negligent Investigation (A New Tort)</vt:lpstr>
      <vt:lpstr>4.  Trespass to Land</vt:lpstr>
      <vt:lpstr>5. Nuisance </vt:lpstr>
      <vt:lpstr>PowerPoint Presentation</vt:lpstr>
      <vt:lpstr>PowerPoint Presentation</vt:lpstr>
      <vt:lpstr>Defences for Trespass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Defamation of Character &amp; Defences</vt:lpstr>
      <vt:lpstr>PowerPoint Presentation</vt:lpstr>
      <vt:lpstr>PowerPoint Presentation</vt:lpstr>
      <vt:lpstr>Defences</vt:lpstr>
      <vt:lpstr>PowerPoint Presentation</vt:lpstr>
      <vt:lpstr>PowerPoint Presentation</vt:lpstr>
      <vt:lpstr>Tasks: 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Trespass to Persons and Land</dc:title>
  <dc:creator>m.bew</dc:creator>
  <cp:lastModifiedBy>Bew, Mairi</cp:lastModifiedBy>
  <cp:revision>29</cp:revision>
  <dcterms:created xsi:type="dcterms:W3CDTF">2011-01-10T16:09:45Z</dcterms:created>
  <dcterms:modified xsi:type="dcterms:W3CDTF">2018-03-26T14:52:17Z</dcterms:modified>
</cp:coreProperties>
</file>