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E882B-29AB-4D9A-8D52-39F936CE1965}" type="datetimeFigureOut">
              <a:rPr lang="en-CA" smtClean="0"/>
              <a:t>04/04/2018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A0E7D-A944-40C0-A0A8-EC31A56695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5326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ECCF-8CA9-407F-A716-CB9784CEB791}" type="datetimeFigureOut">
              <a:rPr lang="en-CA" smtClean="0"/>
              <a:t>04/04/2018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CF52-4182-42EE-A785-C3FBA9DF54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800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ECCF-8CA9-407F-A716-CB9784CEB791}" type="datetimeFigureOut">
              <a:rPr lang="en-CA" smtClean="0"/>
              <a:t>04/04/2018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CF52-4182-42EE-A785-C3FBA9DF54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3423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ECCF-8CA9-407F-A716-CB9784CEB791}" type="datetimeFigureOut">
              <a:rPr lang="en-CA" smtClean="0"/>
              <a:t>04/04/2018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CF52-4182-42EE-A785-C3FBA9DF54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66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ECCF-8CA9-407F-A716-CB9784CEB791}" type="datetimeFigureOut">
              <a:rPr lang="en-CA" smtClean="0"/>
              <a:t>04/04/2018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CF52-4182-42EE-A785-C3FBA9DF54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200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ECCF-8CA9-407F-A716-CB9784CEB791}" type="datetimeFigureOut">
              <a:rPr lang="en-CA" smtClean="0"/>
              <a:t>04/04/2018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CF52-4182-42EE-A785-C3FBA9DF54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6585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ECCF-8CA9-407F-A716-CB9784CEB791}" type="datetimeFigureOut">
              <a:rPr lang="en-CA" smtClean="0"/>
              <a:t>04/04/2018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CF52-4182-42EE-A785-C3FBA9DF54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2922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ECCF-8CA9-407F-A716-CB9784CEB791}" type="datetimeFigureOut">
              <a:rPr lang="en-CA" smtClean="0"/>
              <a:t>04/04/2018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CF52-4182-42EE-A785-C3FBA9DF54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2085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ECCF-8CA9-407F-A716-CB9784CEB791}" type="datetimeFigureOut">
              <a:rPr lang="en-CA" smtClean="0"/>
              <a:t>04/04/2018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CF52-4182-42EE-A785-C3FBA9DF54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213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ECCF-8CA9-407F-A716-CB9784CEB791}" type="datetimeFigureOut">
              <a:rPr lang="en-CA" smtClean="0"/>
              <a:t>04/04/2018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CF52-4182-42EE-A785-C3FBA9DF54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7256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ECCF-8CA9-407F-A716-CB9784CEB791}" type="datetimeFigureOut">
              <a:rPr lang="en-CA" smtClean="0"/>
              <a:t>04/04/2018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CF52-4182-42EE-A785-C3FBA9DF54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0367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ECCF-8CA9-407F-A716-CB9784CEB791}" type="datetimeFigureOut">
              <a:rPr lang="en-CA" smtClean="0"/>
              <a:t>04/04/2018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CF52-4182-42EE-A785-C3FBA9DF54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4526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4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3ECCF-8CA9-407F-A716-CB9784CEB791}" type="datetimeFigureOut">
              <a:rPr lang="en-CA" smtClean="0"/>
              <a:t>04/04/2018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3CF52-4182-42EE-A785-C3FBA9DF54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550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Family Law:</a:t>
            </a:r>
            <a:br>
              <a:rPr lang="en-CA" dirty="0"/>
            </a:br>
            <a:r>
              <a:rPr lang="en-CA" dirty="0"/>
              <a:t>Marriage, Divorce &amp; the Family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CLU 3MR</a:t>
            </a:r>
          </a:p>
          <a:p>
            <a:r>
              <a:rPr lang="en-CA"/>
              <a:t>Lesson </a:t>
            </a:r>
            <a:r>
              <a:rPr lang="en-CA" smtClean="0"/>
              <a:t>36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310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Formal Requirements of Marriage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/>
              <a:t>Provinces have jurisdiction over marriage procedures</a:t>
            </a:r>
          </a:p>
          <a:p>
            <a:endParaRPr lang="en-CA" dirty="0"/>
          </a:p>
          <a:p>
            <a:pPr marL="0" lvl="0" indent="0">
              <a:buNone/>
            </a:pPr>
            <a:r>
              <a:rPr lang="en-US" dirty="0"/>
              <a:t>1. Marriage </a:t>
            </a:r>
            <a:r>
              <a:rPr lang="en-US" dirty="0" err="1"/>
              <a:t>Licence</a:t>
            </a:r>
            <a:r>
              <a:rPr lang="en-US" dirty="0"/>
              <a:t> or Banns</a:t>
            </a:r>
            <a:endParaRPr lang="en-CA" dirty="0"/>
          </a:p>
          <a:p>
            <a:pPr lvl="0"/>
            <a:r>
              <a:rPr lang="en-US" dirty="0"/>
              <a:t>Buy a </a:t>
            </a:r>
            <a:r>
              <a:rPr lang="en-US" dirty="0" err="1"/>
              <a:t>licence</a:t>
            </a:r>
            <a:r>
              <a:rPr lang="en-US" dirty="0"/>
              <a:t> at city hall between 3 months and 3 days before the marriage</a:t>
            </a:r>
            <a:endParaRPr lang="en-CA" dirty="0"/>
          </a:p>
          <a:p>
            <a:pPr lvl="0"/>
            <a:r>
              <a:rPr lang="en-US" dirty="0"/>
              <a:t>Have an announcement made in the couple’s church for 2 or 3 consecutive services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lvl="0" indent="0">
              <a:buNone/>
            </a:pPr>
            <a:r>
              <a:rPr lang="en-US" dirty="0"/>
              <a:t>2. Marriage Ceremony</a:t>
            </a:r>
            <a:endParaRPr lang="en-CA" dirty="0"/>
          </a:p>
          <a:p>
            <a:pPr lvl="0"/>
            <a:r>
              <a:rPr lang="en-US" dirty="0"/>
              <a:t>Performed by someone with legal authority to do so</a:t>
            </a:r>
            <a:endParaRPr lang="en-CA" dirty="0"/>
          </a:p>
          <a:p>
            <a:pPr lvl="0"/>
            <a:r>
              <a:rPr lang="en-US" dirty="0"/>
              <a:t>Wherever the couple would like it to be performed</a:t>
            </a:r>
            <a:endParaRPr lang="en-CA" dirty="0"/>
          </a:p>
          <a:p>
            <a:pPr lvl="0"/>
            <a:r>
              <a:rPr lang="en-US" dirty="0"/>
              <a:t>Must make a solemn declaration during the ceremony</a:t>
            </a:r>
            <a:endParaRPr lang="en-CA" dirty="0"/>
          </a:p>
          <a:p>
            <a:pPr lvl="0"/>
            <a:r>
              <a:rPr lang="en-US" dirty="0"/>
              <a:t>Must state that they know of no reason why they shouldn’t </a:t>
            </a:r>
            <a:r>
              <a:rPr lang="en-US" dirty="0">
                <a:solidFill>
                  <a:srgbClr val="7030A0"/>
                </a:solidFill>
              </a:rPr>
              <a:t>marry</a:t>
            </a:r>
            <a:endParaRPr lang="en-CA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7544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en-CA" dirty="0"/>
              <a:t>Establishing Age Requirement</a:t>
            </a:r>
          </a:p>
          <a:p>
            <a:r>
              <a:rPr lang="en-CA" dirty="0"/>
              <a:t>Must be 18 or 19 to marry on your own</a:t>
            </a:r>
          </a:p>
          <a:p>
            <a:r>
              <a:rPr lang="en-CA" dirty="0"/>
              <a:t>Must be 16, with parental permission</a:t>
            </a:r>
          </a:p>
          <a:p>
            <a:r>
              <a:rPr lang="en-CA" dirty="0"/>
              <a:t>In some provinces, if pregnant, can marry below age 16</a:t>
            </a:r>
          </a:p>
          <a:p>
            <a:r>
              <a:rPr lang="en-CA" dirty="0"/>
              <a:t>Must be 16 in </a:t>
            </a:r>
            <a:r>
              <a:rPr lang="en-CA" dirty="0">
                <a:solidFill>
                  <a:srgbClr val="7030A0"/>
                </a:solidFill>
              </a:rPr>
              <a:t>Ontario</a:t>
            </a:r>
          </a:p>
        </p:txBody>
      </p:sp>
    </p:spTree>
    <p:extLst>
      <p:ext uri="{BB962C8B-B14F-4D97-AF65-F5344CB8AC3E}">
        <p14:creationId xmlns:p14="http://schemas.microsoft.com/office/powerpoint/2010/main" val="306378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4. Registering the Marriage</a:t>
            </a:r>
          </a:p>
          <a:p>
            <a:r>
              <a:rPr lang="en-CA" dirty="0"/>
              <a:t>Certificates are issued after registration</a:t>
            </a:r>
          </a:p>
          <a:p>
            <a:r>
              <a:rPr lang="en-CA" dirty="0"/>
              <a:t>Signed by the officiant of the marriage</a:t>
            </a:r>
          </a:p>
          <a:p>
            <a:r>
              <a:rPr lang="en-CA" dirty="0"/>
              <a:t>Kept on record for legal </a:t>
            </a:r>
            <a:r>
              <a:rPr lang="en-CA" dirty="0">
                <a:solidFill>
                  <a:srgbClr val="7030A0"/>
                </a:solidFill>
              </a:rPr>
              <a:t>purposes</a:t>
            </a:r>
          </a:p>
        </p:txBody>
      </p:sp>
    </p:spTree>
    <p:extLst>
      <p:ext uri="{BB962C8B-B14F-4D97-AF65-F5344CB8AC3E}">
        <p14:creationId xmlns:p14="http://schemas.microsoft.com/office/powerpoint/2010/main" val="50879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Page 436:  Case A.A. v B.B. (complete questions 1-4)</a:t>
            </a:r>
          </a:p>
          <a:p>
            <a:pPr marL="514350" indent="-514350">
              <a:buAutoNum type="arabicPeriod"/>
            </a:pPr>
            <a:r>
              <a:rPr lang="en-US" dirty="0" smtClean="0"/>
              <a:t>Page 441:  You be the Judge Feng v Yuen (answer the question at the end)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43183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Family Law: </a:t>
            </a:r>
            <a:br>
              <a:rPr lang="en-CA" dirty="0"/>
            </a:br>
            <a:r>
              <a:rPr lang="en-CA" dirty="0"/>
              <a:t>Marriage, Divorce &amp; the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Learning Goal: </a:t>
            </a:r>
          </a:p>
          <a:p>
            <a:r>
              <a:rPr lang="en-CA" dirty="0"/>
              <a:t>Recognize how the law deals with relationships and the changing family structure</a:t>
            </a:r>
          </a:p>
          <a:p>
            <a:endParaRPr lang="en-CA" dirty="0"/>
          </a:p>
          <a:p>
            <a:pPr marL="514350" indent="-514350">
              <a:buAutoNum type="arabicPeriod"/>
            </a:pPr>
            <a:r>
              <a:rPr lang="en-CA" dirty="0"/>
              <a:t>What do you know? </a:t>
            </a:r>
          </a:p>
          <a:p>
            <a:pPr marL="514350" indent="-514350">
              <a:buAutoNum type="arabicPeriod"/>
            </a:pPr>
            <a:r>
              <a:rPr lang="en-CA" dirty="0"/>
              <a:t>Terminology</a:t>
            </a:r>
          </a:p>
          <a:p>
            <a:pPr marL="514350" indent="-514350">
              <a:buAutoNum type="arabicPeriod"/>
            </a:pPr>
            <a:r>
              <a:rPr lang="en-CA" dirty="0"/>
              <a:t>Note and discussion (Changing Family Structure &amp; Legal Requirements of Marriage)</a:t>
            </a:r>
          </a:p>
          <a:p>
            <a:pPr marL="514350" indent="-514350">
              <a:buAutoNum type="arabicPeriod"/>
            </a:pPr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9426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do you know?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CA" dirty="0"/>
              <a:t>In what ways does the law manage family life? </a:t>
            </a:r>
          </a:p>
          <a:p>
            <a:pPr marL="514350" indent="-514350">
              <a:buAutoNum type="arabicPeriod"/>
            </a:pPr>
            <a:r>
              <a:rPr lang="en-CA" dirty="0"/>
              <a:t>Who can legally marry? </a:t>
            </a:r>
          </a:p>
          <a:p>
            <a:pPr marL="514350" indent="-514350">
              <a:buAutoNum type="arabicPeriod"/>
            </a:pPr>
            <a:r>
              <a:rPr lang="en-CA" dirty="0"/>
              <a:t>What is necessary to get married?</a:t>
            </a:r>
          </a:p>
          <a:p>
            <a:pPr marL="514350" indent="-514350">
              <a:buAutoNum type="arabicPeriod"/>
            </a:pPr>
            <a:r>
              <a:rPr lang="en-CA" dirty="0"/>
              <a:t>What happens when a marriage ends? </a:t>
            </a:r>
          </a:p>
        </p:txBody>
      </p:sp>
    </p:spTree>
    <p:extLst>
      <p:ext uri="{BB962C8B-B14F-4D97-AF65-F5344CB8AC3E}">
        <p14:creationId xmlns:p14="http://schemas.microsoft.com/office/powerpoint/2010/main" val="99470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/>
              <a:t>Adultery, monogamy, polygamy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Annulment, separation, marriage breakdown, divorce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Common law relationship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Solemnization of marriage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Custody, best interests of the child</a:t>
            </a:r>
          </a:p>
        </p:txBody>
      </p:sp>
    </p:spTree>
    <p:extLst>
      <p:ext uri="{BB962C8B-B14F-4D97-AF65-F5344CB8AC3E}">
        <p14:creationId xmlns:p14="http://schemas.microsoft.com/office/powerpoint/2010/main" val="331577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Deals with the relationships among members of a family: husband and wife, parents and children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US" dirty="0"/>
              <a:t>Marriage is the most common means of forming a family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US" dirty="0"/>
              <a:t>Marriage is a contract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US" dirty="0"/>
              <a:t>Rights and responsibilities are a part of all contracts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US" dirty="0"/>
              <a:t>The state has a strong interest in marriage because it is the perpetuation of </a:t>
            </a:r>
            <a:r>
              <a:rPr lang="en-US" dirty="0">
                <a:solidFill>
                  <a:srgbClr val="7030A0"/>
                </a:solidFill>
              </a:rPr>
              <a:t>society</a:t>
            </a:r>
            <a:endParaRPr lang="en-CA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8298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“Common law marriages” were the norm until the mid-1700s, based on private agreement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US" dirty="0"/>
              <a:t>The church of England didn’t approve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r>
              <a:rPr lang="en-US" dirty="0"/>
              <a:t>First Marriage Act was passed in 1753</a:t>
            </a:r>
            <a:endParaRPr lang="en-CA" dirty="0"/>
          </a:p>
          <a:p>
            <a:pPr lvl="1"/>
            <a:r>
              <a:rPr lang="en-US" dirty="0"/>
              <a:t>Outlined requirements necessary for a marriage to be valid</a:t>
            </a:r>
            <a:endParaRPr lang="en-CA" dirty="0"/>
          </a:p>
          <a:p>
            <a:pPr lvl="1"/>
            <a:r>
              <a:rPr lang="en-US" dirty="0"/>
              <a:t>Marriage laws are divided between Fed. And Prov. Gov’t in Canada</a:t>
            </a:r>
            <a:endParaRPr lang="en-CA" dirty="0"/>
          </a:p>
          <a:p>
            <a:pPr lvl="1"/>
            <a:r>
              <a:rPr lang="en-US" dirty="0"/>
              <a:t>Essential requirements for valid marriage are federal concerns</a:t>
            </a:r>
            <a:endParaRPr lang="en-CA" dirty="0"/>
          </a:p>
          <a:p>
            <a:pPr lvl="1"/>
            <a:r>
              <a:rPr lang="en-US" dirty="0"/>
              <a:t>Solemnization of marriage is prov. Concern</a:t>
            </a:r>
            <a:endParaRPr lang="en-CA" dirty="0"/>
          </a:p>
          <a:p>
            <a:pPr lvl="0"/>
            <a:r>
              <a:rPr lang="en-US" dirty="0"/>
              <a:t>Marriage licenses have been downloaded to the municipal gov’ts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lvl="0"/>
            <a:r>
              <a:rPr lang="en-US" dirty="0"/>
              <a:t>Common law arrangements have recently been entrenched in law, as </a:t>
            </a:r>
            <a:r>
              <a:rPr lang="en-US" dirty="0">
                <a:solidFill>
                  <a:srgbClr val="7030A0"/>
                </a:solidFill>
              </a:rPr>
              <a:t>well</a:t>
            </a:r>
            <a:endParaRPr lang="en-CA" dirty="0">
              <a:solidFill>
                <a:srgbClr val="7030A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770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Essential Requirements of Marriage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/>
              <a:t>1. Mental capacity</a:t>
            </a:r>
            <a:endParaRPr lang="en-CA" dirty="0"/>
          </a:p>
          <a:p>
            <a:pPr lvl="0"/>
            <a:r>
              <a:rPr lang="en-US" dirty="0"/>
              <a:t>Can’t be mentally ill or under the influence of drugs or alcohol when getting married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lvl="0" indent="0">
              <a:buNone/>
            </a:pPr>
            <a:r>
              <a:rPr lang="en-US" dirty="0"/>
              <a:t>2. Close Relationships</a:t>
            </a:r>
            <a:endParaRPr lang="en-CA" dirty="0"/>
          </a:p>
          <a:p>
            <a:pPr lvl="0"/>
            <a:r>
              <a:rPr lang="en-US" dirty="0"/>
              <a:t>Can’t be too closely related </a:t>
            </a:r>
            <a:endParaRPr lang="en-CA" dirty="0"/>
          </a:p>
          <a:p>
            <a:pPr lvl="0"/>
            <a:r>
              <a:rPr lang="en-US" dirty="0"/>
              <a:t>Affinity—by marriage</a:t>
            </a:r>
            <a:endParaRPr lang="en-CA" dirty="0"/>
          </a:p>
          <a:p>
            <a:pPr lvl="0"/>
            <a:r>
              <a:rPr lang="en-US" dirty="0"/>
              <a:t>Consanguinity—by blood</a:t>
            </a:r>
            <a:endParaRPr lang="en-CA" dirty="0"/>
          </a:p>
          <a:p>
            <a:pPr lvl="0"/>
            <a:r>
              <a:rPr lang="en-US" dirty="0"/>
              <a:t>See p. 441 in text for details</a:t>
            </a:r>
            <a:endParaRPr lang="en-CA" dirty="0"/>
          </a:p>
          <a:p>
            <a:pPr lvl="0"/>
            <a:r>
              <a:rPr lang="en-US" dirty="0"/>
              <a:t>A special act of Parliament may be granted to allow certain individuals to </a:t>
            </a:r>
            <a:r>
              <a:rPr lang="en-US" dirty="0">
                <a:solidFill>
                  <a:srgbClr val="7030A0"/>
                </a:solidFill>
              </a:rPr>
              <a:t>marry </a:t>
            </a:r>
            <a:endParaRPr lang="en-CA" dirty="0">
              <a:solidFill>
                <a:srgbClr val="7030A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2319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5459"/>
            <a:ext cx="10515600" cy="5481504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/>
              <a:t>3. </a:t>
            </a:r>
            <a:r>
              <a:rPr lang="en-CA" dirty="0"/>
              <a:t>Unmarried Status</a:t>
            </a:r>
          </a:p>
          <a:p>
            <a:pPr lvl="0"/>
            <a:r>
              <a:rPr lang="en-US" dirty="0"/>
              <a:t>Marriage is monogamous in Canada—you can only be married to one person at a time</a:t>
            </a:r>
            <a:endParaRPr lang="en-CA" dirty="0"/>
          </a:p>
          <a:p>
            <a:pPr lvl="0"/>
            <a:r>
              <a:rPr lang="en-US" dirty="0"/>
              <a:t>Bigamy is the crime of being married to 2 people at the same time</a:t>
            </a:r>
            <a:endParaRPr lang="en-CA" dirty="0"/>
          </a:p>
          <a:p>
            <a:pPr lvl="0"/>
            <a:r>
              <a:rPr lang="en-US" dirty="0"/>
              <a:t>Presumption of death certificate is available when a spouse has disappeared for at least 7 years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4. </a:t>
            </a:r>
            <a:r>
              <a:rPr lang="en-US" dirty="0"/>
              <a:t>Genuine Consent</a:t>
            </a:r>
            <a:endParaRPr lang="en-CA" dirty="0"/>
          </a:p>
          <a:p>
            <a:pPr lvl="0"/>
            <a:r>
              <a:rPr lang="en-US" dirty="0"/>
              <a:t>Must give free and voluntary consent</a:t>
            </a:r>
            <a:endParaRPr lang="en-CA" dirty="0"/>
          </a:p>
          <a:p>
            <a:pPr lvl="0"/>
            <a:r>
              <a:rPr lang="en-US" dirty="0"/>
              <a:t>Can be declared invalid</a:t>
            </a:r>
            <a:endParaRPr lang="en-CA" dirty="0"/>
          </a:p>
          <a:p>
            <a:pPr lvl="0"/>
            <a:r>
              <a:rPr lang="en-US" dirty="0"/>
              <a:t>I) mistake—identity of one person, nature of the ceremony</a:t>
            </a:r>
            <a:endParaRPr lang="en-CA" dirty="0"/>
          </a:p>
          <a:p>
            <a:pPr lvl="0"/>
            <a:r>
              <a:rPr lang="en-US" dirty="0"/>
              <a:t>2) duress—marries due to fear for life, health, or freedom</a:t>
            </a:r>
            <a:endParaRPr lang="en-CA" dirty="0"/>
          </a:p>
          <a:p>
            <a:pPr lvl="0"/>
            <a:r>
              <a:rPr lang="en-US" dirty="0"/>
              <a:t>shotgun </a:t>
            </a:r>
            <a:r>
              <a:rPr lang="en-US" dirty="0">
                <a:solidFill>
                  <a:srgbClr val="7030A0"/>
                </a:solidFill>
              </a:rPr>
              <a:t>marriages!</a:t>
            </a:r>
            <a:endParaRPr lang="en-CA" dirty="0">
              <a:solidFill>
                <a:srgbClr val="7030A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752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872641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5. Minimum Age</a:t>
            </a:r>
            <a:endParaRPr lang="en-CA" dirty="0"/>
          </a:p>
          <a:p>
            <a:pPr lvl="0"/>
            <a:r>
              <a:rPr lang="en-US" dirty="0"/>
              <a:t>In most provinces the minimum age for marriage has been set at 16 (with parental permission)</a:t>
            </a:r>
            <a:endParaRPr lang="en-CA" dirty="0"/>
          </a:p>
          <a:p>
            <a:pPr lvl="0"/>
            <a:r>
              <a:rPr lang="en-US" dirty="0"/>
              <a:t>However, the courts have shown that parental permission is not </a:t>
            </a:r>
            <a:r>
              <a:rPr lang="en-US" dirty="0">
                <a:solidFill>
                  <a:srgbClr val="7030A0"/>
                </a:solidFill>
              </a:rPr>
              <a:t>essential</a:t>
            </a:r>
            <a:endParaRPr lang="en-CA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999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545</Words>
  <Application>Microsoft Office PowerPoint</Application>
  <PresentationFormat>Widescreen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Family Law: Marriage, Divorce &amp; the Family</vt:lpstr>
      <vt:lpstr>Family Law:  Marriage, Divorce &amp; the Family</vt:lpstr>
      <vt:lpstr>What do you know? </vt:lpstr>
      <vt:lpstr>Terminology</vt:lpstr>
      <vt:lpstr>PowerPoint Presentation</vt:lpstr>
      <vt:lpstr>PowerPoint Presentation</vt:lpstr>
      <vt:lpstr>Essential Requirements of Marriage</vt:lpstr>
      <vt:lpstr>PowerPoint Presentation</vt:lpstr>
      <vt:lpstr>PowerPoint Presentation</vt:lpstr>
      <vt:lpstr>Formal Requirements of Marriage</vt:lpstr>
      <vt:lpstr>PowerPoint Presentation</vt:lpstr>
      <vt:lpstr>PowerPoint Presentation</vt:lpstr>
      <vt:lpstr>Tasks: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Law: Marriage, Divorce &amp; the Family</dc:title>
  <dc:creator>Mairi .</dc:creator>
  <cp:lastModifiedBy>Bew, Mairi</cp:lastModifiedBy>
  <cp:revision>12</cp:revision>
  <cp:lastPrinted>2016-04-18T13:08:53Z</cp:lastPrinted>
  <dcterms:created xsi:type="dcterms:W3CDTF">2016-04-15T01:39:26Z</dcterms:created>
  <dcterms:modified xsi:type="dcterms:W3CDTF">2018-04-04T16:41:22Z</dcterms:modified>
</cp:coreProperties>
</file>