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334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4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3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35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51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92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341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44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19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50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371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8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98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03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23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3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3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BA52C45-3438-4BA5-81F3-B1A083CD82B3}" type="datetimeFigureOut">
              <a:rPr lang="en-CA" smtClean="0"/>
              <a:t>2018-04-12</a:t>
            </a:fld>
            <a:endParaRPr lang="en-CA"/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F4B11C-E543-4F0B-A4AB-6CB1A295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7436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/>
      <p:bldP spid="12326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CLU 3MR</a:t>
            </a:r>
          </a:p>
          <a:p>
            <a:r>
              <a:rPr lang="en-CA" dirty="0"/>
              <a:t>Lesson 50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Introduction to Criminal Law</a:t>
            </a:r>
          </a:p>
        </p:txBody>
      </p:sp>
    </p:spTree>
    <p:extLst>
      <p:ext uri="{BB962C8B-B14F-4D97-AF65-F5344CB8AC3E}">
        <p14:creationId xmlns:p14="http://schemas.microsoft.com/office/powerpoint/2010/main" val="135267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Parliament decides what is a crime and regularly changes the Criminal Code</a:t>
            </a:r>
          </a:p>
          <a:p>
            <a:pPr lvl="0"/>
            <a:r>
              <a:rPr lang="en-US" dirty="0"/>
              <a:t>Criminal Code outlines all </a:t>
            </a:r>
            <a:r>
              <a:rPr lang="en-US" dirty="0">
                <a:solidFill>
                  <a:srgbClr val="7030A0"/>
                </a:solidFill>
              </a:rPr>
              <a:t>crimes </a:t>
            </a:r>
          </a:p>
          <a:p>
            <a:endParaRPr lang="en-US" dirty="0"/>
          </a:p>
        </p:txBody>
      </p:sp>
      <p:pic>
        <p:nvPicPr>
          <p:cNvPr id="1026" name="Picture 2" descr="http://www.carswell.com/images/covers/978-0-7798-7121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106" y="2699134"/>
            <a:ext cx="2402472" cy="384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81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Laws are changed or introduced after a lot of debate</a:t>
            </a:r>
          </a:p>
          <a:p>
            <a:pPr lvl="0"/>
            <a:r>
              <a:rPr lang="en-US" dirty="0"/>
              <a:t>Sign of a democratic society</a:t>
            </a:r>
          </a:p>
          <a:p>
            <a:pPr lvl="0"/>
            <a:r>
              <a:rPr lang="en-US" dirty="0"/>
              <a:t>Current hot topics include: abortion, euthanasia, gun control, pornography</a:t>
            </a:r>
          </a:p>
          <a:p>
            <a:pPr lvl="0"/>
            <a:r>
              <a:rPr lang="en-US" dirty="0"/>
              <a:t>Parliament will reexamine laws that the public want </a:t>
            </a:r>
            <a:r>
              <a:rPr lang="en-US" dirty="0">
                <a:solidFill>
                  <a:srgbClr val="7030A0"/>
                </a:solidFill>
              </a:rPr>
              <a:t>reformed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3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Conditions that must exist for criminal penalties</a:t>
            </a:r>
          </a:p>
          <a:p>
            <a:pPr lvl="0"/>
            <a:r>
              <a:rPr lang="en-US" dirty="0"/>
              <a:t>The action must harm other people</a:t>
            </a:r>
          </a:p>
          <a:p>
            <a:pPr lvl="0"/>
            <a:r>
              <a:rPr lang="en-US" dirty="0"/>
              <a:t>The action must violate the basic values of society</a:t>
            </a:r>
          </a:p>
          <a:p>
            <a:pPr lvl="0"/>
            <a:r>
              <a:rPr lang="en-US" dirty="0"/>
              <a:t>Use of the law must not violate basic values</a:t>
            </a:r>
          </a:p>
          <a:p>
            <a:pPr lvl="0"/>
            <a:r>
              <a:rPr lang="en-US" dirty="0"/>
              <a:t>Criminal law can make a significant contribution to resolving the </a:t>
            </a:r>
            <a:r>
              <a:rPr lang="en-US" dirty="0">
                <a:solidFill>
                  <a:srgbClr val="7030A0"/>
                </a:solidFill>
              </a:rPr>
              <a:t>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Words you need to know! </a:t>
            </a:r>
          </a:p>
        </p:txBody>
      </p:sp>
    </p:spTree>
    <p:extLst>
      <p:ext uri="{BB962C8B-B14F-4D97-AF65-F5344CB8AC3E}">
        <p14:creationId xmlns:p14="http://schemas.microsoft.com/office/powerpoint/2010/main" val="51066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Offences under provincial jurisdiction</a:t>
            </a:r>
          </a:p>
          <a:p>
            <a:pPr lvl="0"/>
            <a:r>
              <a:rPr lang="en-US" dirty="0"/>
              <a:t>Liquor License Act, Highway Traffic Act</a:t>
            </a:r>
          </a:p>
          <a:p>
            <a:pPr lvl="0"/>
            <a:r>
              <a:rPr lang="en-US" dirty="0"/>
              <a:t>Tried in provincial court</a:t>
            </a:r>
          </a:p>
          <a:p>
            <a:pPr lvl="0"/>
            <a:r>
              <a:rPr lang="en-US" dirty="0"/>
              <a:t>Breaking these laws usually results in a </a:t>
            </a:r>
            <a:r>
              <a:rPr lang="en-US" dirty="0">
                <a:solidFill>
                  <a:srgbClr val="7030A0"/>
                </a:solidFill>
              </a:rPr>
              <a:t>fine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5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Criminal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Describes offences and their punishments</a:t>
            </a:r>
          </a:p>
          <a:p>
            <a:pPr lvl="0"/>
            <a:r>
              <a:rPr lang="en-US" dirty="0"/>
              <a:t>Always being reformed</a:t>
            </a:r>
          </a:p>
          <a:p>
            <a:pPr lvl="0"/>
            <a:r>
              <a:rPr lang="en-US" dirty="0"/>
              <a:t>Important decisions, reached by judges, are often in the </a:t>
            </a:r>
            <a:r>
              <a:rPr lang="en-US" dirty="0">
                <a:solidFill>
                  <a:srgbClr val="7030A0"/>
                </a:solidFill>
              </a:rPr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24076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Conviction Offences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Less serious offences</a:t>
            </a:r>
          </a:p>
          <a:p>
            <a:pPr lvl="0"/>
            <a:r>
              <a:rPr lang="en-US" dirty="0"/>
              <a:t>Tried by judge only</a:t>
            </a:r>
          </a:p>
          <a:p>
            <a:pPr lvl="0"/>
            <a:r>
              <a:rPr lang="en-US" dirty="0"/>
              <a:t>Max. penalty is $2000 and/or 6 months in </a:t>
            </a:r>
            <a:r>
              <a:rPr lang="en-US" dirty="0">
                <a:solidFill>
                  <a:srgbClr val="7030A0"/>
                </a:solidFill>
              </a:rPr>
              <a:t>prison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Indictable Offences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most serious offences (robbery, break &amp; enter)</a:t>
            </a:r>
          </a:p>
          <a:p>
            <a:pPr lvl="0"/>
            <a:r>
              <a:rPr lang="en-US" dirty="0"/>
              <a:t>No time limit between alleged act and arrest</a:t>
            </a:r>
          </a:p>
          <a:p>
            <a:pPr lvl="0"/>
            <a:r>
              <a:rPr lang="en-US" dirty="0"/>
              <a:t>Usually accused may choose the method of </a:t>
            </a:r>
            <a:r>
              <a:rPr lang="en-US" dirty="0">
                <a:solidFill>
                  <a:srgbClr val="7030A0"/>
                </a:solidFill>
              </a:rPr>
              <a:t>trial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Offences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May be treated as summary or indictable</a:t>
            </a:r>
          </a:p>
          <a:p>
            <a:pPr lvl="0"/>
            <a:r>
              <a:rPr lang="en-US" dirty="0"/>
              <a:t>The Crown looks at circumstances—previous record, violence</a:t>
            </a:r>
          </a:p>
          <a:p>
            <a:pPr lvl="1"/>
            <a:r>
              <a:rPr lang="en-US" dirty="0"/>
              <a:t>Ex. include calling a false fire alarm, theft under $1000, </a:t>
            </a:r>
            <a:r>
              <a:rPr lang="en-US" dirty="0">
                <a:solidFill>
                  <a:srgbClr val="7030A0"/>
                </a:solidFill>
              </a:rPr>
              <a:t>mischief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What are the equivalent terms for summary conviction and indictable offences in the USA? </a:t>
            </a:r>
          </a:p>
          <a:p>
            <a:pPr marL="514350" indent="-514350">
              <a:buAutoNum type="arabicPeriod"/>
            </a:pPr>
            <a:r>
              <a:rPr lang="en-CA" dirty="0"/>
              <a:t>Who is the Crown Attorney? </a:t>
            </a:r>
          </a:p>
          <a:p>
            <a:pPr marL="514350" indent="-514350">
              <a:buAutoNum type="arabicPeriod"/>
            </a:pPr>
            <a:r>
              <a:rPr lang="en-CA" dirty="0"/>
              <a:t>What influences the government when it decides what behaviours to criminalize, decriminalize, or legalize? </a:t>
            </a:r>
          </a:p>
          <a:p>
            <a:pPr marL="514350" indent="-514350">
              <a:buAutoNum type="arabicPeriod"/>
            </a:pPr>
            <a:r>
              <a:rPr lang="en-CA" dirty="0"/>
              <a:t>What illegal actions are not covered by the Criminal Code? </a:t>
            </a:r>
          </a:p>
        </p:txBody>
      </p:sp>
    </p:spTree>
    <p:extLst>
      <p:ext uri="{BB962C8B-B14F-4D97-AF65-F5344CB8AC3E}">
        <p14:creationId xmlns:p14="http://schemas.microsoft.com/office/powerpoint/2010/main" val="1419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 to Criminal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Learning Goal: Have an understanding of the workings of the criminal justice system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Things that make us go hmmm…</a:t>
            </a:r>
          </a:p>
          <a:p>
            <a:pPr marL="514350" indent="-514350">
              <a:buAutoNum type="arabicPeriod"/>
            </a:pPr>
            <a:r>
              <a:rPr lang="en-CA" dirty="0"/>
              <a:t>Discuss questions from pages 113-118</a:t>
            </a:r>
          </a:p>
          <a:p>
            <a:pPr marL="514350" indent="-514350">
              <a:buAutoNum type="arabicPeriod"/>
            </a:pPr>
            <a:r>
              <a:rPr lang="en-CA" dirty="0"/>
              <a:t>Note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2343220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Elements of a Criminal Offence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dirty="0"/>
              <a:t>“</a:t>
            </a:r>
            <a:r>
              <a:rPr lang="en-CA" dirty="0" err="1"/>
              <a:t>Actus</a:t>
            </a:r>
            <a:r>
              <a:rPr lang="en-CA" dirty="0"/>
              <a:t> non </a:t>
            </a:r>
            <a:r>
              <a:rPr lang="en-CA" dirty="0" err="1"/>
              <a:t>facit</a:t>
            </a:r>
            <a:r>
              <a:rPr lang="en-CA" dirty="0"/>
              <a:t> </a:t>
            </a:r>
            <a:r>
              <a:rPr lang="en-CA" dirty="0" err="1"/>
              <a:t>reum</a:t>
            </a:r>
            <a:r>
              <a:rPr lang="en-CA" dirty="0"/>
              <a:t> nisi </a:t>
            </a:r>
            <a:r>
              <a:rPr lang="en-CA" dirty="0" err="1"/>
              <a:t>mens</a:t>
            </a:r>
            <a:r>
              <a:rPr lang="en-CA" dirty="0"/>
              <a:t> sit </a:t>
            </a:r>
            <a:r>
              <a:rPr lang="en-CA" dirty="0" err="1"/>
              <a:t>rea</a:t>
            </a:r>
            <a:r>
              <a:rPr lang="en-CA" dirty="0"/>
              <a:t>”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The act will not make a person guilty unless the mind is also guilty. </a:t>
            </a:r>
          </a:p>
          <a:p>
            <a:r>
              <a:rPr lang="en-CA" dirty="0"/>
              <a:t>You must consciously intend to commit a crime; not unknowingly or by accident</a:t>
            </a:r>
          </a:p>
          <a:p>
            <a:r>
              <a:rPr lang="en-CA" dirty="0"/>
              <a:t>The Crown must prove that a criminal act occurred and that the accused had a criminal intention (beyond a reasonable doubt)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49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Actus</a:t>
            </a:r>
            <a:r>
              <a:rPr lang="en-CA" dirty="0"/>
              <a:t> Reus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‘wrongful deed’</a:t>
            </a:r>
          </a:p>
          <a:p>
            <a:r>
              <a:rPr lang="en-CA" dirty="0"/>
              <a:t>External, voluntary </a:t>
            </a:r>
            <a:r>
              <a:rPr lang="en-CA" dirty="0">
                <a:solidFill>
                  <a:srgbClr val="7030A0"/>
                </a:solidFill>
              </a:rPr>
              <a:t>act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453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Mens</a:t>
            </a:r>
            <a:r>
              <a:rPr lang="en-CA" dirty="0"/>
              <a:t> 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‘guilty mind’</a:t>
            </a:r>
          </a:p>
          <a:p>
            <a:r>
              <a:rPr lang="en-CA" dirty="0"/>
              <a:t>Internal </a:t>
            </a:r>
            <a:r>
              <a:rPr lang="en-CA" dirty="0">
                <a:solidFill>
                  <a:srgbClr val="7030A0"/>
                </a:solidFill>
              </a:rPr>
              <a:t>act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Read R. v. Parks, 1992 </a:t>
            </a:r>
            <a:r>
              <a:rPr lang="en-CA" dirty="0" err="1"/>
              <a:t>CanLII</a:t>
            </a:r>
            <a:r>
              <a:rPr lang="en-CA" dirty="0"/>
              <a:t> 78 (SCC)</a:t>
            </a:r>
          </a:p>
          <a:p>
            <a:pPr lvl="1"/>
            <a:r>
              <a:rPr lang="en-CA" dirty="0"/>
              <a:t>Pages 124-125</a:t>
            </a:r>
          </a:p>
        </p:txBody>
      </p:sp>
    </p:spTree>
    <p:extLst>
      <p:ext uri="{BB962C8B-B14F-4D97-AF65-F5344CB8AC3E}">
        <p14:creationId xmlns:p14="http://schemas.microsoft.com/office/powerpoint/2010/main" val="54079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Pages 126-130: </a:t>
            </a:r>
          </a:p>
          <a:p>
            <a:r>
              <a:rPr lang="en-CA" dirty="0"/>
              <a:t>Make notes on the other elements of a </a:t>
            </a:r>
            <a:r>
              <a:rPr lang="en-CA"/>
              <a:t>criminal offence</a:t>
            </a:r>
          </a:p>
        </p:txBody>
      </p:sp>
    </p:spTree>
    <p:extLst>
      <p:ext uri="{BB962C8B-B14F-4D97-AF65-F5344CB8AC3E}">
        <p14:creationId xmlns:p14="http://schemas.microsoft.com/office/powerpoint/2010/main" val="35745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make us go hmm…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purpose of the criminal justice system. </a:t>
            </a:r>
          </a:p>
          <a:p>
            <a:pPr marL="514350" indent="-514350">
              <a:buAutoNum type="arabicPeriod"/>
            </a:pPr>
            <a:r>
              <a:rPr lang="en-US" dirty="0"/>
              <a:t>(When) Should young offenders be treated as adults by the justice system? </a:t>
            </a:r>
          </a:p>
          <a:p>
            <a:pPr marL="514350" indent="-514350">
              <a:buAutoNum type="arabicPeriod"/>
            </a:pPr>
            <a:r>
              <a:rPr lang="en-US" dirty="0"/>
              <a:t>Does society have enough control over the police? </a:t>
            </a:r>
          </a:p>
          <a:p>
            <a:pPr marL="514350" indent="-514350">
              <a:buAutoNum type="arabicPeriod"/>
            </a:pPr>
            <a:r>
              <a:rPr lang="en-US" dirty="0"/>
              <a:t>Is the jury system the fairest way to conduct a trial? </a:t>
            </a:r>
          </a:p>
          <a:p>
            <a:pPr marL="514350" indent="-514350">
              <a:buAutoNum type="arabicPeriod"/>
            </a:pPr>
            <a:r>
              <a:rPr lang="en-US" dirty="0"/>
              <a:t>Should the death penalty be reintroduced into Canada.</a:t>
            </a:r>
          </a:p>
          <a:p>
            <a:pPr marL="514350" indent="-514350">
              <a:buAutoNum type="arabicPeriod"/>
            </a:pPr>
            <a:r>
              <a:rPr lang="en-US" dirty="0"/>
              <a:t>How do jails meet the needs of society and the inmates? </a:t>
            </a:r>
          </a:p>
          <a:p>
            <a:pPr marL="514350" indent="-514350">
              <a:buAutoNum type="arabicPeriod"/>
            </a:pPr>
            <a:r>
              <a:rPr lang="en-US" dirty="0"/>
              <a:t>What is</a:t>
            </a:r>
            <a:r>
              <a:rPr lang="en-US" dirty="0">
                <a:solidFill>
                  <a:srgbClr val="7030A0"/>
                </a:solidFill>
              </a:rPr>
              <a:t> immorality</a:t>
            </a:r>
            <a:r>
              <a:rPr lang="en-US" dirty="0"/>
              <a:t>?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Your Understanding (page 118)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Explain the purpose of criminal law.  Provide brief examples to support your understanding.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/>
              <a:t>The main purpose is to protect people as a society</a:t>
            </a:r>
          </a:p>
          <a:p>
            <a:r>
              <a:rPr lang="en-US" dirty="0"/>
              <a:t>Many examples… (</a:t>
            </a:r>
            <a:r>
              <a:rPr lang="en-US" dirty="0">
                <a:solidFill>
                  <a:srgbClr val="7030A0"/>
                </a:solidFill>
              </a:rPr>
              <a:t>page 116)</a:t>
            </a:r>
            <a:endParaRPr lang="en-CA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51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2. According to the Law Reform Commission of Canada, what conditions must exist for action to be considered a crime?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 114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357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CA" dirty="0"/>
              <a:t>What influences the federal government when it decides what behaviours to criminalize, decriminalize, or legalize? 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When social values change</a:t>
            </a:r>
          </a:p>
          <a:p>
            <a:r>
              <a:rPr lang="en-US" dirty="0"/>
              <a:t>A specific incident might raise an </a:t>
            </a:r>
            <a:r>
              <a:rPr lang="en-US" dirty="0">
                <a:solidFill>
                  <a:srgbClr val="7030A0"/>
                </a:solidFill>
              </a:rPr>
              <a:t>issue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41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CA" dirty="0"/>
              <a:t>When the government decides that crimes are to be added, deleted, or changed in the Criminal Code, why is it important to have a free and open debate about the proposed changes?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r>
              <a:rPr lang="en-US" dirty="0"/>
              <a:t>Wide range of values in our society</a:t>
            </a:r>
          </a:p>
          <a:p>
            <a:r>
              <a:rPr lang="en-US" dirty="0"/>
              <a:t>To determine the views and needs of our society</a:t>
            </a:r>
          </a:p>
          <a:p>
            <a:r>
              <a:rPr lang="en-US" dirty="0"/>
              <a:t>All voices must be </a:t>
            </a:r>
            <a:r>
              <a:rPr lang="en-US" dirty="0">
                <a:solidFill>
                  <a:srgbClr val="7030A0"/>
                </a:solidFill>
              </a:rPr>
              <a:t>heard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2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5. What are the activities that you think should be criminalized and decriminalized?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497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Criminal Law &amp; Criminal Offences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Criminal law deals with offences against society</a:t>
            </a:r>
          </a:p>
          <a:p>
            <a:pPr lvl="0"/>
            <a:r>
              <a:rPr lang="en-US" dirty="0"/>
              <a:t>Helps to keep order in society</a:t>
            </a:r>
          </a:p>
          <a:p>
            <a:pPr lvl="0"/>
            <a:r>
              <a:rPr lang="en-US" dirty="0"/>
              <a:t>Protects people and property</a:t>
            </a:r>
          </a:p>
          <a:p>
            <a:pPr lvl="0"/>
            <a:r>
              <a:rPr lang="en-US" dirty="0"/>
              <a:t>Rehabilitates those who have caused </a:t>
            </a:r>
            <a:r>
              <a:rPr lang="en-US" dirty="0">
                <a:solidFill>
                  <a:srgbClr val="7030A0"/>
                </a:solidFill>
              </a:rPr>
              <a:t>harm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w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aw" id="{D3508D29-6D89-48CC-B088-86339E80177A}" vid="{31E965BA-7FC9-4883-9936-ED6957183D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Law</Template>
  <TotalTime>487</TotalTime>
  <Words>716</Words>
  <Application>Microsoft Office PowerPoint</Application>
  <PresentationFormat>Widescreen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Law</vt:lpstr>
      <vt:lpstr>Introduction to Criminal Law</vt:lpstr>
      <vt:lpstr>Introduction to Criminal Law</vt:lpstr>
      <vt:lpstr>Things that make us go hmm…</vt:lpstr>
      <vt:lpstr>Review Your Understanding (page 118)</vt:lpstr>
      <vt:lpstr>PowerPoint Presentation</vt:lpstr>
      <vt:lpstr>PowerPoint Presentation</vt:lpstr>
      <vt:lpstr>PowerPoint Presentation</vt:lpstr>
      <vt:lpstr>PowerPoint Presentation</vt:lpstr>
      <vt:lpstr>Criminal Law &amp; Criminal Offences</vt:lpstr>
      <vt:lpstr>PowerPoint Presentation</vt:lpstr>
      <vt:lpstr>PowerPoint Presentation</vt:lpstr>
      <vt:lpstr>PowerPoint Presentation</vt:lpstr>
      <vt:lpstr>Terminology</vt:lpstr>
      <vt:lpstr>Quasi-Criminal Law</vt:lpstr>
      <vt:lpstr>The Criminal Code</vt:lpstr>
      <vt:lpstr>Summary Conviction Offences</vt:lpstr>
      <vt:lpstr>Indictable Offences</vt:lpstr>
      <vt:lpstr>Hybrid Offences</vt:lpstr>
      <vt:lpstr>Questions: </vt:lpstr>
      <vt:lpstr>Elements of a Criminal Offence</vt:lpstr>
      <vt:lpstr>Actus Reus</vt:lpstr>
      <vt:lpstr>Mens Rea</vt:lpstr>
      <vt:lpstr>Task: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Law</dc:title>
  <dc:creator>Mairi .</dc:creator>
  <cp:lastModifiedBy>Mairi .</cp:lastModifiedBy>
  <cp:revision>9</cp:revision>
  <dcterms:created xsi:type="dcterms:W3CDTF">2017-04-27T00:53:43Z</dcterms:created>
  <dcterms:modified xsi:type="dcterms:W3CDTF">2018-04-13T00:34:28Z</dcterms:modified>
</cp:coreProperties>
</file>