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884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42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62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197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96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13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07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407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09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774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489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A947-AF73-471E-A1E0-0ED240E801C7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680C-6490-4630-8ABA-C501E476C8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42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Parties to an Offence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 3MR </a:t>
            </a:r>
          </a:p>
          <a:p>
            <a:r>
              <a:rPr lang="en-US" dirty="0" smtClean="0"/>
              <a:t>Lesson 52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4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Parties to an Offence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Explain how people can be charged with a crime, despite not actually participating in the crime. 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Elements of </a:t>
            </a:r>
            <a:r>
              <a:rPr lang="en-US" dirty="0" smtClean="0"/>
              <a:t>a </a:t>
            </a:r>
            <a:r>
              <a:rPr lang="en-US" dirty="0" smtClean="0"/>
              <a:t>crime (pages 125-130)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Note on ‘Parties to an Offence’</a:t>
            </a:r>
          </a:p>
          <a:p>
            <a:pPr marL="514350" indent="-514350">
              <a:buAutoNum type="arabicPeriod"/>
            </a:pPr>
            <a:r>
              <a:rPr lang="en-US" dirty="0" smtClean="0"/>
              <a:t>Case Studies: pages 128, 131, 132</a:t>
            </a:r>
          </a:p>
          <a:p>
            <a:pPr marL="514350" indent="-514350">
              <a:buAutoNum type="arabicPeriod"/>
            </a:pPr>
            <a:r>
              <a:rPr lang="en-US" dirty="0" smtClean="0"/>
              <a:t>Homework:  Read pages 134-138.  Complete ‘Review Your Understanding’ questions on page 138.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68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Make a brief note on the definitions and explanations of the various elements to a criminal offence.  (beyond </a:t>
            </a:r>
            <a:r>
              <a:rPr lang="en-US" i="1" dirty="0" err="1" smtClean="0"/>
              <a:t>actus</a:t>
            </a:r>
            <a:r>
              <a:rPr lang="en-US" i="1" dirty="0" smtClean="0"/>
              <a:t> </a:t>
            </a:r>
            <a:r>
              <a:rPr lang="en-US" i="1" dirty="0" err="1" smtClean="0"/>
              <a:t>reus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mens</a:t>
            </a:r>
            <a:r>
              <a:rPr lang="en-US" i="1" dirty="0" smtClean="0"/>
              <a:t> </a:t>
            </a:r>
            <a:r>
              <a:rPr lang="en-US" i="1" dirty="0" err="1" smtClean="0"/>
              <a:t>rea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Pages 125-130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Include: </a:t>
            </a:r>
          </a:p>
          <a:p>
            <a:r>
              <a:rPr lang="en-US" dirty="0" smtClean="0"/>
              <a:t>Intention						Criminal </a:t>
            </a:r>
            <a:r>
              <a:rPr lang="en-US" dirty="0"/>
              <a:t>state of mind</a:t>
            </a:r>
          </a:p>
          <a:p>
            <a:r>
              <a:rPr lang="en-US" dirty="0"/>
              <a:t>Willful </a:t>
            </a:r>
            <a:r>
              <a:rPr lang="en-US" dirty="0" smtClean="0"/>
              <a:t>blindness					Recklessness</a:t>
            </a:r>
            <a:endParaRPr lang="en-US" dirty="0"/>
          </a:p>
          <a:p>
            <a:r>
              <a:rPr lang="en-US" dirty="0"/>
              <a:t>Criminal </a:t>
            </a:r>
            <a:r>
              <a:rPr lang="en-US" dirty="0" smtClean="0"/>
              <a:t>negligence				Knowledge</a:t>
            </a:r>
            <a:endParaRPr lang="en-US" dirty="0"/>
          </a:p>
          <a:p>
            <a:r>
              <a:rPr lang="en-US" dirty="0"/>
              <a:t>Motive </a:t>
            </a:r>
            <a:r>
              <a:rPr lang="en-US" dirty="0" smtClean="0"/>
              <a:t>						Attempt </a:t>
            </a:r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Conspiracy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24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Parties to an Offence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21 of the Criminal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help someone commit a crime</a:t>
            </a:r>
          </a:p>
        </p:txBody>
      </p:sp>
    </p:spTree>
    <p:extLst>
      <p:ext uri="{BB962C8B-B14F-4D97-AF65-F5344CB8AC3E}">
        <p14:creationId xmlns:p14="http://schemas.microsoft.com/office/powerpoint/2010/main" val="384730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encourage someone to commit a crime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To be proven:</a:t>
            </a:r>
          </a:p>
          <a:p>
            <a:r>
              <a:rPr lang="en-US" dirty="0" err="1"/>
              <a:t>i</a:t>
            </a:r>
            <a:r>
              <a:rPr lang="en-US" dirty="0"/>
              <a:t>) the accused had knowledge that the other was planning to commit a crime</a:t>
            </a:r>
          </a:p>
          <a:p>
            <a:r>
              <a:rPr lang="en-US" dirty="0"/>
              <a:t>ii) must actually help or encourage the </a:t>
            </a:r>
            <a:r>
              <a:rPr lang="en-US" dirty="0" smtClean="0"/>
              <a:t>other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Just being at the scene of the crime isn’t enough</a:t>
            </a:r>
          </a:p>
          <a:p>
            <a:pPr lvl="0"/>
            <a:r>
              <a:rPr lang="en-US" dirty="0"/>
              <a:t>However, under Section 21 (2), someone who plans a crime is held just as guilty as the person who commits the crime</a:t>
            </a:r>
          </a:p>
          <a:p>
            <a:pPr lvl="0"/>
            <a:r>
              <a:rPr lang="en-US" dirty="0"/>
              <a:t>Urging or suggesting that someone commit a crime can receive the same penalty as actually attempting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7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Accessory after the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Helping a criminal escape detention</a:t>
            </a:r>
          </a:p>
          <a:p>
            <a:pPr lvl="0"/>
            <a:r>
              <a:rPr lang="en-US" dirty="0"/>
              <a:t>Includes providing food and shelter</a:t>
            </a:r>
          </a:p>
          <a:p>
            <a:pPr lvl="0"/>
            <a:r>
              <a:rPr lang="en-US" dirty="0"/>
              <a:t>Only exception is when you are helping your legally married spouse and someone escaping with your spouse</a:t>
            </a:r>
          </a:p>
          <a:p>
            <a:pPr lvl="0"/>
            <a:r>
              <a:rPr lang="en-US" dirty="0" smtClean="0"/>
              <a:t>Dates </a:t>
            </a:r>
            <a:r>
              <a:rPr lang="en-US" dirty="0"/>
              <a:t>back to traditional idea of a wife being one with her husband</a:t>
            </a:r>
          </a:p>
          <a:p>
            <a:pPr lvl="0"/>
            <a:r>
              <a:rPr lang="en-US" dirty="0" smtClean="0"/>
              <a:t>Some </a:t>
            </a:r>
            <a:r>
              <a:rPr lang="en-US" dirty="0"/>
              <a:t>argue that this doesn’t reflect current values and should be changed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421" y="1813594"/>
            <a:ext cx="10515600" cy="4351338"/>
          </a:xfrm>
        </p:spPr>
        <p:txBody>
          <a:bodyPr/>
          <a:lstStyle/>
          <a:p>
            <a:r>
              <a:rPr lang="en-US" dirty="0" smtClean="0"/>
              <a:t>R v Williams (page 128)</a:t>
            </a:r>
          </a:p>
          <a:p>
            <a:r>
              <a:rPr lang="en-US" dirty="0" smtClean="0"/>
              <a:t>R v </a:t>
            </a:r>
            <a:r>
              <a:rPr lang="en-US" dirty="0" err="1" smtClean="0"/>
              <a:t>Goodine</a:t>
            </a:r>
            <a:r>
              <a:rPr lang="en-US" dirty="0" smtClean="0"/>
              <a:t> (page 131)</a:t>
            </a:r>
          </a:p>
          <a:p>
            <a:r>
              <a:rPr lang="en-US" dirty="0" smtClean="0"/>
              <a:t>R v Lindsay (pages 132-133)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Homework: </a:t>
            </a:r>
          </a:p>
          <a:p>
            <a:pPr marL="0" indent="0">
              <a:buNone/>
            </a:pPr>
            <a:r>
              <a:rPr lang="en-US" dirty="0" smtClean="0"/>
              <a:t>Read pages 134-138.  Complete ‘Review Your Understanding’ questions on page 138. </a:t>
            </a:r>
            <a:endParaRPr lang="en-CA" dirty="0" smtClean="0"/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52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258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Parties to an Offence</vt:lpstr>
      <vt:lpstr>Parties to an Offence</vt:lpstr>
      <vt:lpstr>Task:</vt:lpstr>
      <vt:lpstr>Parties to an Offence</vt:lpstr>
      <vt:lpstr>Aiding</vt:lpstr>
      <vt:lpstr>Abetting</vt:lpstr>
      <vt:lpstr>Accessory after the Fact</vt:lpstr>
      <vt:lpstr>Case Studies: 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Parties to an Offence</dc:title>
  <dc:creator>Bew, Mairi</dc:creator>
  <cp:lastModifiedBy>Bew, Mairi</cp:lastModifiedBy>
  <cp:revision>5</cp:revision>
  <dcterms:created xsi:type="dcterms:W3CDTF">2017-05-01T11:59:09Z</dcterms:created>
  <dcterms:modified xsi:type="dcterms:W3CDTF">2018-04-18T15:29:18Z</dcterms:modified>
</cp:coreProperties>
</file>