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22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1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1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1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3349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DC00B86-B242-4B5C-BF37-14DE054D0561}" type="datetimeFigureOut">
              <a:rPr lang="en-CA" smtClean="0"/>
              <a:pPr/>
              <a:t>2018-04-23</a:t>
            </a:fld>
            <a:endParaRPr lang="en-CA"/>
          </a:p>
        </p:txBody>
      </p:sp>
      <p:sp>
        <p:nvSpPr>
          <p:cNvPr id="13350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1335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335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3353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2A815F-C808-4CA0-A0A2-BDC6ED78E8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1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33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35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00B86-B242-4B5C-BF37-14DE054D0561}" type="datetimeFigureOut">
              <a:rPr lang="en-CA" smtClean="0"/>
              <a:pPr/>
              <a:t>2018-04-23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A815F-C808-4CA0-A0A2-BDC6ED78E8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00B86-B242-4B5C-BF37-14DE054D0561}" type="datetimeFigureOut">
              <a:rPr lang="en-CA" smtClean="0"/>
              <a:pPr/>
              <a:t>2018-04-23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A815F-C808-4CA0-A0A2-BDC6ED78E8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00B86-B242-4B5C-BF37-14DE054D0561}" type="datetimeFigureOut">
              <a:rPr lang="en-CA" smtClean="0"/>
              <a:pPr/>
              <a:t>2018-04-23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A815F-C808-4CA0-A0A2-BDC6ED78E8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00B86-B242-4B5C-BF37-14DE054D0561}" type="datetimeFigureOut">
              <a:rPr lang="en-CA" smtClean="0"/>
              <a:pPr/>
              <a:t>2018-04-23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A815F-C808-4CA0-A0A2-BDC6ED78E8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00B86-B242-4B5C-BF37-14DE054D0561}" type="datetimeFigureOut">
              <a:rPr lang="en-CA" smtClean="0"/>
              <a:pPr/>
              <a:t>2018-04-23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A815F-C808-4CA0-A0A2-BDC6ED78E8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00B86-B242-4B5C-BF37-14DE054D0561}" type="datetimeFigureOut">
              <a:rPr lang="en-CA" smtClean="0"/>
              <a:pPr/>
              <a:t>2018-04-23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A815F-C808-4CA0-A0A2-BDC6ED78E8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00B86-B242-4B5C-BF37-14DE054D0561}" type="datetimeFigureOut">
              <a:rPr lang="en-CA" smtClean="0"/>
              <a:pPr/>
              <a:t>2018-04-23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A815F-C808-4CA0-A0A2-BDC6ED78E8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00B86-B242-4B5C-BF37-14DE054D0561}" type="datetimeFigureOut">
              <a:rPr lang="en-CA" smtClean="0"/>
              <a:pPr/>
              <a:t>2018-04-23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A815F-C808-4CA0-A0A2-BDC6ED78E8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00B86-B242-4B5C-BF37-14DE054D0561}" type="datetimeFigureOut">
              <a:rPr lang="en-CA" smtClean="0"/>
              <a:pPr/>
              <a:t>2018-04-23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A815F-C808-4CA0-A0A2-BDC6ED78E8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00B86-B242-4B5C-BF37-14DE054D0561}" type="datetimeFigureOut">
              <a:rPr lang="en-CA" smtClean="0"/>
              <a:pPr/>
              <a:t>2018-04-23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A815F-C808-4CA0-A0A2-BDC6ED78E88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1229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2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2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2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2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2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232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232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232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DC00B86-B242-4B5C-BF37-14DE054D0561}" type="datetimeFigureOut">
              <a:rPr lang="en-CA" smtClean="0"/>
              <a:pPr/>
              <a:t>2018-04-23</a:t>
            </a:fld>
            <a:endParaRPr lang="en-CA"/>
          </a:p>
        </p:txBody>
      </p:sp>
      <p:sp>
        <p:nvSpPr>
          <p:cNvPr id="1232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CA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2A815F-C808-4CA0-A0A2-BDC6ED78E88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5" grpId="0"/>
      <p:bldP spid="12326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23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23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23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23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23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CHC 3MR</a:t>
            </a:r>
          </a:p>
          <a:p>
            <a:r>
              <a:rPr lang="en-CA" dirty="0" smtClean="0"/>
              <a:t>Lesson 49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Police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Steps in a Lawful Arrest (text page 147)</a:t>
            </a:r>
          </a:p>
          <a:p>
            <a:pPr marL="971550" lvl="1" indent="-514350">
              <a:buAutoNum type="arabicPeriod"/>
            </a:pPr>
            <a:r>
              <a:rPr lang="en-CA" dirty="0" smtClean="0"/>
              <a:t>Notice on arrest:  “I am Police Constable...”</a:t>
            </a:r>
          </a:p>
          <a:p>
            <a:pPr marL="971550" lvl="1" indent="-514350">
              <a:buAutoNum type="arabicPeriod"/>
            </a:pPr>
            <a:r>
              <a:rPr lang="en-CA" dirty="0" smtClean="0"/>
              <a:t>Advising the accused of the offence charged with: “I am arresting you, __________, for _____”</a:t>
            </a:r>
          </a:p>
          <a:p>
            <a:pPr marL="971550" lvl="1" indent="-514350">
              <a:buAutoNum type="arabicPeriod"/>
            </a:pPr>
            <a:r>
              <a:rPr lang="en-CA" dirty="0" smtClean="0"/>
              <a:t>Caution 1: Right to Counsel</a:t>
            </a:r>
          </a:p>
          <a:p>
            <a:pPr marL="971550" lvl="1" indent="-514350">
              <a:buAutoNum type="arabicPeriod"/>
            </a:pPr>
            <a:r>
              <a:rPr lang="en-CA" dirty="0" smtClean="0"/>
              <a:t>Caution 2: right to remain silent</a:t>
            </a:r>
          </a:p>
          <a:p>
            <a:pPr marL="971550" lvl="1" indent="-514350">
              <a:buAutoNum type="arabicPeriod"/>
            </a:pPr>
            <a:r>
              <a:rPr lang="en-CA" dirty="0" smtClean="0"/>
              <a:t>Physically touching the accused to signify </a:t>
            </a:r>
            <a:r>
              <a:rPr lang="en-CA" dirty="0" smtClean="0">
                <a:solidFill>
                  <a:srgbClr val="7030A0"/>
                </a:solidFill>
              </a:rPr>
              <a:t>custody</a:t>
            </a:r>
            <a:endParaRPr lang="en-C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arrest is resisted, police have authority to use ‘as much force as necessary’ to prevent an escape</a:t>
            </a:r>
          </a:p>
          <a:p>
            <a:r>
              <a:rPr lang="en-CA" dirty="0" smtClean="0"/>
              <a:t>Trial judge determines this</a:t>
            </a:r>
          </a:p>
          <a:p>
            <a:r>
              <a:rPr lang="en-CA" dirty="0" smtClean="0"/>
              <a:t>Security of the person v as much force as </a:t>
            </a:r>
            <a:r>
              <a:rPr lang="en-CA" dirty="0" smtClean="0">
                <a:solidFill>
                  <a:srgbClr val="7030A0"/>
                </a:solidFill>
              </a:rPr>
              <a:t>necessary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Serious or deadly force can be used if:</a:t>
            </a:r>
          </a:p>
          <a:p>
            <a:pPr lvl="1"/>
            <a:r>
              <a:rPr lang="en-CA" dirty="0" smtClean="0"/>
              <a:t>The suspect’s behaviour might cause harm or death to others</a:t>
            </a:r>
          </a:p>
          <a:p>
            <a:pPr lvl="1"/>
            <a:r>
              <a:rPr lang="en-CA" dirty="0" smtClean="0"/>
              <a:t>The suspect flees </a:t>
            </a:r>
          </a:p>
          <a:p>
            <a:pPr lvl="1"/>
            <a:r>
              <a:rPr lang="en-CA" dirty="0" smtClean="0"/>
              <a:t>There are no alternative means to prevent </a:t>
            </a:r>
            <a:r>
              <a:rPr lang="en-CA" dirty="0" smtClean="0">
                <a:solidFill>
                  <a:srgbClr val="7030A0"/>
                </a:solidFill>
              </a:rPr>
              <a:t>escape</a:t>
            </a:r>
            <a:endParaRPr lang="en-C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3) Warrant for Arrest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Go before a judge or </a:t>
            </a:r>
            <a:r>
              <a:rPr lang="en-CA" dirty="0" err="1" smtClean="0"/>
              <a:t>jp</a:t>
            </a:r>
            <a:r>
              <a:rPr lang="en-CA" dirty="0" smtClean="0"/>
              <a:t> to receive a summons </a:t>
            </a:r>
          </a:p>
          <a:p>
            <a:r>
              <a:rPr lang="en-CA" dirty="0" smtClean="0"/>
              <a:t>Delivered by sheriff or deputy</a:t>
            </a:r>
          </a:p>
          <a:p>
            <a:r>
              <a:rPr lang="en-CA" dirty="0" smtClean="0"/>
              <a:t>If police can show the judge that the accused will not appear voluntarily, an arrest warrant is issued</a:t>
            </a:r>
          </a:p>
          <a:p>
            <a:r>
              <a:rPr lang="en-CA" dirty="0" smtClean="0"/>
              <a:t>Summons and warrant only issued with proper </a:t>
            </a:r>
            <a:r>
              <a:rPr lang="en-CA" dirty="0" smtClean="0">
                <a:solidFill>
                  <a:srgbClr val="7030A0"/>
                </a:solidFill>
              </a:rPr>
              <a:t>evidence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Citizen’s Arrest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a regular citizen witnesses a criminal act</a:t>
            </a:r>
          </a:p>
          <a:p>
            <a:r>
              <a:rPr lang="en-CA" dirty="0" smtClean="0"/>
              <a:t>Must be reasonable </a:t>
            </a:r>
          </a:p>
          <a:p>
            <a:r>
              <a:rPr lang="en-CA" dirty="0" smtClean="0"/>
              <a:t>No excessive force</a:t>
            </a:r>
          </a:p>
          <a:p>
            <a:r>
              <a:rPr lang="en-CA" dirty="0" smtClean="0"/>
              <a:t>Must say that he/she is making an arrest</a:t>
            </a:r>
          </a:p>
          <a:p>
            <a:r>
              <a:rPr lang="en-CA" dirty="0" smtClean="0"/>
              <a:t>Can be sued if it is unreasonable</a:t>
            </a:r>
          </a:p>
          <a:p>
            <a:r>
              <a:rPr lang="en-CA" dirty="0" smtClean="0"/>
              <a:t>S. 494 of the Criminal </a:t>
            </a:r>
            <a:r>
              <a:rPr lang="en-CA" dirty="0" smtClean="0">
                <a:solidFill>
                  <a:srgbClr val="7030A0"/>
                </a:solidFill>
              </a:rPr>
              <a:t>Code</a:t>
            </a:r>
            <a:endParaRPr lang="en-C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Task: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1.  Page 149 </a:t>
            </a:r>
          </a:p>
          <a:p>
            <a:r>
              <a:rPr lang="en-CA" dirty="0" smtClean="0"/>
              <a:t>Read R v </a:t>
            </a:r>
            <a:r>
              <a:rPr lang="en-CA" dirty="0" err="1" smtClean="0"/>
              <a:t>Asant-Mensah</a:t>
            </a:r>
            <a:r>
              <a:rPr lang="en-CA" dirty="0" smtClean="0"/>
              <a:t> and answer the question at the end”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“Do you think regular citizens should be allowed to make an arrest? Explain”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2. Read pages 149-154. Answer Review questions on page 154.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Police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Learning Goal: </a:t>
            </a:r>
          </a:p>
          <a:p>
            <a:pPr marL="0" indent="0">
              <a:buNone/>
            </a:pPr>
            <a:r>
              <a:rPr lang="en-US" dirty="0" smtClean="0"/>
              <a:t>Analyze the procedures that police must follow. 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Review</a:t>
            </a:r>
          </a:p>
          <a:p>
            <a:pPr marL="514350" indent="-514350">
              <a:buAutoNum type="arabicPeriod"/>
            </a:pPr>
            <a:r>
              <a:rPr lang="en-US" dirty="0" smtClean="0"/>
              <a:t>Note and discussion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Hold Your Fire (Video)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209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What is intent?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Compare </a:t>
            </a:r>
            <a:r>
              <a:rPr lang="en-CA" dirty="0" err="1" smtClean="0"/>
              <a:t>actus</a:t>
            </a:r>
            <a:r>
              <a:rPr lang="en-CA" dirty="0" smtClean="0"/>
              <a:t> </a:t>
            </a:r>
            <a:r>
              <a:rPr lang="en-CA" dirty="0" err="1" smtClean="0"/>
              <a:t>reus</a:t>
            </a:r>
            <a:r>
              <a:rPr lang="en-CA" dirty="0" smtClean="0"/>
              <a:t> and </a:t>
            </a:r>
            <a:r>
              <a:rPr lang="en-CA" dirty="0" err="1" smtClean="0"/>
              <a:t>mens</a:t>
            </a:r>
            <a:r>
              <a:rPr lang="en-CA" dirty="0" smtClean="0"/>
              <a:t> </a:t>
            </a:r>
            <a:r>
              <a:rPr lang="en-CA" dirty="0" err="1" smtClean="0"/>
              <a:t>rea</a:t>
            </a:r>
            <a:r>
              <a:rPr lang="en-CA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What is criminal negligence?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What does it mean to decriminalize something?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What is motive? 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Police (Chapter 5)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After arrest, the suspect is known as ‘the accused’</a:t>
            </a:r>
          </a:p>
          <a:p>
            <a:r>
              <a:rPr lang="en-CA" dirty="0" smtClean="0"/>
              <a:t>Either ‘caught in the act’ or evidence is gathered</a:t>
            </a:r>
          </a:p>
          <a:p>
            <a:r>
              <a:rPr lang="en-CA" dirty="0" smtClean="0"/>
              <a:t>Police must respect legal rights (</a:t>
            </a:r>
            <a:r>
              <a:rPr lang="en-CA" dirty="0" err="1" smtClean="0"/>
              <a:t>ss</a:t>
            </a:r>
            <a:r>
              <a:rPr lang="en-CA" dirty="0" smtClean="0"/>
              <a:t> 7-14 of the Charter)</a:t>
            </a:r>
          </a:p>
          <a:p>
            <a:r>
              <a:rPr lang="en-CA" dirty="0" smtClean="0"/>
              <a:t>‘security of the person’ is </a:t>
            </a:r>
            <a:r>
              <a:rPr lang="en-CA" dirty="0" smtClean="0">
                <a:solidFill>
                  <a:srgbClr val="7030A0"/>
                </a:solidFill>
              </a:rPr>
              <a:t>key</a:t>
            </a:r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Limits on Police Behaviour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Search warrant must be obtained properly</a:t>
            </a:r>
          </a:p>
          <a:p>
            <a:r>
              <a:rPr lang="en-CA" dirty="0" smtClean="0"/>
              <a:t>Must apply to a judge or justice of the peace (</a:t>
            </a:r>
            <a:r>
              <a:rPr lang="en-CA" dirty="0" err="1" smtClean="0"/>
              <a:t>jp</a:t>
            </a:r>
            <a:r>
              <a:rPr lang="en-CA" dirty="0" smtClean="0"/>
              <a:t>) and show ‘reasonable and probable grounds’ that there is evidence of a crime</a:t>
            </a:r>
          </a:p>
          <a:p>
            <a:r>
              <a:rPr lang="en-CA" dirty="0" smtClean="0"/>
              <a:t>Officers must show objectivity</a:t>
            </a:r>
          </a:p>
          <a:p>
            <a:r>
              <a:rPr lang="en-CA" dirty="0" smtClean="0"/>
              <a:t>Clear connection between search and a criminal </a:t>
            </a:r>
            <a:r>
              <a:rPr lang="en-CA" dirty="0" smtClean="0">
                <a:solidFill>
                  <a:srgbClr val="7030A0"/>
                </a:solidFill>
              </a:rPr>
              <a:t>offence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Reasonable:  sensible and logical</a:t>
            </a:r>
          </a:p>
          <a:p>
            <a:r>
              <a:rPr lang="en-CA" dirty="0" smtClean="0"/>
              <a:t>Probable: not random or based on a hunch</a:t>
            </a:r>
          </a:p>
          <a:p>
            <a:r>
              <a:rPr lang="en-CA" dirty="0" smtClean="0"/>
              <a:t>If evidence obtained improperly the judge can declare it </a:t>
            </a:r>
            <a:r>
              <a:rPr lang="en-CA" dirty="0" err="1" smtClean="0">
                <a:solidFill>
                  <a:srgbClr val="7030A0"/>
                </a:solidFill>
              </a:rPr>
              <a:t>inadmissable</a:t>
            </a:r>
            <a:endParaRPr lang="en-CA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Arrest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Can’t simply arrest a suspect</a:t>
            </a:r>
          </a:p>
          <a:p>
            <a:r>
              <a:rPr lang="en-CA" dirty="0" smtClean="0"/>
              <a:t>3 </a:t>
            </a:r>
            <a:r>
              <a:rPr lang="en-CA" dirty="0" smtClean="0">
                <a:solidFill>
                  <a:srgbClr val="7030A0"/>
                </a:solidFill>
              </a:rPr>
              <a:t>options</a:t>
            </a:r>
            <a:endParaRPr lang="en-C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1) Appearance Notice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 summary conviction and lesser indictable offences</a:t>
            </a:r>
          </a:p>
          <a:p>
            <a:r>
              <a:rPr lang="en-CA" dirty="0" smtClean="0"/>
              <a:t>Includes the offence and time and place of the required court appearance</a:t>
            </a:r>
          </a:p>
          <a:p>
            <a:r>
              <a:rPr lang="en-CA" dirty="0" smtClean="0"/>
              <a:t>As long as accused is not a threat to others or a flight risk</a:t>
            </a:r>
          </a:p>
          <a:p>
            <a:r>
              <a:rPr lang="en-CA" dirty="0" smtClean="0"/>
              <a:t>Officer then swears an ‘information’ before a judge or </a:t>
            </a:r>
            <a:r>
              <a:rPr lang="en-CA" dirty="0" err="1" smtClean="0"/>
              <a:t>jp</a:t>
            </a:r>
            <a:r>
              <a:rPr lang="en-CA" dirty="0" smtClean="0"/>
              <a:t> that the offence </a:t>
            </a:r>
            <a:r>
              <a:rPr lang="en-CA" dirty="0" smtClean="0">
                <a:solidFill>
                  <a:srgbClr val="7030A0"/>
                </a:solidFill>
              </a:rPr>
              <a:t>occurred </a:t>
            </a:r>
            <a:endParaRPr lang="en-C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2) Arresting the Suspect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 more serious indictable offences</a:t>
            </a:r>
          </a:p>
          <a:p>
            <a:r>
              <a:rPr lang="en-CA" dirty="0" smtClean="0"/>
              <a:t>Taken into custody</a:t>
            </a:r>
          </a:p>
          <a:p>
            <a:r>
              <a:rPr lang="en-CA" dirty="0" smtClean="0"/>
              <a:t>No warrant required if crime has just been committed or is about to be committed</a:t>
            </a:r>
          </a:p>
          <a:p>
            <a:r>
              <a:rPr lang="en-CA" dirty="0" smtClean="0"/>
              <a:t>A caution is read to the accused (not quite the same as Miranda warning of </a:t>
            </a:r>
            <a:r>
              <a:rPr lang="en-CA" dirty="0" smtClean="0">
                <a:solidFill>
                  <a:srgbClr val="7030A0"/>
                </a:solidFill>
              </a:rPr>
              <a:t>US)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393</TotalTime>
  <Words>514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Theme1</vt:lpstr>
      <vt:lpstr>The Police</vt:lpstr>
      <vt:lpstr>The Police</vt:lpstr>
      <vt:lpstr>Review</vt:lpstr>
      <vt:lpstr>The Police (Chapter 5)</vt:lpstr>
      <vt:lpstr>Limits on Police Behaviour</vt:lpstr>
      <vt:lpstr>PowerPoint Presentation</vt:lpstr>
      <vt:lpstr>Arrest</vt:lpstr>
      <vt:lpstr>1) Appearance Notice</vt:lpstr>
      <vt:lpstr>2) Arresting the Suspect</vt:lpstr>
      <vt:lpstr>PowerPoint Presentation</vt:lpstr>
      <vt:lpstr>PowerPoint Presentation</vt:lpstr>
      <vt:lpstr>PowerPoint Presentation</vt:lpstr>
      <vt:lpstr>3) Warrant for Arrest</vt:lpstr>
      <vt:lpstr>Citizen’s Arrest</vt:lpstr>
      <vt:lpstr>Task: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Police</dc:title>
  <dc:creator>Mairi</dc:creator>
  <cp:lastModifiedBy>Bew, Mairi</cp:lastModifiedBy>
  <cp:revision>8</cp:revision>
  <dcterms:created xsi:type="dcterms:W3CDTF">2010-10-13T15:50:24Z</dcterms:created>
  <dcterms:modified xsi:type="dcterms:W3CDTF">2018-04-23T18:11:45Z</dcterms:modified>
</cp:coreProperties>
</file>