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9" r:id="rId6"/>
    <p:sldId id="260" r:id="rId7"/>
    <p:sldId id="261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C030-9B53-49AA-ACFA-2776FBBEE8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72DA-543D-4612-A523-838DA1201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j3SMiDvjdg" TargetMode="External"/><Relationship Id="rId2" Type="http://schemas.openxmlformats.org/officeDocument/2006/relationships/hyperlink" Target="http://www.youtube.com/watch?v=QMJQRuGjIdA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qxFPY9-ZYs&amp;feature=relmfu" TargetMode="External"/><Relationship Id="rId2" Type="http://schemas.openxmlformats.org/officeDocument/2006/relationships/hyperlink" Target="http://www.youtube.com/watch?v=qiuAXExoovk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&amp;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66</a:t>
            </a:r>
            <a:endParaRPr lang="en-US" dirty="0" smtClean="0"/>
          </a:p>
          <a:p>
            <a:r>
              <a:rPr lang="en-US" dirty="0" smtClean="0"/>
              <a:t>CLU 3MR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Medium security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Contact video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 Minimum security</a:t>
            </a:r>
          </a:p>
          <a:p>
            <a:r>
              <a:rPr lang="en-US" dirty="0" smtClean="0"/>
              <a:t>Often in a townhouse situation</a:t>
            </a:r>
          </a:p>
          <a:p>
            <a:r>
              <a:rPr lang="en-US" dirty="0" smtClean="0">
                <a:hlinkClick r:id="rId3"/>
              </a:rPr>
              <a:t>Norway Jail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Programs (p 318)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Escorted Absences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Unescorted absences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Day Parole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Full Parole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Statutory </a:t>
            </a:r>
            <a:r>
              <a:rPr lang="en-US" dirty="0" smtClean="0">
                <a:solidFill>
                  <a:srgbClr val="7030A0"/>
                </a:solidFill>
              </a:rPr>
              <a:t>release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Parole for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Convicted  first degree murderers are on parole for the rest of their lives</a:t>
            </a:r>
          </a:p>
          <a:p>
            <a:r>
              <a:rPr lang="en-US" dirty="0" smtClean="0"/>
              <a:t>Appeals for early release are referred to as the ‘faint hope clause’</a:t>
            </a:r>
          </a:p>
          <a:p>
            <a:r>
              <a:rPr lang="en-US" dirty="0" smtClean="0"/>
              <a:t>A hearing is held in front of a superior court </a:t>
            </a:r>
            <a:r>
              <a:rPr lang="en-US" dirty="0" smtClean="0">
                <a:solidFill>
                  <a:srgbClr val="7030A0"/>
                </a:solidFill>
              </a:rPr>
              <a:t>judge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 (use pages 320, 321):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Accelerated Review</a:t>
            </a:r>
          </a:p>
          <a:p>
            <a:r>
              <a:rPr lang="en-US" dirty="0" smtClean="0"/>
              <a:t>Statutory Release</a:t>
            </a:r>
          </a:p>
          <a:p>
            <a:r>
              <a:rPr lang="en-US" dirty="0" smtClean="0"/>
              <a:t>Royal Prerogative of Mercy</a:t>
            </a:r>
          </a:p>
          <a:p>
            <a:r>
              <a:rPr lang="en-US" dirty="0" smtClean="0"/>
              <a:t>Criminal Records</a:t>
            </a:r>
          </a:p>
          <a:p>
            <a:r>
              <a:rPr lang="en-US" dirty="0" smtClean="0"/>
              <a:t>Bonding</a:t>
            </a:r>
          </a:p>
          <a:p>
            <a:r>
              <a:rPr lang="en-US" dirty="0" smtClean="0"/>
              <a:t>Pardon</a:t>
            </a:r>
          </a:p>
          <a:p>
            <a:r>
              <a:rPr lang="en-US" dirty="0" smtClean="0"/>
              <a:t>Who is eligible to have a criminal record </a:t>
            </a:r>
            <a:r>
              <a:rPr lang="en-US" dirty="0" smtClean="0">
                <a:solidFill>
                  <a:srgbClr val="7030A0"/>
                </a:solidFill>
              </a:rPr>
              <a:t>erased?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Apply Your Learning: </a:t>
            </a:r>
          </a:p>
          <a:p>
            <a:pPr>
              <a:buNone/>
            </a:pPr>
            <a:r>
              <a:rPr lang="en-US" dirty="0" smtClean="0"/>
              <a:t>Pages 324-325 </a:t>
            </a:r>
          </a:p>
          <a:p>
            <a:pPr>
              <a:buNone/>
            </a:pPr>
            <a:r>
              <a:rPr lang="en-US" smtClean="0"/>
              <a:t>Questions 5 &amp; 6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Part 1:  Terms (15 marks)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the sheets you were given</a:t>
            </a:r>
          </a:p>
          <a:p>
            <a:pPr>
              <a:buNone/>
            </a:pPr>
            <a:r>
              <a:rPr lang="en-US" dirty="0" smtClean="0"/>
              <a:t>Part 2:  Short Answer (16 marks)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Answer 4 of 6 (point form, chart, table, etc) </a:t>
            </a:r>
          </a:p>
          <a:p>
            <a:pPr>
              <a:buNone/>
            </a:pPr>
            <a:r>
              <a:rPr lang="en-US" dirty="0" smtClean="0"/>
              <a:t>Part 3:  Opinion Paragraph (15 marks)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Choose 1 of 3… use statement as topic sentence and prove it!  (or its opposite)</a:t>
            </a:r>
          </a:p>
          <a:p>
            <a:pPr>
              <a:buNone/>
            </a:pPr>
            <a:r>
              <a:rPr lang="en-US" dirty="0" smtClean="0"/>
              <a:t>Part 4:  Reading with questions (15 marks)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Types of </a:t>
            </a:r>
            <a:r>
              <a:rPr lang="en-US" dirty="0" err="1" smtClean="0"/>
              <a:t>defences</a:t>
            </a:r>
            <a:r>
              <a:rPr lang="en-US" dirty="0" smtClean="0"/>
              <a:t> (both reasons why the accused didn’t do it, and reasons why the accused did commit the act)</a:t>
            </a:r>
          </a:p>
          <a:p>
            <a:r>
              <a:rPr lang="en-US" dirty="0" smtClean="0"/>
              <a:t>3 steps in forming a </a:t>
            </a:r>
            <a:r>
              <a:rPr lang="en-US" dirty="0" err="1" smtClean="0"/>
              <a:t>defence</a:t>
            </a:r>
            <a:endParaRPr lang="en-US" dirty="0" smtClean="0"/>
          </a:p>
          <a:p>
            <a:r>
              <a:rPr lang="en-US" dirty="0" smtClean="0"/>
              <a:t>Those with a mental disorder and the courts</a:t>
            </a:r>
          </a:p>
          <a:p>
            <a:r>
              <a:rPr lang="en-US" dirty="0" smtClean="0"/>
              <a:t>Objectives of sentences</a:t>
            </a:r>
          </a:p>
          <a:p>
            <a:r>
              <a:rPr lang="en-US" dirty="0" smtClean="0"/>
              <a:t>Types of sentences</a:t>
            </a:r>
          </a:p>
          <a:p>
            <a:r>
              <a:rPr lang="en-US" dirty="0" smtClean="0"/>
              <a:t>Release procedures</a:t>
            </a:r>
          </a:p>
          <a:p>
            <a:r>
              <a:rPr lang="en-US" dirty="0" smtClean="0"/>
              <a:t>Terminology</a:t>
            </a:r>
          </a:p>
          <a:p>
            <a:r>
              <a:rPr lang="en-US" dirty="0" smtClean="0"/>
              <a:t>Battered woman syndrome</a:t>
            </a:r>
          </a:p>
          <a:p>
            <a:r>
              <a:rPr lang="en-US" dirty="0" smtClean="0"/>
              <a:t>Victim’s rights and participation</a:t>
            </a:r>
          </a:p>
          <a:p>
            <a:r>
              <a:rPr lang="en-US" dirty="0" smtClean="0"/>
              <a:t>How sentences are determined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and Release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dirty="0" smtClean="0"/>
              <a:t>Demonstrate knowledge of holistic approach to sentencing and areas for change.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Warm-Up: Discuss types of sentences.  </a:t>
            </a:r>
          </a:p>
          <a:p>
            <a:pPr marL="0" indent="0">
              <a:buNone/>
            </a:pPr>
            <a:r>
              <a:rPr lang="en-US" dirty="0" smtClean="0"/>
              <a:t>Action: Note, discussion, videos</a:t>
            </a:r>
          </a:p>
          <a:p>
            <a:pPr marL="0" indent="0">
              <a:buNone/>
            </a:pPr>
            <a:r>
              <a:rPr lang="en-US" dirty="0" smtClean="0"/>
              <a:t>Consolidation: Textbook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172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Debate the strengths and weaknesses of the current sentencing options.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improvements do you think could be made?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70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Restorative Justice &amp; Victims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Restorative justice</a:t>
            </a:r>
          </a:p>
          <a:p>
            <a:pPr>
              <a:buNone/>
            </a:pPr>
            <a:r>
              <a:rPr lang="en-US" dirty="0" smtClean="0"/>
              <a:t>Sentencing circle</a:t>
            </a:r>
          </a:p>
          <a:p>
            <a:pPr>
              <a:buNone/>
            </a:pPr>
            <a:r>
              <a:rPr lang="en-US" dirty="0" smtClean="0"/>
              <a:t>Healing circle</a:t>
            </a:r>
          </a:p>
          <a:p>
            <a:pPr>
              <a:buNone/>
            </a:pPr>
            <a:r>
              <a:rPr lang="en-US" dirty="0" smtClean="0"/>
              <a:t>Releasing circle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All focus on healing relationships between the offender, the victims, and the community</a:t>
            </a:r>
          </a:p>
          <a:p>
            <a:r>
              <a:rPr lang="en-US" dirty="0" smtClean="0"/>
              <a:t>Used primarily in native </a:t>
            </a:r>
            <a:r>
              <a:rPr lang="en-US" dirty="0" smtClean="0">
                <a:solidFill>
                  <a:srgbClr val="7030A0"/>
                </a:solidFill>
              </a:rPr>
              <a:t>communities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Victims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Crown prosecutes a criminal on behalf of society</a:t>
            </a:r>
          </a:p>
          <a:p>
            <a:r>
              <a:rPr lang="en-US" dirty="0" smtClean="0"/>
              <a:t>Victims traditionally play a very limited role</a:t>
            </a:r>
          </a:p>
          <a:p>
            <a:r>
              <a:rPr lang="en-US" dirty="0" smtClean="0"/>
              <a:t>Changes have been made to give them a larger</a:t>
            </a:r>
          </a:p>
          <a:p>
            <a:r>
              <a:rPr lang="en-US" dirty="0" smtClean="0"/>
              <a:t>Victim services have improved</a:t>
            </a:r>
          </a:p>
          <a:p>
            <a:r>
              <a:rPr lang="en-US" dirty="0" smtClean="0"/>
              <a:t>Help with prep of victim impact statement</a:t>
            </a:r>
          </a:p>
          <a:p>
            <a:r>
              <a:rPr lang="en-US" dirty="0" smtClean="0"/>
              <a:t>Crown can request restitution for the </a:t>
            </a:r>
            <a:r>
              <a:rPr lang="en-US" dirty="0" smtClean="0">
                <a:solidFill>
                  <a:srgbClr val="7030A0"/>
                </a:solidFill>
              </a:rPr>
              <a:t>victim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 has the right to know the offender’s sentence, where it is being served, and when he is being released</a:t>
            </a:r>
          </a:p>
          <a:p>
            <a:r>
              <a:rPr lang="en-US" dirty="0" smtClean="0"/>
              <a:t>Can attend parole sessions</a:t>
            </a:r>
          </a:p>
          <a:p>
            <a:r>
              <a:rPr lang="en-US" dirty="0" smtClean="0"/>
              <a:t>Injuries compensation fund </a:t>
            </a:r>
            <a:r>
              <a:rPr lang="en-US" dirty="0" smtClean="0">
                <a:solidFill>
                  <a:srgbClr val="7030A0"/>
                </a:solidFill>
              </a:rPr>
              <a:t>available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Crown and accused can ask for an appeal</a:t>
            </a:r>
          </a:p>
          <a:p>
            <a:r>
              <a:rPr lang="en-US" dirty="0" smtClean="0"/>
              <a:t>A legal mistake must have been made</a:t>
            </a:r>
          </a:p>
          <a:p>
            <a:r>
              <a:rPr lang="en-US" dirty="0" smtClean="0"/>
              <a:t>30 days is allowed for an appeal to be filed</a:t>
            </a:r>
          </a:p>
          <a:p>
            <a:r>
              <a:rPr lang="en-US" dirty="0" smtClean="0"/>
              <a:t>New or ‘fresh’ evidence may be introduced if it would have affected the results of the </a:t>
            </a:r>
            <a:r>
              <a:rPr lang="en-US" dirty="0" smtClean="0">
                <a:solidFill>
                  <a:srgbClr val="7030A0"/>
                </a:solidFill>
              </a:rPr>
              <a:t>trial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Correctional services</a:t>
            </a:r>
          </a:p>
          <a:p>
            <a:r>
              <a:rPr lang="en-US" dirty="0" smtClean="0"/>
              <a:t>Closed custody</a:t>
            </a:r>
          </a:p>
          <a:p>
            <a:r>
              <a:rPr lang="en-US" dirty="0" smtClean="0"/>
              <a:t>Open custody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Terms of less than 2 years are served in provincial jails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Terms of more than 2 years are served in federal </a:t>
            </a:r>
            <a:r>
              <a:rPr lang="en-US" dirty="0" smtClean="0">
                <a:solidFill>
                  <a:srgbClr val="7030A0"/>
                </a:solidFill>
              </a:rPr>
              <a:t>jails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hlinkClick r:id="rId2"/>
              </a:rPr>
              <a:t>The Don Jail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hlinkClick r:id="rId3"/>
              </a:rPr>
              <a:t>Again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Institution chosen based on assessment of the offender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Maximum security</a:t>
            </a:r>
          </a:p>
          <a:p>
            <a:pPr marL="514350" indent="-514350">
              <a:buNone/>
            </a:pPr>
            <a:r>
              <a:rPr lang="en-US" dirty="0" smtClean="0"/>
              <a:t>	Kingston </a:t>
            </a:r>
            <a:r>
              <a:rPr lang="en-US" dirty="0" smtClean="0">
                <a:solidFill>
                  <a:srgbClr val="7030A0"/>
                </a:solidFill>
              </a:rPr>
              <a:t>Penitentiary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520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Sentencing &amp; Release</vt:lpstr>
      <vt:lpstr>Sentencing and Release</vt:lpstr>
      <vt:lpstr>PowerPoint Presentation</vt:lpstr>
      <vt:lpstr>Restorative Justice &amp; Victims of Crime</vt:lpstr>
      <vt:lpstr>Victims of Crime</vt:lpstr>
      <vt:lpstr>PowerPoint Presentation</vt:lpstr>
      <vt:lpstr>Appeals</vt:lpstr>
      <vt:lpstr>Prison System</vt:lpstr>
      <vt:lpstr>Federal Institutions</vt:lpstr>
      <vt:lpstr>PowerPoint Presentation</vt:lpstr>
      <vt:lpstr>Release Programs (p 318)</vt:lpstr>
      <vt:lpstr>Parole for Murder</vt:lpstr>
      <vt:lpstr>Other terms (use pages 320, 321): </vt:lpstr>
      <vt:lpstr>Task: </vt:lpstr>
      <vt:lpstr>Test Review: </vt:lpstr>
      <vt:lpstr>Things to know…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Sentencing &amp; Release</dc:title>
  <dc:creator>Mairi-</dc:creator>
  <cp:lastModifiedBy>Bew, Mairi</cp:lastModifiedBy>
  <cp:revision>8</cp:revision>
  <dcterms:created xsi:type="dcterms:W3CDTF">2011-05-27T10:38:21Z</dcterms:created>
  <dcterms:modified xsi:type="dcterms:W3CDTF">2017-05-18T13:47:32Z</dcterms:modified>
</cp:coreProperties>
</file>